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 id="2147483653" r:id="rId2"/>
    <p:sldMasterId id="2147483701" r:id="rId3"/>
  </p:sldMasterIdLst>
  <p:notesMasterIdLst>
    <p:notesMasterId r:id="rId17"/>
  </p:notesMasterIdLst>
  <p:handoutMasterIdLst>
    <p:handoutMasterId r:id="rId18"/>
  </p:handoutMasterIdLst>
  <p:sldIdLst>
    <p:sldId id="401" r:id="rId4"/>
    <p:sldId id="288" r:id="rId5"/>
    <p:sldId id="434" r:id="rId6"/>
    <p:sldId id="435" r:id="rId7"/>
    <p:sldId id="442" r:id="rId8"/>
    <p:sldId id="443" r:id="rId9"/>
    <p:sldId id="444" r:id="rId10"/>
    <p:sldId id="436" r:id="rId11"/>
    <p:sldId id="437" r:id="rId12"/>
    <p:sldId id="427" r:id="rId13"/>
    <p:sldId id="438" r:id="rId14"/>
    <p:sldId id="440" r:id="rId15"/>
    <p:sldId id="441" r:id="rId16"/>
  </p:sldIdLst>
  <p:sldSz cx="9144000" cy="6858000" type="screen4x3"/>
  <p:notesSz cx="6805613" cy="9939338"/>
  <p:defaultTextStyle>
    <a:defPPr>
      <a:defRPr lang="en-AU"/>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F0C6"/>
    <a:srgbClr val="47B8F7"/>
    <a:srgbClr val="E60000"/>
    <a:srgbClr val="C0C0C0"/>
    <a:srgbClr val="FF0000"/>
    <a:srgbClr val="777777"/>
    <a:srgbClr val="000000"/>
    <a:srgbClr val="FEF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89" autoAdjust="0"/>
    <p:restoredTop sz="78506" autoAdjust="0"/>
  </p:normalViewPr>
  <p:slideViewPr>
    <p:cSldViewPr>
      <p:cViewPr varScale="1">
        <p:scale>
          <a:sx n="88" d="100"/>
          <a:sy n="88" d="100"/>
        </p:scale>
        <p:origin x="127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3270" y="-10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F7A76D-4629-422B-BAA2-BB819D99E115}" type="doc">
      <dgm:prSet loTypeId="urn:microsoft.com/office/officeart/2005/8/layout/pList2" loCatId="list" qsTypeId="urn:microsoft.com/office/officeart/2005/8/quickstyle/simple1" qsCatId="simple" csTypeId="urn:microsoft.com/office/officeart/2005/8/colors/colorful1" csCatId="colorful" phldr="1"/>
      <dgm:spPr/>
    </dgm:pt>
    <dgm:pt modelId="{82502CD9-5F59-4116-B483-F9503B3040CA}">
      <dgm:prSet phldrT="[Text]" custT="1"/>
      <dgm:spPr/>
      <dgm:t>
        <a:bodyPr/>
        <a:lstStyle/>
        <a:p>
          <a:pPr algn="ctr"/>
          <a:r>
            <a:rPr lang="en-US" sz="2400" dirty="0" smtClean="0">
              <a:solidFill>
                <a:schemeClr val="tx1"/>
              </a:solidFill>
            </a:rPr>
            <a:t>Scope</a:t>
          </a:r>
        </a:p>
        <a:p>
          <a:pPr algn="l"/>
          <a:r>
            <a:rPr lang="en-US" sz="1800" dirty="0" smtClean="0">
              <a:solidFill>
                <a:schemeClr val="bg1"/>
              </a:solidFill>
            </a:rPr>
            <a:t>Knowledge &amp; Readability of training package</a:t>
          </a:r>
        </a:p>
        <a:p>
          <a:pPr algn="l"/>
          <a:r>
            <a:rPr lang="en-US" sz="1800" dirty="0" smtClean="0">
              <a:solidFill>
                <a:schemeClr val="bg1"/>
              </a:solidFill>
            </a:rPr>
            <a:t>Unpacking of Units of Competency</a:t>
          </a:r>
        </a:p>
        <a:p>
          <a:pPr algn="l"/>
          <a:r>
            <a:rPr lang="en-US" sz="1800" dirty="0" smtClean="0">
              <a:solidFill>
                <a:schemeClr val="bg1"/>
              </a:solidFill>
            </a:rPr>
            <a:t>Clarity of Instructions to the students and the Assessors </a:t>
          </a:r>
          <a:endParaRPr lang="en-US" sz="1800" dirty="0">
            <a:solidFill>
              <a:schemeClr val="bg1"/>
            </a:solidFill>
          </a:endParaRPr>
        </a:p>
      </dgm:t>
    </dgm:pt>
    <dgm:pt modelId="{49E5FEE5-1062-4DF0-AF58-2C53305E751C}" type="parTrans" cxnId="{51724497-EA51-4166-9DB6-5B5BDF91E178}">
      <dgm:prSet/>
      <dgm:spPr/>
      <dgm:t>
        <a:bodyPr/>
        <a:lstStyle/>
        <a:p>
          <a:endParaRPr lang="en-US"/>
        </a:p>
      </dgm:t>
    </dgm:pt>
    <dgm:pt modelId="{9D1B82E6-5F42-4CCB-A6D5-661536F0C7C8}" type="sibTrans" cxnId="{51724497-EA51-4166-9DB6-5B5BDF91E178}">
      <dgm:prSet/>
      <dgm:spPr/>
      <dgm:t>
        <a:bodyPr/>
        <a:lstStyle/>
        <a:p>
          <a:endParaRPr lang="en-US"/>
        </a:p>
      </dgm:t>
    </dgm:pt>
    <dgm:pt modelId="{77F714AC-8B49-4AED-B206-A104D4E86493}">
      <dgm:prSet phldrT="[Text]" custT="1"/>
      <dgm:spPr/>
      <dgm:t>
        <a:bodyPr/>
        <a:lstStyle/>
        <a:p>
          <a:pPr algn="ctr"/>
          <a:r>
            <a:rPr lang="en-US" sz="2400" dirty="0" smtClean="0">
              <a:solidFill>
                <a:schemeClr val="tx1"/>
              </a:solidFill>
            </a:rPr>
            <a:t>Theories</a:t>
          </a:r>
        </a:p>
        <a:p>
          <a:pPr algn="ctr"/>
          <a:r>
            <a:rPr lang="en-US" sz="1800" dirty="0" smtClean="0">
              <a:solidFill>
                <a:schemeClr val="bg1"/>
              </a:solidFill>
            </a:rPr>
            <a:t>Cognitive Theory</a:t>
          </a:r>
        </a:p>
        <a:p>
          <a:pPr algn="ctr"/>
          <a:r>
            <a:rPr lang="en-US" sz="1800" dirty="0" smtClean="0">
              <a:solidFill>
                <a:schemeClr val="bg1"/>
              </a:solidFill>
            </a:rPr>
            <a:t>Behaviorism </a:t>
          </a:r>
        </a:p>
        <a:p>
          <a:pPr algn="ctr"/>
          <a:r>
            <a:rPr lang="en-US" sz="1800" dirty="0" smtClean="0">
              <a:solidFill>
                <a:schemeClr val="bg1"/>
              </a:solidFill>
            </a:rPr>
            <a:t>Constructivism </a:t>
          </a:r>
          <a:endParaRPr lang="en-US" sz="1800" dirty="0">
            <a:solidFill>
              <a:schemeClr val="bg1"/>
            </a:solidFill>
          </a:endParaRPr>
        </a:p>
      </dgm:t>
    </dgm:pt>
    <dgm:pt modelId="{4711E2DA-86AC-4291-9829-9B6144D36518}" type="parTrans" cxnId="{1F713391-7B7D-4D14-8409-CDB7FDD78750}">
      <dgm:prSet/>
      <dgm:spPr/>
      <dgm:t>
        <a:bodyPr/>
        <a:lstStyle/>
        <a:p>
          <a:endParaRPr lang="en-US"/>
        </a:p>
      </dgm:t>
    </dgm:pt>
    <dgm:pt modelId="{A7472825-4CCD-49A1-92FD-CBB7462A4007}" type="sibTrans" cxnId="{1F713391-7B7D-4D14-8409-CDB7FDD78750}">
      <dgm:prSet/>
      <dgm:spPr/>
      <dgm:t>
        <a:bodyPr/>
        <a:lstStyle/>
        <a:p>
          <a:endParaRPr lang="en-US"/>
        </a:p>
      </dgm:t>
    </dgm:pt>
    <dgm:pt modelId="{C90A6251-F0B1-4DC4-B0C6-422FBDBFBF31}">
      <dgm:prSet phldrT="[Text]" custT="1"/>
      <dgm:spPr/>
      <dgm:t>
        <a:bodyPr/>
        <a:lstStyle/>
        <a:p>
          <a:pPr algn="ctr"/>
          <a:r>
            <a:rPr lang="en-US" sz="2400" dirty="0" smtClean="0">
              <a:solidFill>
                <a:schemeClr val="tx1"/>
              </a:solidFill>
            </a:rPr>
            <a:t>Researchers</a:t>
          </a:r>
        </a:p>
        <a:p>
          <a:pPr algn="ctr"/>
          <a:r>
            <a:rPr lang="en-US" sz="1600" dirty="0" smtClean="0">
              <a:solidFill>
                <a:schemeClr val="bg1"/>
              </a:solidFill>
            </a:rPr>
            <a:t>J. </a:t>
          </a:r>
          <a:r>
            <a:rPr lang="en-US" sz="1600" dirty="0" err="1" smtClean="0">
              <a:solidFill>
                <a:schemeClr val="bg1"/>
              </a:solidFill>
            </a:rPr>
            <a:t>Misko</a:t>
          </a:r>
          <a:r>
            <a:rPr lang="en-US" sz="1600" dirty="0" smtClean="0">
              <a:solidFill>
                <a:schemeClr val="bg1"/>
              </a:solidFill>
            </a:rPr>
            <a:t> (2014)</a:t>
          </a:r>
        </a:p>
        <a:p>
          <a:pPr algn="ctr"/>
          <a:r>
            <a:rPr lang="en-US" sz="1600" dirty="0" smtClean="0">
              <a:solidFill>
                <a:schemeClr val="bg1"/>
              </a:solidFill>
            </a:rPr>
            <a:t>S. Halliday-</a:t>
          </a:r>
          <a:r>
            <a:rPr lang="en-US" sz="1600" dirty="0" err="1" smtClean="0">
              <a:solidFill>
                <a:schemeClr val="bg1"/>
              </a:solidFill>
            </a:rPr>
            <a:t>Wynes</a:t>
          </a:r>
          <a:r>
            <a:rPr lang="en-US" sz="1600" dirty="0" smtClean="0">
              <a:solidFill>
                <a:schemeClr val="bg1"/>
              </a:solidFill>
            </a:rPr>
            <a:t> (2013)</a:t>
          </a:r>
        </a:p>
        <a:p>
          <a:pPr algn="ctr"/>
          <a:r>
            <a:rPr lang="en-US" sz="1600" dirty="0" smtClean="0">
              <a:solidFill>
                <a:schemeClr val="bg1"/>
              </a:solidFill>
            </a:rPr>
            <a:t>A. Kelly (2009)</a:t>
          </a:r>
        </a:p>
        <a:p>
          <a:pPr algn="ctr"/>
          <a:r>
            <a:rPr lang="en-US" sz="1600" dirty="0" smtClean="0">
              <a:solidFill>
                <a:schemeClr val="bg1"/>
              </a:solidFill>
            </a:rPr>
            <a:t>N. </a:t>
          </a:r>
          <a:r>
            <a:rPr lang="en-US" sz="1600" dirty="0" err="1" smtClean="0">
              <a:solidFill>
                <a:schemeClr val="bg1"/>
              </a:solidFill>
            </a:rPr>
            <a:t>Kilbrink</a:t>
          </a:r>
          <a:r>
            <a:rPr lang="en-US" sz="1600" dirty="0" smtClean="0">
              <a:solidFill>
                <a:schemeClr val="bg1"/>
              </a:solidFill>
            </a:rPr>
            <a:t> (2013)</a:t>
          </a:r>
        </a:p>
        <a:p>
          <a:pPr algn="ctr"/>
          <a:r>
            <a:rPr lang="en-US" sz="1600" dirty="0" smtClean="0">
              <a:solidFill>
                <a:schemeClr val="bg1"/>
              </a:solidFill>
            </a:rPr>
            <a:t>J. Allan (2007)</a:t>
          </a:r>
        </a:p>
        <a:p>
          <a:pPr algn="ctr"/>
          <a:r>
            <a:rPr lang="en-US" sz="1600" dirty="0" smtClean="0">
              <a:solidFill>
                <a:schemeClr val="bg1"/>
              </a:solidFill>
            </a:rPr>
            <a:t>J. </a:t>
          </a:r>
          <a:r>
            <a:rPr lang="en-US" sz="1600" dirty="0" err="1" smtClean="0">
              <a:solidFill>
                <a:schemeClr val="bg1"/>
              </a:solidFill>
            </a:rPr>
            <a:t>Bengtsson</a:t>
          </a:r>
          <a:r>
            <a:rPr lang="en-US" sz="1600" dirty="0" smtClean="0">
              <a:solidFill>
                <a:schemeClr val="bg1"/>
              </a:solidFill>
            </a:rPr>
            <a:t> (2005)</a:t>
          </a:r>
        </a:p>
        <a:p>
          <a:pPr algn="ctr"/>
          <a:r>
            <a:rPr lang="en-US" sz="1600" dirty="0" smtClean="0">
              <a:solidFill>
                <a:schemeClr val="bg1"/>
              </a:solidFill>
            </a:rPr>
            <a:t>S. Billet (1994)</a:t>
          </a:r>
        </a:p>
        <a:p>
          <a:pPr algn="ctr"/>
          <a:endParaRPr lang="en-US" sz="1200" dirty="0" smtClean="0"/>
        </a:p>
        <a:p>
          <a:pPr algn="ctr"/>
          <a:endParaRPr lang="en-US" sz="1200" dirty="0"/>
        </a:p>
      </dgm:t>
    </dgm:pt>
    <dgm:pt modelId="{8272FE13-42A6-4BAE-9BCC-1CF0845CB7C5}" type="parTrans" cxnId="{A5250062-8FC5-492D-95CA-C5BA540103DB}">
      <dgm:prSet/>
      <dgm:spPr/>
      <dgm:t>
        <a:bodyPr/>
        <a:lstStyle/>
        <a:p>
          <a:endParaRPr lang="en-US"/>
        </a:p>
      </dgm:t>
    </dgm:pt>
    <dgm:pt modelId="{73FAD8AD-4ACF-4687-A8E2-5B34B1CBCA06}" type="sibTrans" cxnId="{A5250062-8FC5-492D-95CA-C5BA540103DB}">
      <dgm:prSet/>
      <dgm:spPr/>
      <dgm:t>
        <a:bodyPr/>
        <a:lstStyle/>
        <a:p>
          <a:endParaRPr lang="en-US"/>
        </a:p>
      </dgm:t>
    </dgm:pt>
    <dgm:pt modelId="{3926448C-F749-422F-B5CD-A06A15C246D7}" type="pres">
      <dgm:prSet presAssocID="{D4F7A76D-4629-422B-BAA2-BB819D99E115}" presName="Name0" presStyleCnt="0">
        <dgm:presLayoutVars>
          <dgm:dir/>
          <dgm:resizeHandles val="exact"/>
        </dgm:presLayoutVars>
      </dgm:prSet>
      <dgm:spPr/>
    </dgm:pt>
    <dgm:pt modelId="{D891DD60-4FC9-4681-AB7A-C4534CF57DC2}" type="pres">
      <dgm:prSet presAssocID="{D4F7A76D-4629-422B-BAA2-BB819D99E115}" presName="bkgdShp" presStyleLbl="alignAccFollowNode1" presStyleIdx="0" presStyleCnt="1" custScaleY="79337" custLinFactNeighborX="-30" custLinFactNeighborY="-2534"/>
      <dgm:spPr/>
    </dgm:pt>
    <dgm:pt modelId="{6AAF3BFB-385C-4539-83E2-F2ACC699A123}" type="pres">
      <dgm:prSet presAssocID="{D4F7A76D-4629-422B-BAA2-BB819D99E115}" presName="linComp" presStyleCnt="0"/>
      <dgm:spPr/>
    </dgm:pt>
    <dgm:pt modelId="{A24AB5B5-1CDC-4F87-ADA5-4AA946868CB6}" type="pres">
      <dgm:prSet presAssocID="{82502CD9-5F59-4116-B483-F9503B3040CA}" presName="compNode" presStyleCnt="0"/>
      <dgm:spPr/>
    </dgm:pt>
    <dgm:pt modelId="{98B8994A-CBBE-45BA-86E4-A15DB1547D59}" type="pres">
      <dgm:prSet presAssocID="{82502CD9-5F59-4116-B483-F9503B3040CA}" presName="node" presStyleLbl="node1" presStyleIdx="0" presStyleCnt="3" custScaleX="155221" custScaleY="165833" custLinFactNeighborX="208" custLinFactNeighborY="-21764">
        <dgm:presLayoutVars>
          <dgm:bulletEnabled val="1"/>
        </dgm:presLayoutVars>
      </dgm:prSet>
      <dgm:spPr/>
      <dgm:t>
        <a:bodyPr/>
        <a:lstStyle/>
        <a:p>
          <a:endParaRPr lang="en-US"/>
        </a:p>
      </dgm:t>
    </dgm:pt>
    <dgm:pt modelId="{B4B5F572-E373-456C-82FC-8FBF55472A6C}" type="pres">
      <dgm:prSet presAssocID="{82502CD9-5F59-4116-B483-F9503B3040CA}" presName="invisiNode" presStyleLbl="node1" presStyleIdx="0" presStyleCnt="3"/>
      <dgm:spPr/>
    </dgm:pt>
    <dgm:pt modelId="{EA1CC7AC-EE9F-4B1D-862A-739AF8F0C118}" type="pres">
      <dgm:prSet presAssocID="{82502CD9-5F59-4116-B483-F9503B3040CA}" presName="imagNode" presStyleLbl="fgImgPlace1" presStyleIdx="0" presStyleCnt="3" custScaleX="72365" custScaleY="5283"/>
      <dgm:spPr/>
    </dgm:pt>
    <dgm:pt modelId="{52A1B413-0A9B-4179-BB10-1DEFE8148C6E}" type="pres">
      <dgm:prSet presAssocID="{9D1B82E6-5F42-4CCB-A6D5-661536F0C7C8}" presName="sibTrans" presStyleLbl="sibTrans2D1" presStyleIdx="0" presStyleCnt="0"/>
      <dgm:spPr/>
      <dgm:t>
        <a:bodyPr/>
        <a:lstStyle/>
        <a:p>
          <a:endParaRPr lang="en-US"/>
        </a:p>
      </dgm:t>
    </dgm:pt>
    <dgm:pt modelId="{EA479BCF-8CA7-42ED-8485-C88A0760C8A0}" type="pres">
      <dgm:prSet presAssocID="{77F714AC-8B49-4AED-B206-A104D4E86493}" presName="compNode" presStyleCnt="0"/>
      <dgm:spPr/>
    </dgm:pt>
    <dgm:pt modelId="{30172CE1-7AF3-4DBB-8036-EB160AD8EA3B}" type="pres">
      <dgm:prSet presAssocID="{77F714AC-8B49-4AED-B206-A104D4E86493}" presName="node" presStyleLbl="node1" presStyleIdx="1" presStyleCnt="3" custScaleX="140392" custScaleY="162348" custLinFactNeighborX="-1314" custLinFactNeighborY="-23631">
        <dgm:presLayoutVars>
          <dgm:bulletEnabled val="1"/>
        </dgm:presLayoutVars>
      </dgm:prSet>
      <dgm:spPr/>
      <dgm:t>
        <a:bodyPr/>
        <a:lstStyle/>
        <a:p>
          <a:endParaRPr lang="en-US"/>
        </a:p>
      </dgm:t>
    </dgm:pt>
    <dgm:pt modelId="{6FC96FDC-9C1B-4DCB-AD39-8E527A4DABA5}" type="pres">
      <dgm:prSet presAssocID="{77F714AC-8B49-4AED-B206-A104D4E86493}" presName="invisiNode" presStyleLbl="node1" presStyleIdx="1" presStyleCnt="3"/>
      <dgm:spPr/>
    </dgm:pt>
    <dgm:pt modelId="{27F89ED5-E8A8-4BC9-AD79-5295584EF8F8}" type="pres">
      <dgm:prSet presAssocID="{77F714AC-8B49-4AED-B206-A104D4E86493}" presName="imagNode" presStyleLbl="fgImgPlace1" presStyleIdx="1" presStyleCnt="3" custScaleX="84105" custScaleY="4386"/>
      <dgm:spPr/>
    </dgm:pt>
    <dgm:pt modelId="{90096BD3-1982-4757-9D3D-0A2F86BDDC23}" type="pres">
      <dgm:prSet presAssocID="{A7472825-4CCD-49A1-92FD-CBB7462A4007}" presName="sibTrans" presStyleLbl="sibTrans2D1" presStyleIdx="0" presStyleCnt="0"/>
      <dgm:spPr/>
      <dgm:t>
        <a:bodyPr/>
        <a:lstStyle/>
        <a:p>
          <a:endParaRPr lang="en-US"/>
        </a:p>
      </dgm:t>
    </dgm:pt>
    <dgm:pt modelId="{6EB6923D-62F8-4E83-BC81-86803332D90B}" type="pres">
      <dgm:prSet presAssocID="{C90A6251-F0B1-4DC4-B0C6-422FBDBFBF31}" presName="compNode" presStyleCnt="0"/>
      <dgm:spPr/>
    </dgm:pt>
    <dgm:pt modelId="{AB61EB40-CDCD-492C-BF76-55E56A1F424B}" type="pres">
      <dgm:prSet presAssocID="{C90A6251-F0B1-4DC4-B0C6-422FBDBFBF31}" presName="node" presStyleLbl="node1" presStyleIdx="2" presStyleCnt="3" custScaleX="150321" custScaleY="160874" custLinFactNeighborX="1761" custLinFactNeighborY="-23661">
        <dgm:presLayoutVars>
          <dgm:bulletEnabled val="1"/>
        </dgm:presLayoutVars>
      </dgm:prSet>
      <dgm:spPr/>
      <dgm:t>
        <a:bodyPr/>
        <a:lstStyle/>
        <a:p>
          <a:endParaRPr lang="en-US"/>
        </a:p>
      </dgm:t>
    </dgm:pt>
    <dgm:pt modelId="{6E56953A-1AD3-465B-95A8-228084779869}" type="pres">
      <dgm:prSet presAssocID="{C90A6251-F0B1-4DC4-B0C6-422FBDBFBF31}" presName="invisiNode" presStyleLbl="node1" presStyleIdx="2" presStyleCnt="3"/>
      <dgm:spPr/>
    </dgm:pt>
    <dgm:pt modelId="{9858A6E0-97DF-4324-94B9-24B065365E59}" type="pres">
      <dgm:prSet presAssocID="{C90A6251-F0B1-4DC4-B0C6-422FBDBFBF31}" presName="imagNode" presStyleLbl="fgImgPlace1" presStyleIdx="2" presStyleCnt="3" custScaleX="70965" custScaleY="4619"/>
      <dgm:spPr/>
    </dgm:pt>
  </dgm:ptLst>
  <dgm:cxnLst>
    <dgm:cxn modelId="{A5250062-8FC5-492D-95CA-C5BA540103DB}" srcId="{D4F7A76D-4629-422B-BAA2-BB819D99E115}" destId="{C90A6251-F0B1-4DC4-B0C6-422FBDBFBF31}" srcOrd="2" destOrd="0" parTransId="{8272FE13-42A6-4BAE-9BCC-1CF0845CB7C5}" sibTransId="{73FAD8AD-4ACF-4687-A8E2-5B34B1CBCA06}"/>
    <dgm:cxn modelId="{A83D7D97-7998-4E1A-BA88-527F59DC7B74}" type="presOf" srcId="{C90A6251-F0B1-4DC4-B0C6-422FBDBFBF31}" destId="{AB61EB40-CDCD-492C-BF76-55E56A1F424B}" srcOrd="0" destOrd="0" presId="urn:microsoft.com/office/officeart/2005/8/layout/pList2"/>
    <dgm:cxn modelId="{B20137A1-2F43-4667-BEB4-BF8451631F18}" type="presOf" srcId="{77F714AC-8B49-4AED-B206-A104D4E86493}" destId="{30172CE1-7AF3-4DBB-8036-EB160AD8EA3B}" srcOrd="0" destOrd="0" presId="urn:microsoft.com/office/officeart/2005/8/layout/pList2"/>
    <dgm:cxn modelId="{6D563F73-01A8-42CC-B86D-224292A718C4}" type="presOf" srcId="{82502CD9-5F59-4116-B483-F9503B3040CA}" destId="{98B8994A-CBBE-45BA-86E4-A15DB1547D59}" srcOrd="0" destOrd="0" presId="urn:microsoft.com/office/officeart/2005/8/layout/pList2"/>
    <dgm:cxn modelId="{7237A437-BC36-45F9-B870-6CF3286BB0D0}" type="presOf" srcId="{A7472825-4CCD-49A1-92FD-CBB7462A4007}" destId="{90096BD3-1982-4757-9D3D-0A2F86BDDC23}" srcOrd="0" destOrd="0" presId="urn:microsoft.com/office/officeart/2005/8/layout/pList2"/>
    <dgm:cxn modelId="{1F713391-7B7D-4D14-8409-CDB7FDD78750}" srcId="{D4F7A76D-4629-422B-BAA2-BB819D99E115}" destId="{77F714AC-8B49-4AED-B206-A104D4E86493}" srcOrd="1" destOrd="0" parTransId="{4711E2DA-86AC-4291-9829-9B6144D36518}" sibTransId="{A7472825-4CCD-49A1-92FD-CBB7462A4007}"/>
    <dgm:cxn modelId="{4FB2EED7-8638-427F-8026-F96B675FE00F}" type="presOf" srcId="{D4F7A76D-4629-422B-BAA2-BB819D99E115}" destId="{3926448C-F749-422F-B5CD-A06A15C246D7}" srcOrd="0" destOrd="0" presId="urn:microsoft.com/office/officeart/2005/8/layout/pList2"/>
    <dgm:cxn modelId="{04807356-1CA1-47E2-8F55-88B39A3A718B}" type="presOf" srcId="{9D1B82E6-5F42-4CCB-A6D5-661536F0C7C8}" destId="{52A1B413-0A9B-4179-BB10-1DEFE8148C6E}" srcOrd="0" destOrd="0" presId="urn:microsoft.com/office/officeart/2005/8/layout/pList2"/>
    <dgm:cxn modelId="{51724497-EA51-4166-9DB6-5B5BDF91E178}" srcId="{D4F7A76D-4629-422B-BAA2-BB819D99E115}" destId="{82502CD9-5F59-4116-B483-F9503B3040CA}" srcOrd="0" destOrd="0" parTransId="{49E5FEE5-1062-4DF0-AF58-2C53305E751C}" sibTransId="{9D1B82E6-5F42-4CCB-A6D5-661536F0C7C8}"/>
    <dgm:cxn modelId="{0B033CBE-4959-49EB-B245-5AE7EE7EB0C6}" type="presParOf" srcId="{3926448C-F749-422F-B5CD-A06A15C246D7}" destId="{D891DD60-4FC9-4681-AB7A-C4534CF57DC2}" srcOrd="0" destOrd="0" presId="urn:microsoft.com/office/officeart/2005/8/layout/pList2"/>
    <dgm:cxn modelId="{952DB3A3-A1D4-4D72-B845-A0A0C948096B}" type="presParOf" srcId="{3926448C-F749-422F-B5CD-A06A15C246D7}" destId="{6AAF3BFB-385C-4539-83E2-F2ACC699A123}" srcOrd="1" destOrd="0" presId="urn:microsoft.com/office/officeart/2005/8/layout/pList2"/>
    <dgm:cxn modelId="{10246743-E341-4499-8255-102EF6A08A6D}" type="presParOf" srcId="{6AAF3BFB-385C-4539-83E2-F2ACC699A123}" destId="{A24AB5B5-1CDC-4F87-ADA5-4AA946868CB6}" srcOrd="0" destOrd="0" presId="urn:microsoft.com/office/officeart/2005/8/layout/pList2"/>
    <dgm:cxn modelId="{75F08D32-9623-457D-AC78-91511B389A14}" type="presParOf" srcId="{A24AB5B5-1CDC-4F87-ADA5-4AA946868CB6}" destId="{98B8994A-CBBE-45BA-86E4-A15DB1547D59}" srcOrd="0" destOrd="0" presId="urn:microsoft.com/office/officeart/2005/8/layout/pList2"/>
    <dgm:cxn modelId="{0A604782-538B-4681-A328-7F65862AA7CA}" type="presParOf" srcId="{A24AB5B5-1CDC-4F87-ADA5-4AA946868CB6}" destId="{B4B5F572-E373-456C-82FC-8FBF55472A6C}" srcOrd="1" destOrd="0" presId="urn:microsoft.com/office/officeart/2005/8/layout/pList2"/>
    <dgm:cxn modelId="{C3203A07-6B7E-4ADC-BDA1-3657F047E2F7}" type="presParOf" srcId="{A24AB5B5-1CDC-4F87-ADA5-4AA946868CB6}" destId="{EA1CC7AC-EE9F-4B1D-862A-739AF8F0C118}" srcOrd="2" destOrd="0" presId="urn:microsoft.com/office/officeart/2005/8/layout/pList2"/>
    <dgm:cxn modelId="{67EDDCD4-A515-4363-A425-4F20E2A1B552}" type="presParOf" srcId="{6AAF3BFB-385C-4539-83E2-F2ACC699A123}" destId="{52A1B413-0A9B-4179-BB10-1DEFE8148C6E}" srcOrd="1" destOrd="0" presId="urn:microsoft.com/office/officeart/2005/8/layout/pList2"/>
    <dgm:cxn modelId="{1881676A-5B7B-4A64-A53A-E5667A7A286F}" type="presParOf" srcId="{6AAF3BFB-385C-4539-83E2-F2ACC699A123}" destId="{EA479BCF-8CA7-42ED-8485-C88A0760C8A0}" srcOrd="2" destOrd="0" presId="urn:microsoft.com/office/officeart/2005/8/layout/pList2"/>
    <dgm:cxn modelId="{3D0FF9F1-2355-4663-9A12-8B795B0F68CC}" type="presParOf" srcId="{EA479BCF-8CA7-42ED-8485-C88A0760C8A0}" destId="{30172CE1-7AF3-4DBB-8036-EB160AD8EA3B}" srcOrd="0" destOrd="0" presId="urn:microsoft.com/office/officeart/2005/8/layout/pList2"/>
    <dgm:cxn modelId="{519DF925-68A0-49D7-A1B4-F8565E5F4A00}" type="presParOf" srcId="{EA479BCF-8CA7-42ED-8485-C88A0760C8A0}" destId="{6FC96FDC-9C1B-4DCB-AD39-8E527A4DABA5}" srcOrd="1" destOrd="0" presId="urn:microsoft.com/office/officeart/2005/8/layout/pList2"/>
    <dgm:cxn modelId="{3EF748CF-6658-47F4-84BE-9B2516215B6B}" type="presParOf" srcId="{EA479BCF-8CA7-42ED-8485-C88A0760C8A0}" destId="{27F89ED5-E8A8-4BC9-AD79-5295584EF8F8}" srcOrd="2" destOrd="0" presId="urn:microsoft.com/office/officeart/2005/8/layout/pList2"/>
    <dgm:cxn modelId="{FACB6C52-074E-4BCA-AFBC-89A0FBE09A5D}" type="presParOf" srcId="{6AAF3BFB-385C-4539-83E2-F2ACC699A123}" destId="{90096BD3-1982-4757-9D3D-0A2F86BDDC23}" srcOrd="3" destOrd="0" presId="urn:microsoft.com/office/officeart/2005/8/layout/pList2"/>
    <dgm:cxn modelId="{AF5AB753-B3FA-418F-A506-6664AC69C008}" type="presParOf" srcId="{6AAF3BFB-385C-4539-83E2-F2ACC699A123}" destId="{6EB6923D-62F8-4E83-BC81-86803332D90B}" srcOrd="4" destOrd="0" presId="urn:microsoft.com/office/officeart/2005/8/layout/pList2"/>
    <dgm:cxn modelId="{411D23FF-464C-4D5B-A6E6-CA61B52695E3}" type="presParOf" srcId="{6EB6923D-62F8-4E83-BC81-86803332D90B}" destId="{AB61EB40-CDCD-492C-BF76-55E56A1F424B}" srcOrd="0" destOrd="0" presId="urn:microsoft.com/office/officeart/2005/8/layout/pList2"/>
    <dgm:cxn modelId="{9E4FC72C-BA00-4E07-8F64-02C5DF1A1797}" type="presParOf" srcId="{6EB6923D-62F8-4E83-BC81-86803332D90B}" destId="{6E56953A-1AD3-465B-95A8-228084779869}" srcOrd="1" destOrd="0" presId="urn:microsoft.com/office/officeart/2005/8/layout/pList2"/>
    <dgm:cxn modelId="{66C23946-6661-41C3-A20D-79488655F3B3}" type="presParOf" srcId="{6EB6923D-62F8-4E83-BC81-86803332D90B}" destId="{9858A6E0-97DF-4324-94B9-24B065365E59}"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F7A76D-4629-422B-BAA2-BB819D99E115}" type="doc">
      <dgm:prSet loTypeId="urn:microsoft.com/office/officeart/2005/8/layout/pList2" loCatId="list" qsTypeId="urn:microsoft.com/office/officeart/2005/8/quickstyle/simple1" qsCatId="simple" csTypeId="urn:microsoft.com/office/officeart/2005/8/colors/colorful1" csCatId="colorful" phldr="1"/>
      <dgm:spPr/>
    </dgm:pt>
    <dgm:pt modelId="{82502CD9-5F59-4116-B483-F9503B3040CA}">
      <dgm:prSet phldrT="[Text]" custT="1"/>
      <dgm:spPr/>
      <dgm:t>
        <a:bodyPr/>
        <a:lstStyle/>
        <a:p>
          <a:pPr algn="ctr"/>
          <a:r>
            <a:rPr lang="en-US" sz="2400" dirty="0" smtClean="0">
              <a:solidFill>
                <a:schemeClr val="tx1"/>
              </a:solidFill>
            </a:rPr>
            <a:t>Scope</a:t>
          </a:r>
        </a:p>
        <a:p>
          <a:pPr algn="l"/>
          <a:r>
            <a:rPr lang="en-US" sz="1600" dirty="0" smtClean="0">
              <a:solidFill>
                <a:schemeClr val="bg1"/>
              </a:solidFill>
            </a:rPr>
            <a:t>Why Assess</a:t>
          </a:r>
        </a:p>
        <a:p>
          <a:pPr algn="l"/>
          <a:r>
            <a:rPr lang="en-US" sz="1600" dirty="0" smtClean="0">
              <a:solidFill>
                <a:schemeClr val="bg1"/>
              </a:solidFill>
            </a:rPr>
            <a:t>Mapping of Assessments to the training package requirements</a:t>
          </a:r>
        </a:p>
        <a:p>
          <a:pPr algn="l"/>
          <a:r>
            <a:rPr lang="en-US" sz="1600" dirty="0" smtClean="0">
              <a:solidFill>
                <a:schemeClr val="bg1"/>
              </a:solidFill>
            </a:rPr>
            <a:t>Validation </a:t>
          </a:r>
        </a:p>
        <a:p>
          <a:pPr algn="l"/>
          <a:r>
            <a:rPr lang="en-US" sz="1600" dirty="0" smtClean="0">
              <a:solidFill>
                <a:schemeClr val="bg1"/>
              </a:solidFill>
            </a:rPr>
            <a:t>Rigour of Assessment</a:t>
          </a:r>
        </a:p>
        <a:p>
          <a:pPr algn="l"/>
          <a:r>
            <a:rPr lang="en-US" sz="1600" dirty="0" smtClean="0">
              <a:solidFill>
                <a:schemeClr val="bg1"/>
              </a:solidFill>
            </a:rPr>
            <a:t>Incorporation of feedback in future assessment practices</a:t>
          </a:r>
          <a:endParaRPr lang="en-US" sz="1600" dirty="0">
            <a:solidFill>
              <a:schemeClr val="bg1"/>
            </a:solidFill>
          </a:endParaRPr>
        </a:p>
      </dgm:t>
    </dgm:pt>
    <dgm:pt modelId="{49E5FEE5-1062-4DF0-AF58-2C53305E751C}" type="parTrans" cxnId="{51724497-EA51-4166-9DB6-5B5BDF91E178}">
      <dgm:prSet/>
      <dgm:spPr/>
      <dgm:t>
        <a:bodyPr/>
        <a:lstStyle/>
        <a:p>
          <a:endParaRPr lang="en-US"/>
        </a:p>
      </dgm:t>
    </dgm:pt>
    <dgm:pt modelId="{9D1B82E6-5F42-4CCB-A6D5-661536F0C7C8}" type="sibTrans" cxnId="{51724497-EA51-4166-9DB6-5B5BDF91E178}">
      <dgm:prSet/>
      <dgm:spPr/>
      <dgm:t>
        <a:bodyPr/>
        <a:lstStyle/>
        <a:p>
          <a:endParaRPr lang="en-US"/>
        </a:p>
      </dgm:t>
    </dgm:pt>
    <dgm:pt modelId="{77F714AC-8B49-4AED-B206-A104D4E86493}">
      <dgm:prSet phldrT="[Text]" custT="1"/>
      <dgm:spPr/>
      <dgm:t>
        <a:bodyPr/>
        <a:lstStyle/>
        <a:p>
          <a:pPr algn="ctr"/>
          <a:r>
            <a:rPr lang="en-US" sz="2400" dirty="0" smtClean="0">
              <a:solidFill>
                <a:schemeClr val="tx1"/>
              </a:solidFill>
            </a:rPr>
            <a:t>Theories</a:t>
          </a:r>
        </a:p>
        <a:p>
          <a:pPr algn="ctr"/>
          <a:r>
            <a:rPr lang="en-US" sz="1600" dirty="0" smtClean="0">
              <a:solidFill>
                <a:schemeClr val="bg1"/>
              </a:solidFill>
            </a:rPr>
            <a:t>Theory of Valuation</a:t>
          </a:r>
        </a:p>
        <a:p>
          <a:pPr algn="ctr"/>
          <a:r>
            <a:rPr lang="en-US" sz="1600" dirty="0" smtClean="0">
              <a:solidFill>
                <a:schemeClr val="bg1"/>
              </a:solidFill>
            </a:rPr>
            <a:t>Theory of Evidence</a:t>
          </a:r>
        </a:p>
        <a:p>
          <a:pPr algn="ctr"/>
          <a:r>
            <a:rPr lang="en-US" sz="1600" dirty="0" smtClean="0">
              <a:solidFill>
                <a:schemeClr val="bg1"/>
              </a:solidFill>
            </a:rPr>
            <a:t>Espouse Theory</a:t>
          </a:r>
        </a:p>
        <a:p>
          <a:pPr algn="ctr"/>
          <a:r>
            <a:rPr lang="en-US" sz="1600" dirty="0" smtClean="0">
              <a:solidFill>
                <a:schemeClr val="bg1"/>
              </a:solidFill>
            </a:rPr>
            <a:t>Situated Theory </a:t>
          </a:r>
        </a:p>
        <a:p>
          <a:pPr algn="ctr"/>
          <a:endParaRPr lang="en-US" sz="1600" dirty="0" smtClean="0">
            <a:solidFill>
              <a:schemeClr val="bg1"/>
            </a:solidFill>
          </a:endParaRPr>
        </a:p>
        <a:p>
          <a:pPr algn="ctr"/>
          <a:r>
            <a:rPr lang="en-US" sz="1600" dirty="0" smtClean="0">
              <a:solidFill>
                <a:schemeClr val="tx1"/>
              </a:solidFill>
            </a:rPr>
            <a:t> </a:t>
          </a:r>
          <a:endParaRPr lang="en-US" sz="1600" dirty="0">
            <a:solidFill>
              <a:schemeClr val="tx1"/>
            </a:solidFill>
          </a:endParaRPr>
        </a:p>
      </dgm:t>
    </dgm:pt>
    <dgm:pt modelId="{4711E2DA-86AC-4291-9829-9B6144D36518}" type="parTrans" cxnId="{1F713391-7B7D-4D14-8409-CDB7FDD78750}">
      <dgm:prSet/>
      <dgm:spPr/>
      <dgm:t>
        <a:bodyPr/>
        <a:lstStyle/>
        <a:p>
          <a:endParaRPr lang="en-US"/>
        </a:p>
      </dgm:t>
    </dgm:pt>
    <dgm:pt modelId="{A7472825-4CCD-49A1-92FD-CBB7462A4007}" type="sibTrans" cxnId="{1F713391-7B7D-4D14-8409-CDB7FDD78750}">
      <dgm:prSet/>
      <dgm:spPr/>
      <dgm:t>
        <a:bodyPr/>
        <a:lstStyle/>
        <a:p>
          <a:endParaRPr lang="en-US"/>
        </a:p>
      </dgm:t>
    </dgm:pt>
    <dgm:pt modelId="{C90A6251-F0B1-4DC4-B0C6-422FBDBFBF31}">
      <dgm:prSet phldrT="[Text]" custT="1"/>
      <dgm:spPr/>
      <dgm:t>
        <a:bodyPr/>
        <a:lstStyle/>
        <a:p>
          <a:pPr algn="ctr"/>
          <a:r>
            <a:rPr lang="en-US" sz="2400" dirty="0" smtClean="0">
              <a:solidFill>
                <a:schemeClr val="tx1"/>
              </a:solidFill>
            </a:rPr>
            <a:t>Researchers</a:t>
          </a:r>
        </a:p>
        <a:p>
          <a:pPr algn="ctr"/>
          <a:r>
            <a:rPr lang="en-US" sz="1600" dirty="0" smtClean="0">
              <a:solidFill>
                <a:schemeClr val="bg1"/>
              </a:solidFill>
            </a:rPr>
            <a:t>J.J. Cumming (1999)</a:t>
          </a:r>
        </a:p>
        <a:p>
          <a:pPr algn="ctr"/>
          <a:r>
            <a:rPr lang="en-US" sz="1600" dirty="0" smtClean="0">
              <a:solidFill>
                <a:schemeClr val="bg1"/>
              </a:solidFill>
            </a:rPr>
            <a:t>Rahman, Ahmad, </a:t>
          </a:r>
          <a:r>
            <a:rPr lang="en-US" sz="1600" dirty="0" err="1" smtClean="0">
              <a:solidFill>
                <a:schemeClr val="bg1"/>
              </a:solidFill>
            </a:rPr>
            <a:t>Yasin</a:t>
          </a:r>
          <a:r>
            <a:rPr lang="en-US" sz="1600" dirty="0" smtClean="0">
              <a:solidFill>
                <a:schemeClr val="bg1"/>
              </a:solidFill>
            </a:rPr>
            <a:t> (2014)</a:t>
          </a:r>
        </a:p>
        <a:p>
          <a:pPr algn="ctr"/>
          <a:r>
            <a:rPr lang="en-US" sz="1600" dirty="0" smtClean="0">
              <a:solidFill>
                <a:schemeClr val="bg1"/>
              </a:solidFill>
            </a:rPr>
            <a:t>J. Griffin, S. Gillis &amp; </a:t>
          </a:r>
          <a:r>
            <a:rPr lang="en-US" sz="1600" dirty="0" err="1" smtClean="0">
              <a:solidFill>
                <a:schemeClr val="bg1"/>
              </a:solidFill>
            </a:rPr>
            <a:t>Calvitto</a:t>
          </a:r>
          <a:r>
            <a:rPr lang="en-US" sz="1600" dirty="0" smtClean="0">
              <a:solidFill>
                <a:schemeClr val="bg1"/>
              </a:solidFill>
            </a:rPr>
            <a:t> (2004)</a:t>
          </a:r>
        </a:p>
        <a:p>
          <a:pPr algn="ctr"/>
          <a:r>
            <a:rPr lang="en-US" sz="1600" dirty="0" smtClean="0">
              <a:solidFill>
                <a:schemeClr val="bg1"/>
              </a:solidFill>
            </a:rPr>
            <a:t>D. </a:t>
          </a:r>
          <a:r>
            <a:rPr lang="en-US" sz="1600" dirty="0" err="1" smtClean="0">
              <a:solidFill>
                <a:schemeClr val="bg1"/>
              </a:solidFill>
            </a:rPr>
            <a:t>Schön</a:t>
          </a:r>
          <a:r>
            <a:rPr lang="en-US" sz="1600" dirty="0" smtClean="0">
              <a:solidFill>
                <a:schemeClr val="bg1"/>
              </a:solidFill>
            </a:rPr>
            <a:t> (1983)</a:t>
          </a:r>
        </a:p>
        <a:p>
          <a:pPr algn="ctr"/>
          <a:r>
            <a:rPr lang="en-US" sz="1600" dirty="0" smtClean="0">
              <a:solidFill>
                <a:schemeClr val="bg1"/>
              </a:solidFill>
            </a:rPr>
            <a:t>L.S. Vygotsky (1978)</a:t>
          </a:r>
        </a:p>
        <a:p>
          <a:pPr algn="ctr"/>
          <a:endParaRPr lang="en-US" sz="1600" dirty="0" smtClean="0">
            <a:solidFill>
              <a:schemeClr val="tx1"/>
            </a:solidFill>
          </a:endParaRPr>
        </a:p>
        <a:p>
          <a:pPr algn="ctr"/>
          <a:endParaRPr lang="en-US" sz="1600" dirty="0" smtClean="0">
            <a:solidFill>
              <a:schemeClr val="tx1"/>
            </a:solidFill>
          </a:endParaRPr>
        </a:p>
        <a:p>
          <a:pPr algn="ctr"/>
          <a:endParaRPr lang="en-US" sz="1200" dirty="0" smtClean="0"/>
        </a:p>
        <a:p>
          <a:pPr algn="ctr"/>
          <a:endParaRPr lang="en-US" sz="1200" dirty="0"/>
        </a:p>
      </dgm:t>
    </dgm:pt>
    <dgm:pt modelId="{8272FE13-42A6-4BAE-9BCC-1CF0845CB7C5}" type="parTrans" cxnId="{A5250062-8FC5-492D-95CA-C5BA540103DB}">
      <dgm:prSet/>
      <dgm:spPr/>
      <dgm:t>
        <a:bodyPr/>
        <a:lstStyle/>
        <a:p>
          <a:endParaRPr lang="en-US"/>
        </a:p>
      </dgm:t>
    </dgm:pt>
    <dgm:pt modelId="{73FAD8AD-4ACF-4687-A8E2-5B34B1CBCA06}" type="sibTrans" cxnId="{A5250062-8FC5-492D-95CA-C5BA540103DB}">
      <dgm:prSet/>
      <dgm:spPr/>
      <dgm:t>
        <a:bodyPr/>
        <a:lstStyle/>
        <a:p>
          <a:endParaRPr lang="en-US"/>
        </a:p>
      </dgm:t>
    </dgm:pt>
    <dgm:pt modelId="{3926448C-F749-422F-B5CD-A06A15C246D7}" type="pres">
      <dgm:prSet presAssocID="{D4F7A76D-4629-422B-BAA2-BB819D99E115}" presName="Name0" presStyleCnt="0">
        <dgm:presLayoutVars>
          <dgm:dir/>
          <dgm:resizeHandles val="exact"/>
        </dgm:presLayoutVars>
      </dgm:prSet>
      <dgm:spPr/>
    </dgm:pt>
    <dgm:pt modelId="{D891DD60-4FC9-4681-AB7A-C4534CF57DC2}" type="pres">
      <dgm:prSet presAssocID="{D4F7A76D-4629-422B-BAA2-BB819D99E115}" presName="bkgdShp" presStyleLbl="alignAccFollowNode1" presStyleIdx="0" presStyleCnt="1" custScaleY="79337" custLinFactNeighborX="-30" custLinFactNeighborY="-2534"/>
      <dgm:spPr/>
    </dgm:pt>
    <dgm:pt modelId="{6AAF3BFB-385C-4539-83E2-F2ACC699A123}" type="pres">
      <dgm:prSet presAssocID="{D4F7A76D-4629-422B-BAA2-BB819D99E115}" presName="linComp" presStyleCnt="0"/>
      <dgm:spPr/>
    </dgm:pt>
    <dgm:pt modelId="{A24AB5B5-1CDC-4F87-ADA5-4AA946868CB6}" type="pres">
      <dgm:prSet presAssocID="{82502CD9-5F59-4116-B483-F9503B3040CA}" presName="compNode" presStyleCnt="0"/>
      <dgm:spPr/>
    </dgm:pt>
    <dgm:pt modelId="{98B8994A-CBBE-45BA-86E4-A15DB1547D59}" type="pres">
      <dgm:prSet presAssocID="{82502CD9-5F59-4116-B483-F9503B3040CA}" presName="node" presStyleLbl="node1" presStyleIdx="0" presStyleCnt="3" custScaleX="155221" custScaleY="165833" custLinFactNeighborX="208" custLinFactNeighborY="-21764">
        <dgm:presLayoutVars>
          <dgm:bulletEnabled val="1"/>
        </dgm:presLayoutVars>
      </dgm:prSet>
      <dgm:spPr/>
      <dgm:t>
        <a:bodyPr/>
        <a:lstStyle/>
        <a:p>
          <a:endParaRPr lang="en-US"/>
        </a:p>
      </dgm:t>
    </dgm:pt>
    <dgm:pt modelId="{B4B5F572-E373-456C-82FC-8FBF55472A6C}" type="pres">
      <dgm:prSet presAssocID="{82502CD9-5F59-4116-B483-F9503B3040CA}" presName="invisiNode" presStyleLbl="node1" presStyleIdx="0" presStyleCnt="3"/>
      <dgm:spPr/>
    </dgm:pt>
    <dgm:pt modelId="{EA1CC7AC-EE9F-4B1D-862A-739AF8F0C118}" type="pres">
      <dgm:prSet presAssocID="{82502CD9-5F59-4116-B483-F9503B3040CA}" presName="imagNode" presStyleLbl="fgImgPlace1" presStyleIdx="0" presStyleCnt="3" custScaleX="72365" custScaleY="5283"/>
      <dgm:spPr/>
    </dgm:pt>
    <dgm:pt modelId="{52A1B413-0A9B-4179-BB10-1DEFE8148C6E}" type="pres">
      <dgm:prSet presAssocID="{9D1B82E6-5F42-4CCB-A6D5-661536F0C7C8}" presName="sibTrans" presStyleLbl="sibTrans2D1" presStyleIdx="0" presStyleCnt="0"/>
      <dgm:spPr/>
      <dgm:t>
        <a:bodyPr/>
        <a:lstStyle/>
        <a:p>
          <a:endParaRPr lang="en-US"/>
        </a:p>
      </dgm:t>
    </dgm:pt>
    <dgm:pt modelId="{EA479BCF-8CA7-42ED-8485-C88A0760C8A0}" type="pres">
      <dgm:prSet presAssocID="{77F714AC-8B49-4AED-B206-A104D4E86493}" presName="compNode" presStyleCnt="0"/>
      <dgm:spPr/>
    </dgm:pt>
    <dgm:pt modelId="{30172CE1-7AF3-4DBB-8036-EB160AD8EA3B}" type="pres">
      <dgm:prSet presAssocID="{77F714AC-8B49-4AED-B206-A104D4E86493}" presName="node" presStyleLbl="node1" presStyleIdx="1" presStyleCnt="3" custScaleX="140392" custScaleY="162348" custLinFactNeighborX="-1314" custLinFactNeighborY="-23631">
        <dgm:presLayoutVars>
          <dgm:bulletEnabled val="1"/>
        </dgm:presLayoutVars>
      </dgm:prSet>
      <dgm:spPr/>
      <dgm:t>
        <a:bodyPr/>
        <a:lstStyle/>
        <a:p>
          <a:endParaRPr lang="en-US"/>
        </a:p>
      </dgm:t>
    </dgm:pt>
    <dgm:pt modelId="{6FC96FDC-9C1B-4DCB-AD39-8E527A4DABA5}" type="pres">
      <dgm:prSet presAssocID="{77F714AC-8B49-4AED-B206-A104D4E86493}" presName="invisiNode" presStyleLbl="node1" presStyleIdx="1" presStyleCnt="3"/>
      <dgm:spPr/>
    </dgm:pt>
    <dgm:pt modelId="{27F89ED5-E8A8-4BC9-AD79-5295584EF8F8}" type="pres">
      <dgm:prSet presAssocID="{77F714AC-8B49-4AED-B206-A104D4E86493}" presName="imagNode" presStyleLbl="fgImgPlace1" presStyleIdx="1" presStyleCnt="3" custScaleX="84105" custScaleY="4386"/>
      <dgm:spPr/>
    </dgm:pt>
    <dgm:pt modelId="{90096BD3-1982-4757-9D3D-0A2F86BDDC23}" type="pres">
      <dgm:prSet presAssocID="{A7472825-4CCD-49A1-92FD-CBB7462A4007}" presName="sibTrans" presStyleLbl="sibTrans2D1" presStyleIdx="0" presStyleCnt="0"/>
      <dgm:spPr/>
      <dgm:t>
        <a:bodyPr/>
        <a:lstStyle/>
        <a:p>
          <a:endParaRPr lang="en-US"/>
        </a:p>
      </dgm:t>
    </dgm:pt>
    <dgm:pt modelId="{6EB6923D-62F8-4E83-BC81-86803332D90B}" type="pres">
      <dgm:prSet presAssocID="{C90A6251-F0B1-4DC4-B0C6-422FBDBFBF31}" presName="compNode" presStyleCnt="0"/>
      <dgm:spPr/>
    </dgm:pt>
    <dgm:pt modelId="{AB61EB40-CDCD-492C-BF76-55E56A1F424B}" type="pres">
      <dgm:prSet presAssocID="{C90A6251-F0B1-4DC4-B0C6-422FBDBFBF31}" presName="node" presStyleLbl="node1" presStyleIdx="2" presStyleCnt="3" custScaleX="150321" custScaleY="160874" custLinFactNeighborX="1761" custLinFactNeighborY="-23661">
        <dgm:presLayoutVars>
          <dgm:bulletEnabled val="1"/>
        </dgm:presLayoutVars>
      </dgm:prSet>
      <dgm:spPr/>
      <dgm:t>
        <a:bodyPr/>
        <a:lstStyle/>
        <a:p>
          <a:endParaRPr lang="en-US"/>
        </a:p>
      </dgm:t>
    </dgm:pt>
    <dgm:pt modelId="{6E56953A-1AD3-465B-95A8-228084779869}" type="pres">
      <dgm:prSet presAssocID="{C90A6251-F0B1-4DC4-B0C6-422FBDBFBF31}" presName="invisiNode" presStyleLbl="node1" presStyleIdx="2" presStyleCnt="3"/>
      <dgm:spPr/>
    </dgm:pt>
    <dgm:pt modelId="{9858A6E0-97DF-4324-94B9-24B065365E59}" type="pres">
      <dgm:prSet presAssocID="{C90A6251-F0B1-4DC4-B0C6-422FBDBFBF31}" presName="imagNode" presStyleLbl="fgImgPlace1" presStyleIdx="2" presStyleCnt="3" custScaleX="70965" custScaleY="4619"/>
      <dgm:spPr/>
    </dgm:pt>
  </dgm:ptLst>
  <dgm:cxnLst>
    <dgm:cxn modelId="{A5250062-8FC5-492D-95CA-C5BA540103DB}" srcId="{D4F7A76D-4629-422B-BAA2-BB819D99E115}" destId="{C90A6251-F0B1-4DC4-B0C6-422FBDBFBF31}" srcOrd="2" destOrd="0" parTransId="{8272FE13-42A6-4BAE-9BCC-1CF0845CB7C5}" sibTransId="{73FAD8AD-4ACF-4687-A8E2-5B34B1CBCA06}"/>
    <dgm:cxn modelId="{A83D7D97-7998-4E1A-BA88-527F59DC7B74}" type="presOf" srcId="{C90A6251-F0B1-4DC4-B0C6-422FBDBFBF31}" destId="{AB61EB40-CDCD-492C-BF76-55E56A1F424B}" srcOrd="0" destOrd="0" presId="urn:microsoft.com/office/officeart/2005/8/layout/pList2"/>
    <dgm:cxn modelId="{B20137A1-2F43-4667-BEB4-BF8451631F18}" type="presOf" srcId="{77F714AC-8B49-4AED-B206-A104D4E86493}" destId="{30172CE1-7AF3-4DBB-8036-EB160AD8EA3B}" srcOrd="0" destOrd="0" presId="urn:microsoft.com/office/officeart/2005/8/layout/pList2"/>
    <dgm:cxn modelId="{6D563F73-01A8-42CC-B86D-224292A718C4}" type="presOf" srcId="{82502CD9-5F59-4116-B483-F9503B3040CA}" destId="{98B8994A-CBBE-45BA-86E4-A15DB1547D59}" srcOrd="0" destOrd="0" presId="urn:microsoft.com/office/officeart/2005/8/layout/pList2"/>
    <dgm:cxn modelId="{7237A437-BC36-45F9-B870-6CF3286BB0D0}" type="presOf" srcId="{A7472825-4CCD-49A1-92FD-CBB7462A4007}" destId="{90096BD3-1982-4757-9D3D-0A2F86BDDC23}" srcOrd="0" destOrd="0" presId="urn:microsoft.com/office/officeart/2005/8/layout/pList2"/>
    <dgm:cxn modelId="{1F713391-7B7D-4D14-8409-CDB7FDD78750}" srcId="{D4F7A76D-4629-422B-BAA2-BB819D99E115}" destId="{77F714AC-8B49-4AED-B206-A104D4E86493}" srcOrd="1" destOrd="0" parTransId="{4711E2DA-86AC-4291-9829-9B6144D36518}" sibTransId="{A7472825-4CCD-49A1-92FD-CBB7462A4007}"/>
    <dgm:cxn modelId="{4FB2EED7-8638-427F-8026-F96B675FE00F}" type="presOf" srcId="{D4F7A76D-4629-422B-BAA2-BB819D99E115}" destId="{3926448C-F749-422F-B5CD-A06A15C246D7}" srcOrd="0" destOrd="0" presId="urn:microsoft.com/office/officeart/2005/8/layout/pList2"/>
    <dgm:cxn modelId="{04807356-1CA1-47E2-8F55-88B39A3A718B}" type="presOf" srcId="{9D1B82E6-5F42-4CCB-A6D5-661536F0C7C8}" destId="{52A1B413-0A9B-4179-BB10-1DEFE8148C6E}" srcOrd="0" destOrd="0" presId="urn:microsoft.com/office/officeart/2005/8/layout/pList2"/>
    <dgm:cxn modelId="{51724497-EA51-4166-9DB6-5B5BDF91E178}" srcId="{D4F7A76D-4629-422B-BAA2-BB819D99E115}" destId="{82502CD9-5F59-4116-B483-F9503B3040CA}" srcOrd="0" destOrd="0" parTransId="{49E5FEE5-1062-4DF0-AF58-2C53305E751C}" sibTransId="{9D1B82E6-5F42-4CCB-A6D5-661536F0C7C8}"/>
    <dgm:cxn modelId="{0B033CBE-4959-49EB-B245-5AE7EE7EB0C6}" type="presParOf" srcId="{3926448C-F749-422F-B5CD-A06A15C246D7}" destId="{D891DD60-4FC9-4681-AB7A-C4534CF57DC2}" srcOrd="0" destOrd="0" presId="urn:microsoft.com/office/officeart/2005/8/layout/pList2"/>
    <dgm:cxn modelId="{952DB3A3-A1D4-4D72-B845-A0A0C948096B}" type="presParOf" srcId="{3926448C-F749-422F-B5CD-A06A15C246D7}" destId="{6AAF3BFB-385C-4539-83E2-F2ACC699A123}" srcOrd="1" destOrd="0" presId="urn:microsoft.com/office/officeart/2005/8/layout/pList2"/>
    <dgm:cxn modelId="{10246743-E341-4499-8255-102EF6A08A6D}" type="presParOf" srcId="{6AAF3BFB-385C-4539-83E2-F2ACC699A123}" destId="{A24AB5B5-1CDC-4F87-ADA5-4AA946868CB6}" srcOrd="0" destOrd="0" presId="urn:microsoft.com/office/officeart/2005/8/layout/pList2"/>
    <dgm:cxn modelId="{75F08D32-9623-457D-AC78-91511B389A14}" type="presParOf" srcId="{A24AB5B5-1CDC-4F87-ADA5-4AA946868CB6}" destId="{98B8994A-CBBE-45BA-86E4-A15DB1547D59}" srcOrd="0" destOrd="0" presId="urn:microsoft.com/office/officeart/2005/8/layout/pList2"/>
    <dgm:cxn modelId="{0A604782-538B-4681-A328-7F65862AA7CA}" type="presParOf" srcId="{A24AB5B5-1CDC-4F87-ADA5-4AA946868CB6}" destId="{B4B5F572-E373-456C-82FC-8FBF55472A6C}" srcOrd="1" destOrd="0" presId="urn:microsoft.com/office/officeart/2005/8/layout/pList2"/>
    <dgm:cxn modelId="{C3203A07-6B7E-4ADC-BDA1-3657F047E2F7}" type="presParOf" srcId="{A24AB5B5-1CDC-4F87-ADA5-4AA946868CB6}" destId="{EA1CC7AC-EE9F-4B1D-862A-739AF8F0C118}" srcOrd="2" destOrd="0" presId="urn:microsoft.com/office/officeart/2005/8/layout/pList2"/>
    <dgm:cxn modelId="{67EDDCD4-A515-4363-A425-4F20E2A1B552}" type="presParOf" srcId="{6AAF3BFB-385C-4539-83E2-F2ACC699A123}" destId="{52A1B413-0A9B-4179-BB10-1DEFE8148C6E}" srcOrd="1" destOrd="0" presId="urn:microsoft.com/office/officeart/2005/8/layout/pList2"/>
    <dgm:cxn modelId="{1881676A-5B7B-4A64-A53A-E5667A7A286F}" type="presParOf" srcId="{6AAF3BFB-385C-4539-83E2-F2ACC699A123}" destId="{EA479BCF-8CA7-42ED-8485-C88A0760C8A0}" srcOrd="2" destOrd="0" presId="urn:microsoft.com/office/officeart/2005/8/layout/pList2"/>
    <dgm:cxn modelId="{3D0FF9F1-2355-4663-9A12-8B795B0F68CC}" type="presParOf" srcId="{EA479BCF-8CA7-42ED-8485-C88A0760C8A0}" destId="{30172CE1-7AF3-4DBB-8036-EB160AD8EA3B}" srcOrd="0" destOrd="0" presId="urn:microsoft.com/office/officeart/2005/8/layout/pList2"/>
    <dgm:cxn modelId="{519DF925-68A0-49D7-A1B4-F8565E5F4A00}" type="presParOf" srcId="{EA479BCF-8CA7-42ED-8485-C88A0760C8A0}" destId="{6FC96FDC-9C1B-4DCB-AD39-8E527A4DABA5}" srcOrd="1" destOrd="0" presId="urn:microsoft.com/office/officeart/2005/8/layout/pList2"/>
    <dgm:cxn modelId="{3EF748CF-6658-47F4-84BE-9B2516215B6B}" type="presParOf" srcId="{EA479BCF-8CA7-42ED-8485-C88A0760C8A0}" destId="{27F89ED5-E8A8-4BC9-AD79-5295584EF8F8}" srcOrd="2" destOrd="0" presId="urn:microsoft.com/office/officeart/2005/8/layout/pList2"/>
    <dgm:cxn modelId="{FACB6C52-074E-4BCA-AFBC-89A0FBE09A5D}" type="presParOf" srcId="{6AAF3BFB-385C-4539-83E2-F2ACC699A123}" destId="{90096BD3-1982-4757-9D3D-0A2F86BDDC23}" srcOrd="3" destOrd="0" presId="urn:microsoft.com/office/officeart/2005/8/layout/pList2"/>
    <dgm:cxn modelId="{AF5AB753-B3FA-418F-A506-6664AC69C008}" type="presParOf" srcId="{6AAF3BFB-385C-4539-83E2-F2ACC699A123}" destId="{6EB6923D-62F8-4E83-BC81-86803332D90B}" srcOrd="4" destOrd="0" presId="urn:microsoft.com/office/officeart/2005/8/layout/pList2"/>
    <dgm:cxn modelId="{411D23FF-464C-4D5B-A6E6-CA61B52695E3}" type="presParOf" srcId="{6EB6923D-62F8-4E83-BC81-86803332D90B}" destId="{AB61EB40-CDCD-492C-BF76-55E56A1F424B}" srcOrd="0" destOrd="0" presId="urn:microsoft.com/office/officeart/2005/8/layout/pList2"/>
    <dgm:cxn modelId="{9E4FC72C-BA00-4E07-8F64-02C5DF1A1797}" type="presParOf" srcId="{6EB6923D-62F8-4E83-BC81-86803332D90B}" destId="{6E56953A-1AD3-465B-95A8-228084779869}" srcOrd="1" destOrd="0" presId="urn:microsoft.com/office/officeart/2005/8/layout/pList2"/>
    <dgm:cxn modelId="{66C23946-6661-41C3-A20D-79488655F3B3}" type="presParOf" srcId="{6EB6923D-62F8-4E83-BC81-86803332D90B}" destId="{9858A6E0-97DF-4324-94B9-24B065365E59}"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4F7A76D-4629-422B-BAA2-BB819D99E115}" type="doc">
      <dgm:prSet loTypeId="urn:microsoft.com/office/officeart/2005/8/layout/pList2" loCatId="list" qsTypeId="urn:microsoft.com/office/officeart/2005/8/quickstyle/simple1" qsCatId="simple" csTypeId="urn:microsoft.com/office/officeart/2005/8/colors/colorful1" csCatId="colorful" phldr="1"/>
      <dgm:spPr/>
    </dgm:pt>
    <dgm:pt modelId="{82502CD9-5F59-4116-B483-F9503B3040CA}">
      <dgm:prSet phldrT="[Text]" custT="1"/>
      <dgm:spPr/>
      <dgm:t>
        <a:bodyPr/>
        <a:lstStyle/>
        <a:p>
          <a:pPr algn="ctr"/>
          <a:r>
            <a:rPr lang="en-US" sz="2400" dirty="0" smtClean="0">
              <a:solidFill>
                <a:schemeClr val="tx1"/>
              </a:solidFill>
            </a:rPr>
            <a:t>Scope</a:t>
          </a:r>
        </a:p>
        <a:p>
          <a:pPr algn="l"/>
          <a:r>
            <a:rPr lang="en-US" sz="1700" dirty="0" smtClean="0">
              <a:solidFill>
                <a:schemeClr val="bg1"/>
              </a:solidFill>
            </a:rPr>
            <a:t>What is Valid</a:t>
          </a:r>
        </a:p>
        <a:p>
          <a:pPr algn="l"/>
          <a:r>
            <a:rPr lang="en-US" sz="1700" dirty="0" smtClean="0">
              <a:solidFill>
                <a:schemeClr val="bg1"/>
              </a:solidFill>
            </a:rPr>
            <a:t>What is Reliable </a:t>
          </a:r>
        </a:p>
        <a:p>
          <a:pPr algn="l"/>
          <a:r>
            <a:rPr lang="en-US" sz="1700" dirty="0" smtClean="0">
              <a:solidFill>
                <a:schemeClr val="bg1"/>
              </a:solidFill>
            </a:rPr>
            <a:t>What is competence</a:t>
          </a:r>
        </a:p>
        <a:p>
          <a:pPr algn="l"/>
          <a:r>
            <a:rPr lang="en-US" sz="1700" dirty="0" smtClean="0">
              <a:solidFill>
                <a:schemeClr val="bg1"/>
              </a:solidFill>
            </a:rPr>
            <a:t>What is judgement</a:t>
          </a:r>
        </a:p>
        <a:p>
          <a:pPr algn="l"/>
          <a:r>
            <a:rPr lang="en-US" sz="1700" dirty="0" smtClean="0">
              <a:solidFill>
                <a:schemeClr val="bg1"/>
              </a:solidFill>
            </a:rPr>
            <a:t>Define Expertise</a:t>
          </a:r>
        </a:p>
        <a:p>
          <a:pPr algn="l"/>
          <a:r>
            <a:rPr lang="en-US" sz="1700" dirty="0" smtClean="0">
              <a:solidFill>
                <a:schemeClr val="bg1"/>
              </a:solidFill>
            </a:rPr>
            <a:t>When is an expert ready to assess competency</a:t>
          </a:r>
          <a:endParaRPr lang="en-US" sz="1700" dirty="0">
            <a:solidFill>
              <a:schemeClr val="bg1"/>
            </a:solidFill>
          </a:endParaRPr>
        </a:p>
      </dgm:t>
    </dgm:pt>
    <dgm:pt modelId="{49E5FEE5-1062-4DF0-AF58-2C53305E751C}" type="parTrans" cxnId="{51724497-EA51-4166-9DB6-5B5BDF91E178}">
      <dgm:prSet/>
      <dgm:spPr/>
      <dgm:t>
        <a:bodyPr/>
        <a:lstStyle/>
        <a:p>
          <a:endParaRPr lang="en-US"/>
        </a:p>
      </dgm:t>
    </dgm:pt>
    <dgm:pt modelId="{9D1B82E6-5F42-4CCB-A6D5-661536F0C7C8}" type="sibTrans" cxnId="{51724497-EA51-4166-9DB6-5B5BDF91E178}">
      <dgm:prSet/>
      <dgm:spPr/>
      <dgm:t>
        <a:bodyPr/>
        <a:lstStyle/>
        <a:p>
          <a:endParaRPr lang="en-US"/>
        </a:p>
      </dgm:t>
    </dgm:pt>
    <dgm:pt modelId="{77F714AC-8B49-4AED-B206-A104D4E86493}">
      <dgm:prSet phldrT="[Text]" custT="1"/>
      <dgm:spPr/>
      <dgm:t>
        <a:bodyPr/>
        <a:lstStyle/>
        <a:p>
          <a:pPr algn="ctr"/>
          <a:r>
            <a:rPr lang="en-US" sz="2400" dirty="0" smtClean="0">
              <a:solidFill>
                <a:schemeClr val="tx1"/>
              </a:solidFill>
            </a:rPr>
            <a:t>Theories</a:t>
          </a:r>
        </a:p>
        <a:p>
          <a:pPr algn="ctr"/>
          <a:r>
            <a:rPr lang="en-US" sz="1600" dirty="0" smtClean="0">
              <a:solidFill>
                <a:schemeClr val="bg1"/>
              </a:solidFill>
            </a:rPr>
            <a:t>Combination theory</a:t>
          </a:r>
        </a:p>
        <a:p>
          <a:pPr algn="ctr"/>
          <a:r>
            <a:rPr lang="en-US" sz="1600" dirty="0" smtClean="0">
              <a:solidFill>
                <a:schemeClr val="bg1"/>
              </a:solidFill>
            </a:rPr>
            <a:t>Brentano’s Existential Theory </a:t>
          </a:r>
        </a:p>
        <a:p>
          <a:pPr algn="ctr"/>
          <a:r>
            <a:rPr lang="en-US" sz="1600" dirty="0" smtClean="0">
              <a:solidFill>
                <a:schemeClr val="bg1"/>
              </a:solidFill>
            </a:rPr>
            <a:t>Theory of Evidence</a:t>
          </a:r>
        </a:p>
        <a:p>
          <a:pPr algn="ctr"/>
          <a:r>
            <a:rPr lang="en-US" sz="1600" dirty="0" smtClean="0">
              <a:solidFill>
                <a:schemeClr val="bg1"/>
              </a:solidFill>
            </a:rPr>
            <a:t>Bourdieu’s Sociological theory </a:t>
          </a:r>
        </a:p>
        <a:p>
          <a:pPr algn="ctr"/>
          <a:r>
            <a:rPr lang="en-US" sz="1600" dirty="0" smtClean="0">
              <a:solidFill>
                <a:schemeClr val="bg1"/>
              </a:solidFill>
            </a:rPr>
            <a:t>Descartes Theory</a:t>
          </a:r>
        </a:p>
        <a:p>
          <a:pPr algn="ctr"/>
          <a:r>
            <a:rPr lang="en-US" sz="1600" dirty="0" smtClean="0">
              <a:solidFill>
                <a:schemeClr val="tx1"/>
              </a:solidFill>
            </a:rPr>
            <a:t> </a:t>
          </a:r>
          <a:endParaRPr lang="en-US" sz="1600" dirty="0">
            <a:solidFill>
              <a:schemeClr val="tx1"/>
            </a:solidFill>
          </a:endParaRPr>
        </a:p>
      </dgm:t>
    </dgm:pt>
    <dgm:pt modelId="{4711E2DA-86AC-4291-9829-9B6144D36518}" type="parTrans" cxnId="{1F713391-7B7D-4D14-8409-CDB7FDD78750}">
      <dgm:prSet/>
      <dgm:spPr/>
      <dgm:t>
        <a:bodyPr/>
        <a:lstStyle/>
        <a:p>
          <a:endParaRPr lang="en-US"/>
        </a:p>
      </dgm:t>
    </dgm:pt>
    <dgm:pt modelId="{A7472825-4CCD-49A1-92FD-CBB7462A4007}" type="sibTrans" cxnId="{1F713391-7B7D-4D14-8409-CDB7FDD78750}">
      <dgm:prSet/>
      <dgm:spPr/>
      <dgm:t>
        <a:bodyPr/>
        <a:lstStyle/>
        <a:p>
          <a:endParaRPr lang="en-US"/>
        </a:p>
      </dgm:t>
    </dgm:pt>
    <dgm:pt modelId="{C90A6251-F0B1-4DC4-B0C6-422FBDBFBF31}">
      <dgm:prSet phldrT="[Text]" custT="1"/>
      <dgm:spPr/>
      <dgm:t>
        <a:bodyPr/>
        <a:lstStyle/>
        <a:p>
          <a:pPr algn="ctr"/>
          <a:r>
            <a:rPr lang="en-US" sz="2400" dirty="0" smtClean="0">
              <a:solidFill>
                <a:schemeClr val="tx1"/>
              </a:solidFill>
            </a:rPr>
            <a:t>Researchers</a:t>
          </a:r>
        </a:p>
        <a:p>
          <a:pPr algn="ctr"/>
          <a:r>
            <a:rPr lang="en-US" sz="1600" dirty="0" smtClean="0">
              <a:solidFill>
                <a:schemeClr val="bg1"/>
              </a:solidFill>
            </a:rPr>
            <a:t>A. Jones (2006)</a:t>
          </a:r>
        </a:p>
        <a:p>
          <a:pPr algn="ctr"/>
          <a:r>
            <a:rPr lang="en-US" sz="1600" dirty="0" smtClean="0">
              <a:solidFill>
                <a:schemeClr val="bg1"/>
              </a:solidFill>
            </a:rPr>
            <a:t>S. Gillis (2003)</a:t>
          </a:r>
        </a:p>
        <a:p>
          <a:pPr algn="ctr"/>
          <a:r>
            <a:rPr lang="en-US" sz="1600" dirty="0" smtClean="0">
              <a:solidFill>
                <a:schemeClr val="bg1"/>
              </a:solidFill>
            </a:rPr>
            <a:t>D. Kahneman (2009)</a:t>
          </a:r>
        </a:p>
        <a:p>
          <a:pPr algn="ctr"/>
          <a:r>
            <a:rPr lang="en-US" sz="1600" dirty="0" smtClean="0">
              <a:solidFill>
                <a:schemeClr val="bg1"/>
              </a:solidFill>
            </a:rPr>
            <a:t>G. </a:t>
          </a:r>
          <a:r>
            <a:rPr lang="en-US" sz="1600" dirty="0" err="1" smtClean="0">
              <a:solidFill>
                <a:schemeClr val="bg1"/>
              </a:solidFill>
            </a:rPr>
            <a:t>Klien</a:t>
          </a:r>
          <a:r>
            <a:rPr lang="en-US" sz="1600" dirty="0" smtClean="0">
              <a:solidFill>
                <a:schemeClr val="bg1"/>
              </a:solidFill>
            </a:rPr>
            <a:t> (2011)</a:t>
          </a:r>
        </a:p>
        <a:p>
          <a:pPr algn="ctr"/>
          <a:r>
            <a:rPr lang="en-US" sz="1600" dirty="0" smtClean="0">
              <a:solidFill>
                <a:schemeClr val="bg1"/>
              </a:solidFill>
            </a:rPr>
            <a:t>C. Wyatt- Smith et. al (2003)</a:t>
          </a:r>
        </a:p>
        <a:p>
          <a:pPr algn="ctr"/>
          <a:r>
            <a:rPr lang="en-US" sz="1600" dirty="0" err="1" smtClean="0">
              <a:solidFill>
                <a:schemeClr val="bg1"/>
              </a:solidFill>
            </a:rPr>
            <a:t>McClarty</a:t>
          </a:r>
          <a:r>
            <a:rPr lang="en-US" sz="1600" dirty="0" smtClean="0">
              <a:solidFill>
                <a:schemeClr val="bg1"/>
              </a:solidFill>
            </a:rPr>
            <a:t> &amp; </a:t>
          </a:r>
          <a:r>
            <a:rPr lang="en-US" sz="1600" dirty="0" err="1" smtClean="0">
              <a:solidFill>
                <a:schemeClr val="bg1"/>
              </a:solidFill>
            </a:rPr>
            <a:t>Gaertner</a:t>
          </a:r>
          <a:r>
            <a:rPr lang="en-US" sz="1600" dirty="0" smtClean="0">
              <a:solidFill>
                <a:schemeClr val="bg1"/>
              </a:solidFill>
            </a:rPr>
            <a:t> (2015)</a:t>
          </a:r>
        </a:p>
        <a:p>
          <a:pPr algn="ctr"/>
          <a:r>
            <a:rPr lang="en-US" sz="1600" dirty="0" smtClean="0">
              <a:solidFill>
                <a:schemeClr val="bg1"/>
              </a:solidFill>
            </a:rPr>
            <a:t>J. Mitchell &amp; S. McKenna (2006)</a:t>
          </a:r>
        </a:p>
        <a:p>
          <a:pPr algn="ctr"/>
          <a:endParaRPr lang="en-US" sz="1600" dirty="0" smtClean="0">
            <a:solidFill>
              <a:schemeClr val="tx1"/>
            </a:solidFill>
          </a:endParaRPr>
        </a:p>
        <a:p>
          <a:pPr algn="ctr"/>
          <a:endParaRPr lang="en-US" sz="1600" dirty="0" smtClean="0">
            <a:solidFill>
              <a:schemeClr val="tx1"/>
            </a:solidFill>
          </a:endParaRPr>
        </a:p>
        <a:p>
          <a:pPr algn="ctr"/>
          <a:endParaRPr lang="en-US" sz="1200" dirty="0" smtClean="0"/>
        </a:p>
        <a:p>
          <a:pPr algn="ctr"/>
          <a:endParaRPr lang="en-US" sz="1200" dirty="0"/>
        </a:p>
      </dgm:t>
    </dgm:pt>
    <dgm:pt modelId="{8272FE13-42A6-4BAE-9BCC-1CF0845CB7C5}" type="parTrans" cxnId="{A5250062-8FC5-492D-95CA-C5BA540103DB}">
      <dgm:prSet/>
      <dgm:spPr/>
      <dgm:t>
        <a:bodyPr/>
        <a:lstStyle/>
        <a:p>
          <a:endParaRPr lang="en-US"/>
        </a:p>
      </dgm:t>
    </dgm:pt>
    <dgm:pt modelId="{73FAD8AD-4ACF-4687-A8E2-5B34B1CBCA06}" type="sibTrans" cxnId="{A5250062-8FC5-492D-95CA-C5BA540103DB}">
      <dgm:prSet/>
      <dgm:spPr/>
      <dgm:t>
        <a:bodyPr/>
        <a:lstStyle/>
        <a:p>
          <a:endParaRPr lang="en-US"/>
        </a:p>
      </dgm:t>
    </dgm:pt>
    <dgm:pt modelId="{3926448C-F749-422F-B5CD-A06A15C246D7}" type="pres">
      <dgm:prSet presAssocID="{D4F7A76D-4629-422B-BAA2-BB819D99E115}" presName="Name0" presStyleCnt="0">
        <dgm:presLayoutVars>
          <dgm:dir/>
          <dgm:resizeHandles val="exact"/>
        </dgm:presLayoutVars>
      </dgm:prSet>
      <dgm:spPr/>
    </dgm:pt>
    <dgm:pt modelId="{D891DD60-4FC9-4681-AB7A-C4534CF57DC2}" type="pres">
      <dgm:prSet presAssocID="{D4F7A76D-4629-422B-BAA2-BB819D99E115}" presName="bkgdShp" presStyleLbl="alignAccFollowNode1" presStyleIdx="0" presStyleCnt="1" custScaleY="79337" custLinFactNeighborX="-30" custLinFactNeighborY="-2534"/>
      <dgm:spPr/>
    </dgm:pt>
    <dgm:pt modelId="{6AAF3BFB-385C-4539-83E2-F2ACC699A123}" type="pres">
      <dgm:prSet presAssocID="{D4F7A76D-4629-422B-BAA2-BB819D99E115}" presName="linComp" presStyleCnt="0"/>
      <dgm:spPr/>
    </dgm:pt>
    <dgm:pt modelId="{A24AB5B5-1CDC-4F87-ADA5-4AA946868CB6}" type="pres">
      <dgm:prSet presAssocID="{82502CD9-5F59-4116-B483-F9503B3040CA}" presName="compNode" presStyleCnt="0"/>
      <dgm:spPr/>
    </dgm:pt>
    <dgm:pt modelId="{98B8994A-CBBE-45BA-86E4-A15DB1547D59}" type="pres">
      <dgm:prSet presAssocID="{82502CD9-5F59-4116-B483-F9503B3040CA}" presName="node" presStyleLbl="node1" presStyleIdx="0" presStyleCnt="3" custScaleX="155221" custScaleY="165833" custLinFactNeighborX="208" custLinFactNeighborY="-21764">
        <dgm:presLayoutVars>
          <dgm:bulletEnabled val="1"/>
        </dgm:presLayoutVars>
      </dgm:prSet>
      <dgm:spPr/>
      <dgm:t>
        <a:bodyPr/>
        <a:lstStyle/>
        <a:p>
          <a:endParaRPr lang="en-US"/>
        </a:p>
      </dgm:t>
    </dgm:pt>
    <dgm:pt modelId="{B4B5F572-E373-456C-82FC-8FBF55472A6C}" type="pres">
      <dgm:prSet presAssocID="{82502CD9-5F59-4116-B483-F9503B3040CA}" presName="invisiNode" presStyleLbl="node1" presStyleIdx="0" presStyleCnt="3"/>
      <dgm:spPr/>
    </dgm:pt>
    <dgm:pt modelId="{EA1CC7AC-EE9F-4B1D-862A-739AF8F0C118}" type="pres">
      <dgm:prSet presAssocID="{82502CD9-5F59-4116-B483-F9503B3040CA}" presName="imagNode" presStyleLbl="fgImgPlace1" presStyleIdx="0" presStyleCnt="3" custScaleX="72365" custScaleY="5283"/>
      <dgm:spPr/>
    </dgm:pt>
    <dgm:pt modelId="{52A1B413-0A9B-4179-BB10-1DEFE8148C6E}" type="pres">
      <dgm:prSet presAssocID="{9D1B82E6-5F42-4CCB-A6D5-661536F0C7C8}" presName="sibTrans" presStyleLbl="sibTrans2D1" presStyleIdx="0" presStyleCnt="0"/>
      <dgm:spPr/>
      <dgm:t>
        <a:bodyPr/>
        <a:lstStyle/>
        <a:p>
          <a:endParaRPr lang="en-US"/>
        </a:p>
      </dgm:t>
    </dgm:pt>
    <dgm:pt modelId="{EA479BCF-8CA7-42ED-8485-C88A0760C8A0}" type="pres">
      <dgm:prSet presAssocID="{77F714AC-8B49-4AED-B206-A104D4E86493}" presName="compNode" presStyleCnt="0"/>
      <dgm:spPr/>
    </dgm:pt>
    <dgm:pt modelId="{30172CE1-7AF3-4DBB-8036-EB160AD8EA3B}" type="pres">
      <dgm:prSet presAssocID="{77F714AC-8B49-4AED-B206-A104D4E86493}" presName="node" presStyleLbl="node1" presStyleIdx="1" presStyleCnt="3" custScaleX="140392" custScaleY="162348" custLinFactNeighborX="-1314" custLinFactNeighborY="-23631">
        <dgm:presLayoutVars>
          <dgm:bulletEnabled val="1"/>
        </dgm:presLayoutVars>
      </dgm:prSet>
      <dgm:spPr/>
      <dgm:t>
        <a:bodyPr/>
        <a:lstStyle/>
        <a:p>
          <a:endParaRPr lang="en-US"/>
        </a:p>
      </dgm:t>
    </dgm:pt>
    <dgm:pt modelId="{6FC96FDC-9C1B-4DCB-AD39-8E527A4DABA5}" type="pres">
      <dgm:prSet presAssocID="{77F714AC-8B49-4AED-B206-A104D4E86493}" presName="invisiNode" presStyleLbl="node1" presStyleIdx="1" presStyleCnt="3"/>
      <dgm:spPr/>
    </dgm:pt>
    <dgm:pt modelId="{27F89ED5-E8A8-4BC9-AD79-5295584EF8F8}" type="pres">
      <dgm:prSet presAssocID="{77F714AC-8B49-4AED-B206-A104D4E86493}" presName="imagNode" presStyleLbl="fgImgPlace1" presStyleIdx="1" presStyleCnt="3" custScaleX="84105" custScaleY="4386"/>
      <dgm:spPr/>
    </dgm:pt>
    <dgm:pt modelId="{90096BD3-1982-4757-9D3D-0A2F86BDDC23}" type="pres">
      <dgm:prSet presAssocID="{A7472825-4CCD-49A1-92FD-CBB7462A4007}" presName="sibTrans" presStyleLbl="sibTrans2D1" presStyleIdx="0" presStyleCnt="0"/>
      <dgm:spPr/>
      <dgm:t>
        <a:bodyPr/>
        <a:lstStyle/>
        <a:p>
          <a:endParaRPr lang="en-US"/>
        </a:p>
      </dgm:t>
    </dgm:pt>
    <dgm:pt modelId="{6EB6923D-62F8-4E83-BC81-86803332D90B}" type="pres">
      <dgm:prSet presAssocID="{C90A6251-F0B1-4DC4-B0C6-422FBDBFBF31}" presName="compNode" presStyleCnt="0"/>
      <dgm:spPr/>
    </dgm:pt>
    <dgm:pt modelId="{AB61EB40-CDCD-492C-BF76-55E56A1F424B}" type="pres">
      <dgm:prSet presAssocID="{C90A6251-F0B1-4DC4-B0C6-422FBDBFBF31}" presName="node" presStyleLbl="node1" presStyleIdx="2" presStyleCnt="3" custScaleX="150321" custScaleY="160874" custLinFactNeighborX="1761" custLinFactNeighborY="-23661">
        <dgm:presLayoutVars>
          <dgm:bulletEnabled val="1"/>
        </dgm:presLayoutVars>
      </dgm:prSet>
      <dgm:spPr/>
      <dgm:t>
        <a:bodyPr/>
        <a:lstStyle/>
        <a:p>
          <a:endParaRPr lang="en-US"/>
        </a:p>
      </dgm:t>
    </dgm:pt>
    <dgm:pt modelId="{6E56953A-1AD3-465B-95A8-228084779869}" type="pres">
      <dgm:prSet presAssocID="{C90A6251-F0B1-4DC4-B0C6-422FBDBFBF31}" presName="invisiNode" presStyleLbl="node1" presStyleIdx="2" presStyleCnt="3"/>
      <dgm:spPr/>
    </dgm:pt>
    <dgm:pt modelId="{9858A6E0-97DF-4324-94B9-24B065365E59}" type="pres">
      <dgm:prSet presAssocID="{C90A6251-F0B1-4DC4-B0C6-422FBDBFBF31}" presName="imagNode" presStyleLbl="fgImgPlace1" presStyleIdx="2" presStyleCnt="3" custScaleX="70965" custScaleY="4619"/>
      <dgm:spPr/>
    </dgm:pt>
  </dgm:ptLst>
  <dgm:cxnLst>
    <dgm:cxn modelId="{A5250062-8FC5-492D-95CA-C5BA540103DB}" srcId="{D4F7A76D-4629-422B-BAA2-BB819D99E115}" destId="{C90A6251-F0B1-4DC4-B0C6-422FBDBFBF31}" srcOrd="2" destOrd="0" parTransId="{8272FE13-42A6-4BAE-9BCC-1CF0845CB7C5}" sibTransId="{73FAD8AD-4ACF-4687-A8E2-5B34B1CBCA06}"/>
    <dgm:cxn modelId="{A83D7D97-7998-4E1A-BA88-527F59DC7B74}" type="presOf" srcId="{C90A6251-F0B1-4DC4-B0C6-422FBDBFBF31}" destId="{AB61EB40-CDCD-492C-BF76-55E56A1F424B}" srcOrd="0" destOrd="0" presId="urn:microsoft.com/office/officeart/2005/8/layout/pList2"/>
    <dgm:cxn modelId="{B20137A1-2F43-4667-BEB4-BF8451631F18}" type="presOf" srcId="{77F714AC-8B49-4AED-B206-A104D4E86493}" destId="{30172CE1-7AF3-4DBB-8036-EB160AD8EA3B}" srcOrd="0" destOrd="0" presId="urn:microsoft.com/office/officeart/2005/8/layout/pList2"/>
    <dgm:cxn modelId="{6D563F73-01A8-42CC-B86D-224292A718C4}" type="presOf" srcId="{82502CD9-5F59-4116-B483-F9503B3040CA}" destId="{98B8994A-CBBE-45BA-86E4-A15DB1547D59}" srcOrd="0" destOrd="0" presId="urn:microsoft.com/office/officeart/2005/8/layout/pList2"/>
    <dgm:cxn modelId="{7237A437-BC36-45F9-B870-6CF3286BB0D0}" type="presOf" srcId="{A7472825-4CCD-49A1-92FD-CBB7462A4007}" destId="{90096BD3-1982-4757-9D3D-0A2F86BDDC23}" srcOrd="0" destOrd="0" presId="urn:microsoft.com/office/officeart/2005/8/layout/pList2"/>
    <dgm:cxn modelId="{1F713391-7B7D-4D14-8409-CDB7FDD78750}" srcId="{D4F7A76D-4629-422B-BAA2-BB819D99E115}" destId="{77F714AC-8B49-4AED-B206-A104D4E86493}" srcOrd="1" destOrd="0" parTransId="{4711E2DA-86AC-4291-9829-9B6144D36518}" sibTransId="{A7472825-4CCD-49A1-92FD-CBB7462A4007}"/>
    <dgm:cxn modelId="{4FB2EED7-8638-427F-8026-F96B675FE00F}" type="presOf" srcId="{D4F7A76D-4629-422B-BAA2-BB819D99E115}" destId="{3926448C-F749-422F-B5CD-A06A15C246D7}" srcOrd="0" destOrd="0" presId="urn:microsoft.com/office/officeart/2005/8/layout/pList2"/>
    <dgm:cxn modelId="{04807356-1CA1-47E2-8F55-88B39A3A718B}" type="presOf" srcId="{9D1B82E6-5F42-4CCB-A6D5-661536F0C7C8}" destId="{52A1B413-0A9B-4179-BB10-1DEFE8148C6E}" srcOrd="0" destOrd="0" presId="urn:microsoft.com/office/officeart/2005/8/layout/pList2"/>
    <dgm:cxn modelId="{51724497-EA51-4166-9DB6-5B5BDF91E178}" srcId="{D4F7A76D-4629-422B-BAA2-BB819D99E115}" destId="{82502CD9-5F59-4116-B483-F9503B3040CA}" srcOrd="0" destOrd="0" parTransId="{49E5FEE5-1062-4DF0-AF58-2C53305E751C}" sibTransId="{9D1B82E6-5F42-4CCB-A6D5-661536F0C7C8}"/>
    <dgm:cxn modelId="{0B033CBE-4959-49EB-B245-5AE7EE7EB0C6}" type="presParOf" srcId="{3926448C-F749-422F-B5CD-A06A15C246D7}" destId="{D891DD60-4FC9-4681-AB7A-C4534CF57DC2}" srcOrd="0" destOrd="0" presId="urn:microsoft.com/office/officeart/2005/8/layout/pList2"/>
    <dgm:cxn modelId="{952DB3A3-A1D4-4D72-B845-A0A0C948096B}" type="presParOf" srcId="{3926448C-F749-422F-B5CD-A06A15C246D7}" destId="{6AAF3BFB-385C-4539-83E2-F2ACC699A123}" srcOrd="1" destOrd="0" presId="urn:microsoft.com/office/officeart/2005/8/layout/pList2"/>
    <dgm:cxn modelId="{10246743-E341-4499-8255-102EF6A08A6D}" type="presParOf" srcId="{6AAF3BFB-385C-4539-83E2-F2ACC699A123}" destId="{A24AB5B5-1CDC-4F87-ADA5-4AA946868CB6}" srcOrd="0" destOrd="0" presId="urn:microsoft.com/office/officeart/2005/8/layout/pList2"/>
    <dgm:cxn modelId="{75F08D32-9623-457D-AC78-91511B389A14}" type="presParOf" srcId="{A24AB5B5-1CDC-4F87-ADA5-4AA946868CB6}" destId="{98B8994A-CBBE-45BA-86E4-A15DB1547D59}" srcOrd="0" destOrd="0" presId="urn:microsoft.com/office/officeart/2005/8/layout/pList2"/>
    <dgm:cxn modelId="{0A604782-538B-4681-A328-7F65862AA7CA}" type="presParOf" srcId="{A24AB5B5-1CDC-4F87-ADA5-4AA946868CB6}" destId="{B4B5F572-E373-456C-82FC-8FBF55472A6C}" srcOrd="1" destOrd="0" presId="urn:microsoft.com/office/officeart/2005/8/layout/pList2"/>
    <dgm:cxn modelId="{C3203A07-6B7E-4ADC-BDA1-3657F047E2F7}" type="presParOf" srcId="{A24AB5B5-1CDC-4F87-ADA5-4AA946868CB6}" destId="{EA1CC7AC-EE9F-4B1D-862A-739AF8F0C118}" srcOrd="2" destOrd="0" presId="urn:microsoft.com/office/officeart/2005/8/layout/pList2"/>
    <dgm:cxn modelId="{67EDDCD4-A515-4363-A425-4F20E2A1B552}" type="presParOf" srcId="{6AAF3BFB-385C-4539-83E2-F2ACC699A123}" destId="{52A1B413-0A9B-4179-BB10-1DEFE8148C6E}" srcOrd="1" destOrd="0" presId="urn:microsoft.com/office/officeart/2005/8/layout/pList2"/>
    <dgm:cxn modelId="{1881676A-5B7B-4A64-A53A-E5667A7A286F}" type="presParOf" srcId="{6AAF3BFB-385C-4539-83E2-F2ACC699A123}" destId="{EA479BCF-8CA7-42ED-8485-C88A0760C8A0}" srcOrd="2" destOrd="0" presId="urn:microsoft.com/office/officeart/2005/8/layout/pList2"/>
    <dgm:cxn modelId="{3D0FF9F1-2355-4663-9A12-8B795B0F68CC}" type="presParOf" srcId="{EA479BCF-8CA7-42ED-8485-C88A0760C8A0}" destId="{30172CE1-7AF3-4DBB-8036-EB160AD8EA3B}" srcOrd="0" destOrd="0" presId="urn:microsoft.com/office/officeart/2005/8/layout/pList2"/>
    <dgm:cxn modelId="{519DF925-68A0-49D7-A1B4-F8565E5F4A00}" type="presParOf" srcId="{EA479BCF-8CA7-42ED-8485-C88A0760C8A0}" destId="{6FC96FDC-9C1B-4DCB-AD39-8E527A4DABA5}" srcOrd="1" destOrd="0" presId="urn:microsoft.com/office/officeart/2005/8/layout/pList2"/>
    <dgm:cxn modelId="{3EF748CF-6658-47F4-84BE-9B2516215B6B}" type="presParOf" srcId="{EA479BCF-8CA7-42ED-8485-C88A0760C8A0}" destId="{27F89ED5-E8A8-4BC9-AD79-5295584EF8F8}" srcOrd="2" destOrd="0" presId="urn:microsoft.com/office/officeart/2005/8/layout/pList2"/>
    <dgm:cxn modelId="{FACB6C52-074E-4BCA-AFBC-89A0FBE09A5D}" type="presParOf" srcId="{6AAF3BFB-385C-4539-83E2-F2ACC699A123}" destId="{90096BD3-1982-4757-9D3D-0A2F86BDDC23}" srcOrd="3" destOrd="0" presId="urn:microsoft.com/office/officeart/2005/8/layout/pList2"/>
    <dgm:cxn modelId="{AF5AB753-B3FA-418F-A506-6664AC69C008}" type="presParOf" srcId="{6AAF3BFB-385C-4539-83E2-F2ACC699A123}" destId="{6EB6923D-62F8-4E83-BC81-86803332D90B}" srcOrd="4" destOrd="0" presId="urn:microsoft.com/office/officeart/2005/8/layout/pList2"/>
    <dgm:cxn modelId="{411D23FF-464C-4D5B-A6E6-CA61B52695E3}" type="presParOf" srcId="{6EB6923D-62F8-4E83-BC81-86803332D90B}" destId="{AB61EB40-CDCD-492C-BF76-55E56A1F424B}" srcOrd="0" destOrd="0" presId="urn:microsoft.com/office/officeart/2005/8/layout/pList2"/>
    <dgm:cxn modelId="{9E4FC72C-BA00-4E07-8F64-02C5DF1A1797}" type="presParOf" srcId="{6EB6923D-62F8-4E83-BC81-86803332D90B}" destId="{6E56953A-1AD3-465B-95A8-228084779869}" srcOrd="1" destOrd="0" presId="urn:microsoft.com/office/officeart/2005/8/layout/pList2"/>
    <dgm:cxn modelId="{66C23946-6661-41C3-A20D-79488655F3B3}" type="presParOf" srcId="{6EB6923D-62F8-4E83-BC81-86803332D90B}" destId="{9858A6E0-97DF-4324-94B9-24B065365E59}"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r>
              <a:rPr lang="en-AU" smtClean="0"/>
              <a:t>Assessment Issues in Australian Vocational Sector</a:t>
            </a:r>
            <a:endParaRPr lang="en-AU"/>
          </a:p>
        </p:txBody>
      </p:sp>
      <p:sp>
        <p:nvSpPr>
          <p:cNvPr id="51203" name="Rectangle 3"/>
          <p:cNvSpPr>
            <a:spLocks noGrp="1" noChangeArrowheads="1"/>
          </p:cNvSpPr>
          <p:nvPr>
            <p:ph type="dt" sz="quarter" idx="1"/>
          </p:nvPr>
        </p:nvSpPr>
        <p:spPr bwMode="auto">
          <a:xfrm>
            <a:off x="3854939"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04" name="Rectangle 4"/>
          <p:cNvSpPr>
            <a:spLocks noGrp="1" noChangeArrowheads="1"/>
          </p:cNvSpPr>
          <p:nvPr>
            <p:ph type="ftr" sz="quarter" idx="2"/>
          </p:nvPr>
        </p:nvSpPr>
        <p:spPr bwMode="auto">
          <a:xfrm>
            <a:off x="0"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05" name="Rectangle 5"/>
          <p:cNvSpPr>
            <a:spLocks noGrp="1" noChangeArrowheads="1"/>
          </p:cNvSpPr>
          <p:nvPr>
            <p:ph type="sldNum" sz="quarter" idx="3"/>
          </p:nvPr>
        </p:nvSpPr>
        <p:spPr bwMode="auto">
          <a:xfrm>
            <a:off x="3854939"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A887A2B-20EA-4F6C-AD3E-E4724339BD82}" type="slidenum">
              <a:rPr lang="en-AU"/>
              <a:pPr/>
              <a:t>‹#›</a:t>
            </a:fld>
            <a:endParaRPr lang="en-AU"/>
          </a:p>
        </p:txBody>
      </p:sp>
    </p:spTree>
    <p:extLst>
      <p:ext uri="{BB962C8B-B14F-4D97-AF65-F5344CB8AC3E}">
        <p14:creationId xmlns:p14="http://schemas.microsoft.com/office/powerpoint/2010/main" val="253820009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r>
              <a:rPr lang="en-AU" smtClean="0"/>
              <a:t>Assessment Issues in Australian Vocational Sector</a:t>
            </a:r>
            <a:endParaRPr lang="en-AU"/>
          </a:p>
        </p:txBody>
      </p:sp>
      <p:sp>
        <p:nvSpPr>
          <p:cNvPr id="60419" name="Rectangle 3"/>
          <p:cNvSpPr>
            <a:spLocks noGrp="1" noChangeArrowheads="1"/>
          </p:cNvSpPr>
          <p:nvPr>
            <p:ph type="dt" idx="1"/>
          </p:nvPr>
        </p:nvSpPr>
        <p:spPr bwMode="auto">
          <a:xfrm>
            <a:off x="3854939"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6042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60421" name="Rectangle 5"/>
          <p:cNvSpPr>
            <a:spLocks noGrp="1" noChangeArrowheads="1"/>
          </p:cNvSpPr>
          <p:nvPr>
            <p:ph type="body" sz="quarter" idx="3"/>
          </p:nvPr>
        </p:nvSpPr>
        <p:spPr bwMode="auto">
          <a:xfrm>
            <a:off x="680562" y="4721186"/>
            <a:ext cx="5444490" cy="44727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60422" name="Rectangle 6"/>
          <p:cNvSpPr>
            <a:spLocks noGrp="1" noChangeArrowheads="1"/>
          </p:cNvSpPr>
          <p:nvPr>
            <p:ph type="ftr" sz="quarter" idx="4"/>
          </p:nvPr>
        </p:nvSpPr>
        <p:spPr bwMode="auto">
          <a:xfrm>
            <a:off x="0"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60423" name="Rectangle 7"/>
          <p:cNvSpPr>
            <a:spLocks noGrp="1" noChangeArrowheads="1"/>
          </p:cNvSpPr>
          <p:nvPr>
            <p:ph type="sldNum" sz="quarter" idx="5"/>
          </p:nvPr>
        </p:nvSpPr>
        <p:spPr bwMode="auto">
          <a:xfrm>
            <a:off x="3854939"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BA1F02A-FD61-439A-9133-32A297FB87D6}" type="slidenum">
              <a:rPr lang="en-AU"/>
              <a:pPr/>
              <a:t>‹#›</a:t>
            </a:fld>
            <a:endParaRPr lang="en-AU"/>
          </a:p>
        </p:txBody>
      </p:sp>
    </p:spTree>
    <p:extLst>
      <p:ext uri="{BB962C8B-B14F-4D97-AF65-F5344CB8AC3E}">
        <p14:creationId xmlns:p14="http://schemas.microsoft.com/office/powerpoint/2010/main" val="822760451"/>
      </p:ext>
    </p:extLst>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1</a:t>
            </a:fld>
            <a:endParaRPr lang="en-AU"/>
          </a:p>
        </p:txBody>
      </p:sp>
    </p:spTree>
    <p:extLst>
      <p:ext uri="{BB962C8B-B14F-4D97-AF65-F5344CB8AC3E}">
        <p14:creationId xmlns:p14="http://schemas.microsoft.com/office/powerpoint/2010/main" val="4221391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smtClean="0"/>
              <a:t>Kahneman and Klein (2009) propose that evaluating the likely quality of an intuitive judgement requires an assessment of the predictability of the environment in which the judgement is made. They however conclude that, “subjective experience is not a reliable indicator of judgement accuracy” (p. 515)</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smtClean="0"/>
          </a:p>
          <a:p>
            <a:r>
              <a:rPr lang="en-AU" sz="1200" b="0" kern="1200" dirty="0" smtClean="0">
                <a:solidFill>
                  <a:schemeClr val="tx1"/>
                </a:solidFill>
                <a:effectLst/>
                <a:latin typeface="Times New Roman" pitchFamily="18" charset="0"/>
                <a:ea typeface="+mn-ea"/>
                <a:cs typeface="Arial" charset="0"/>
              </a:rPr>
              <a:t>There were close to two and a quarter million students enrolled in VET courses in Australia in 2014 (p. 2).</a:t>
            </a:r>
          </a:p>
          <a:p>
            <a:r>
              <a:rPr lang="en-AU" sz="1200" b="0" kern="1200" dirty="0" smtClean="0">
                <a:solidFill>
                  <a:schemeClr val="tx1"/>
                </a:solidFill>
                <a:effectLst/>
                <a:latin typeface="Times New Roman" pitchFamily="18" charset="0"/>
                <a:ea typeface="+mn-ea"/>
                <a:cs typeface="Arial" charset="0"/>
              </a:rPr>
              <a:t>Unless the assessments and the judgement of students skills are valid and reliable, there will always be a doubt as to whether the students perform to the expected standards in the workplace. </a:t>
            </a:r>
          </a:p>
          <a:p>
            <a:r>
              <a:rPr lang="en-AU" sz="1200" b="0" kern="1200" dirty="0" smtClean="0">
                <a:solidFill>
                  <a:schemeClr val="tx1"/>
                </a:solidFill>
                <a:effectLst/>
                <a:latin typeface="Times New Roman" pitchFamily="18" charset="0"/>
                <a:ea typeface="+mn-ea"/>
                <a:cs typeface="Arial" charset="0"/>
              </a:rPr>
              <a:t>After thorough investigation, this study aims to propose the changes required for an assessor to develop into a proficient judge of vocational competence.</a:t>
            </a:r>
            <a:endParaRPr lang="en-US" b="0" dirty="0" smtClean="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11</a:t>
            </a:fld>
            <a:endParaRPr lang="en-AU"/>
          </a:p>
        </p:txBody>
      </p:sp>
    </p:spTree>
    <p:extLst>
      <p:ext uri="{BB962C8B-B14F-4D97-AF65-F5344CB8AC3E}">
        <p14:creationId xmlns:p14="http://schemas.microsoft.com/office/powerpoint/2010/main" val="1777040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55B986-DBB9-4D0B-A96B-21607D0E9CB4}" type="slidenum">
              <a:rPr lang="en-AU"/>
              <a:pPr/>
              <a:t>2</a:t>
            </a:fld>
            <a:endParaRPr lang="en-AU"/>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
        <p:nvSpPr>
          <p:cNvPr id="5" name="Header Placeholder 4"/>
          <p:cNvSpPr>
            <a:spLocks noGrp="1"/>
          </p:cNvSpPr>
          <p:nvPr>
            <p:ph type="hdr" sz="quarter" idx="10"/>
          </p:nvPr>
        </p:nvSpPr>
        <p:spPr/>
        <p:txBody>
          <a:bodyPr/>
          <a:lstStyle/>
          <a:p>
            <a:r>
              <a:rPr lang="en-AU" smtClean="0"/>
              <a:t>Assessment Issues in Australian Vocational Sector</a:t>
            </a:r>
            <a:endParaRPr lang="en-AU"/>
          </a:p>
        </p:txBody>
      </p:sp>
    </p:spTree>
    <p:extLst>
      <p:ext uri="{BB962C8B-B14F-4D97-AF65-F5344CB8AC3E}">
        <p14:creationId xmlns:p14="http://schemas.microsoft.com/office/powerpoint/2010/main" val="3934624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2563" indent="-182563">
              <a:spcBef>
                <a:spcPct val="30000"/>
              </a:spcBef>
              <a:buFontTx/>
              <a:buChar char="•"/>
            </a:pPr>
            <a:r>
              <a:rPr lang="en-AU" sz="1200" dirty="0" smtClean="0">
                <a:solidFill>
                  <a:srgbClr val="000000"/>
                </a:solidFill>
                <a:latin typeface="Arial" charset="0"/>
              </a:rPr>
              <a:t>According to Sadler (1988)</a:t>
            </a:r>
          </a:p>
          <a:p>
            <a:pPr marL="182563" indent="-182563">
              <a:spcBef>
                <a:spcPct val="30000"/>
              </a:spcBef>
              <a:buFontTx/>
              <a:buChar char="•"/>
            </a:pPr>
            <a:r>
              <a:rPr lang="en-AU" sz="1200" dirty="0" smtClean="0">
                <a:solidFill>
                  <a:srgbClr val="000000"/>
                </a:solidFill>
                <a:latin typeface="Arial" charset="0"/>
              </a:rPr>
              <a:t>“Superior knowledge about the </a:t>
            </a:r>
            <a:r>
              <a:rPr lang="en-AU" sz="1200" b="1" dirty="0" smtClean="0">
                <a:solidFill>
                  <a:srgbClr val="000000"/>
                </a:solidFill>
                <a:latin typeface="Arial" charset="0"/>
              </a:rPr>
              <a:t>content</a:t>
            </a:r>
            <a:r>
              <a:rPr lang="en-AU" sz="1200" dirty="0" smtClean="0">
                <a:solidFill>
                  <a:srgbClr val="000000"/>
                </a:solidFill>
                <a:latin typeface="Arial" charset="0"/>
              </a:rPr>
              <a:t> or substance of what </a:t>
            </a:r>
            <a:br>
              <a:rPr lang="en-AU" sz="1200" dirty="0" smtClean="0">
                <a:solidFill>
                  <a:srgbClr val="000000"/>
                </a:solidFill>
                <a:latin typeface="Arial" charset="0"/>
              </a:rPr>
            </a:br>
            <a:r>
              <a:rPr lang="en-AU" sz="1200" dirty="0" smtClean="0">
                <a:solidFill>
                  <a:srgbClr val="000000"/>
                </a:solidFill>
                <a:latin typeface="Arial" charset="0"/>
              </a:rPr>
              <a:t>  is to be learned</a:t>
            </a:r>
          </a:p>
          <a:p>
            <a:pPr marL="182563" indent="-182563">
              <a:spcBef>
                <a:spcPct val="30000"/>
              </a:spcBef>
              <a:buFontTx/>
              <a:buChar char="•"/>
            </a:pPr>
            <a:r>
              <a:rPr lang="en-AU" sz="1200" dirty="0" smtClean="0">
                <a:solidFill>
                  <a:srgbClr val="000000"/>
                </a:solidFill>
                <a:latin typeface="Arial" charset="0"/>
              </a:rPr>
              <a:t>  Skill in constructing and compiling </a:t>
            </a:r>
            <a:r>
              <a:rPr lang="en-AU" sz="1200" b="1" dirty="0" smtClean="0">
                <a:solidFill>
                  <a:srgbClr val="000000"/>
                </a:solidFill>
                <a:latin typeface="Arial" charset="0"/>
              </a:rPr>
              <a:t>assessment tasks</a:t>
            </a:r>
            <a:r>
              <a:rPr lang="en-AU" sz="1200" dirty="0" smtClean="0">
                <a:solidFill>
                  <a:srgbClr val="000000"/>
                </a:solidFill>
                <a:latin typeface="Arial" charset="0"/>
              </a:rPr>
              <a:t>, and </a:t>
            </a:r>
            <a:br>
              <a:rPr lang="en-AU" sz="1200" dirty="0" smtClean="0">
                <a:solidFill>
                  <a:srgbClr val="000000"/>
                </a:solidFill>
                <a:latin typeface="Arial" charset="0"/>
              </a:rPr>
            </a:br>
            <a:r>
              <a:rPr lang="en-AU" sz="1200" dirty="0" smtClean="0">
                <a:solidFill>
                  <a:srgbClr val="000000"/>
                </a:solidFill>
                <a:latin typeface="Arial" charset="0"/>
              </a:rPr>
              <a:t>  generally in working out ways to elicit revealing and pertinent </a:t>
            </a:r>
            <a:br>
              <a:rPr lang="en-AU" sz="1200" dirty="0" smtClean="0">
                <a:solidFill>
                  <a:srgbClr val="000000"/>
                </a:solidFill>
                <a:latin typeface="Arial" charset="0"/>
              </a:rPr>
            </a:br>
            <a:r>
              <a:rPr lang="en-AU" sz="1200" dirty="0" smtClean="0">
                <a:solidFill>
                  <a:srgbClr val="000000"/>
                </a:solidFill>
                <a:latin typeface="Arial" charset="0"/>
              </a:rPr>
              <a:t>  responses from students</a:t>
            </a:r>
          </a:p>
          <a:p>
            <a:pPr marL="182563" indent="-182563">
              <a:spcBef>
                <a:spcPct val="30000"/>
              </a:spcBef>
              <a:buFontTx/>
              <a:buChar char="•"/>
            </a:pPr>
            <a:r>
              <a:rPr lang="en-AU" sz="1200" dirty="0" smtClean="0">
                <a:solidFill>
                  <a:srgbClr val="000000"/>
                </a:solidFill>
                <a:latin typeface="Arial" charset="0"/>
              </a:rPr>
              <a:t>  Deep knowledge of </a:t>
            </a:r>
            <a:r>
              <a:rPr lang="en-AU" sz="1200" b="1" dirty="0" smtClean="0">
                <a:solidFill>
                  <a:srgbClr val="000000"/>
                </a:solidFill>
                <a:latin typeface="Arial" charset="0"/>
              </a:rPr>
              <a:t>criteria and standards</a:t>
            </a:r>
            <a:r>
              <a:rPr lang="en-AU" sz="1200" dirty="0" smtClean="0">
                <a:solidFill>
                  <a:srgbClr val="000000"/>
                </a:solidFill>
                <a:latin typeface="Arial" charset="0"/>
              </a:rPr>
              <a:t> [or performance </a:t>
            </a:r>
            <a:br>
              <a:rPr lang="en-AU" sz="1200" dirty="0" smtClean="0">
                <a:solidFill>
                  <a:srgbClr val="000000"/>
                </a:solidFill>
                <a:latin typeface="Arial" charset="0"/>
              </a:rPr>
            </a:br>
            <a:r>
              <a:rPr lang="en-AU" sz="1200" dirty="0" smtClean="0">
                <a:solidFill>
                  <a:srgbClr val="000000"/>
                </a:solidFill>
                <a:latin typeface="Arial" charset="0"/>
              </a:rPr>
              <a:t>  expectations] appropriate to the assessment task</a:t>
            </a:r>
          </a:p>
          <a:p>
            <a:pPr marL="182563" indent="-182563">
              <a:spcBef>
                <a:spcPct val="30000"/>
              </a:spcBef>
              <a:buFontTx/>
              <a:buChar char="•"/>
            </a:pPr>
            <a:r>
              <a:rPr lang="en-AU" sz="1200" dirty="0" smtClean="0">
                <a:solidFill>
                  <a:srgbClr val="000000"/>
                </a:solidFill>
                <a:latin typeface="Arial" charset="0"/>
              </a:rPr>
              <a:t> A set of</a:t>
            </a:r>
            <a:r>
              <a:rPr lang="en-AU" sz="1200" b="1" dirty="0" smtClean="0">
                <a:solidFill>
                  <a:srgbClr val="000000"/>
                </a:solidFill>
                <a:latin typeface="Arial" charset="0"/>
              </a:rPr>
              <a:t> attitudes or dispositions</a:t>
            </a:r>
            <a:r>
              <a:rPr lang="en-AU" sz="1200" dirty="0" smtClean="0">
                <a:solidFill>
                  <a:srgbClr val="000000"/>
                </a:solidFill>
                <a:latin typeface="Arial" charset="0"/>
              </a:rPr>
              <a:t> towards teaching, as an </a:t>
            </a:r>
            <a:br>
              <a:rPr lang="en-AU" sz="1200" dirty="0" smtClean="0">
                <a:solidFill>
                  <a:srgbClr val="000000"/>
                </a:solidFill>
                <a:latin typeface="Arial" charset="0"/>
              </a:rPr>
            </a:br>
            <a:r>
              <a:rPr lang="en-AU" sz="1200" dirty="0" smtClean="0">
                <a:solidFill>
                  <a:srgbClr val="000000"/>
                </a:solidFill>
                <a:latin typeface="Arial" charset="0"/>
              </a:rPr>
              <a:t>  activity, and towards learners</a:t>
            </a:r>
          </a:p>
          <a:p>
            <a:pPr marL="182563" indent="-182563">
              <a:spcBef>
                <a:spcPct val="30000"/>
              </a:spcBef>
              <a:buFontTx/>
              <a:buChar char="•"/>
            </a:pPr>
            <a:r>
              <a:rPr lang="en-AU" sz="1200" dirty="0" smtClean="0">
                <a:solidFill>
                  <a:srgbClr val="000000"/>
                </a:solidFill>
                <a:latin typeface="Arial" charset="0"/>
              </a:rPr>
              <a:t>Evaluative skill or expertise in having made </a:t>
            </a:r>
            <a:r>
              <a:rPr lang="en-AU" sz="1200" b="1" dirty="0" smtClean="0">
                <a:solidFill>
                  <a:srgbClr val="000000"/>
                </a:solidFill>
                <a:latin typeface="Arial" charset="0"/>
              </a:rPr>
              <a:t>judgments</a:t>
            </a:r>
            <a:r>
              <a:rPr lang="en-AU" sz="1200" dirty="0" smtClean="0">
                <a:solidFill>
                  <a:srgbClr val="000000"/>
                </a:solidFill>
                <a:latin typeface="Arial" charset="0"/>
              </a:rPr>
              <a:t> about </a:t>
            </a:r>
            <a:br>
              <a:rPr lang="en-AU" sz="1200" dirty="0" smtClean="0">
                <a:solidFill>
                  <a:srgbClr val="000000"/>
                </a:solidFill>
                <a:latin typeface="Arial" charset="0"/>
              </a:rPr>
            </a:br>
            <a:r>
              <a:rPr lang="en-AU" sz="1200" dirty="0" smtClean="0">
                <a:solidFill>
                  <a:srgbClr val="000000"/>
                </a:solidFill>
                <a:latin typeface="Arial" charset="0"/>
              </a:rPr>
              <a:t>  students efforts on similar tasks in the past”</a:t>
            </a:r>
          </a:p>
          <a:p>
            <a:endParaRPr lang="en-US" dirty="0" smtClean="0"/>
          </a:p>
          <a:p>
            <a:pPr>
              <a:spcBef>
                <a:spcPct val="30000"/>
              </a:spcBef>
            </a:pPr>
            <a:r>
              <a:rPr lang="en-AU" sz="1200" i="1" dirty="0" smtClean="0">
                <a:solidFill>
                  <a:srgbClr val="000000"/>
                </a:solidFill>
                <a:latin typeface="Arial" charset="0"/>
              </a:rPr>
              <a:t>						 </a:t>
            </a:r>
            <a:r>
              <a:rPr lang="en-AU" sz="1050" i="1" dirty="0" smtClean="0">
                <a:solidFill>
                  <a:srgbClr val="000000"/>
                </a:solidFill>
                <a:latin typeface="Arial" charset="0"/>
              </a:rPr>
              <a:t>(Sadler, 1998, pp. 80-82)</a:t>
            </a:r>
          </a:p>
          <a:p>
            <a:pPr marL="812483" lvl="2" indent="-355600">
              <a:spcBef>
                <a:spcPct val="30000"/>
              </a:spcBef>
              <a:buFontTx/>
              <a:buChar char="•"/>
            </a:pPr>
            <a:r>
              <a:rPr lang="en-AU" sz="2300" kern="1200" dirty="0" smtClean="0">
                <a:solidFill>
                  <a:srgbClr val="000000"/>
                </a:solidFill>
                <a:latin typeface="Times New Roman" pitchFamily="18" charset="0"/>
                <a:ea typeface="+mn-ea"/>
                <a:cs typeface="Arial" charset="0"/>
              </a:rPr>
              <a:t>Interpretation of competencies</a:t>
            </a:r>
          </a:p>
          <a:p>
            <a:pPr marL="812483" lvl="2" indent="-355600">
              <a:spcBef>
                <a:spcPct val="30000"/>
              </a:spcBef>
              <a:buFontTx/>
              <a:buChar char="•"/>
            </a:pPr>
            <a:r>
              <a:rPr lang="en-AU" sz="2300" kern="1200" dirty="0" smtClean="0">
                <a:solidFill>
                  <a:srgbClr val="000000"/>
                </a:solidFill>
                <a:latin typeface="Times New Roman" pitchFamily="18" charset="0"/>
                <a:ea typeface="+mn-ea"/>
                <a:cs typeface="Arial" charset="0"/>
              </a:rPr>
              <a:t>The quality of assessment instruments, in-classrooms and observation marking tools;</a:t>
            </a:r>
          </a:p>
          <a:p>
            <a:pPr marL="812483" lvl="2" indent="-355600">
              <a:spcBef>
                <a:spcPct val="30000"/>
              </a:spcBef>
              <a:buFontTx/>
              <a:buChar char="•"/>
            </a:pPr>
            <a:r>
              <a:rPr lang="en-AU" sz="2300" kern="1200" dirty="0" smtClean="0">
                <a:solidFill>
                  <a:srgbClr val="000000"/>
                </a:solidFill>
                <a:latin typeface="Times New Roman" pitchFamily="18" charset="0"/>
                <a:ea typeface="+mn-ea"/>
                <a:cs typeface="Arial" charset="0"/>
              </a:rPr>
              <a:t>Use of Judgement when assessing competencies</a:t>
            </a:r>
          </a:p>
          <a:p>
            <a:pPr>
              <a:spcBef>
                <a:spcPct val="30000"/>
              </a:spcBef>
            </a:pPr>
            <a:endParaRPr lang="en-AU" sz="1050" i="1" dirty="0" smtClean="0">
              <a:solidFill>
                <a:srgbClr val="000000"/>
              </a:solidFill>
              <a:latin typeface="Arial" charset="0"/>
            </a:endParaRPr>
          </a:p>
          <a:p>
            <a:pPr>
              <a:spcBef>
                <a:spcPct val="30000"/>
              </a:spcBef>
            </a:pPr>
            <a:endParaRPr lang="en-US" sz="1050" i="1" dirty="0" smtClean="0">
              <a:solidFill>
                <a:srgbClr val="000000"/>
              </a:solidFill>
              <a:latin typeface="Arial" charset="0"/>
            </a:endParaRPr>
          </a:p>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3</a:t>
            </a:fld>
            <a:endParaRPr lang="en-AU"/>
          </a:p>
        </p:txBody>
      </p:sp>
    </p:spTree>
    <p:extLst>
      <p:ext uri="{BB962C8B-B14F-4D97-AF65-F5344CB8AC3E}">
        <p14:creationId xmlns:p14="http://schemas.microsoft.com/office/powerpoint/2010/main" val="2053109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4</a:t>
            </a:fld>
            <a:endParaRPr lang="en-AU"/>
          </a:p>
        </p:txBody>
      </p:sp>
    </p:spTree>
    <p:extLst>
      <p:ext uri="{BB962C8B-B14F-4D97-AF65-F5344CB8AC3E}">
        <p14:creationId xmlns:p14="http://schemas.microsoft.com/office/powerpoint/2010/main" val="2264706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5</a:t>
            </a:fld>
            <a:endParaRPr lang="en-AU"/>
          </a:p>
        </p:txBody>
      </p:sp>
    </p:spTree>
    <p:extLst>
      <p:ext uri="{BB962C8B-B14F-4D97-AF65-F5344CB8AC3E}">
        <p14:creationId xmlns:p14="http://schemas.microsoft.com/office/powerpoint/2010/main" val="1795732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6</a:t>
            </a:fld>
            <a:endParaRPr lang="en-AU"/>
          </a:p>
        </p:txBody>
      </p:sp>
    </p:spTree>
    <p:extLst>
      <p:ext uri="{BB962C8B-B14F-4D97-AF65-F5344CB8AC3E}">
        <p14:creationId xmlns:p14="http://schemas.microsoft.com/office/powerpoint/2010/main" val="2099475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7</a:t>
            </a:fld>
            <a:endParaRPr lang="en-AU"/>
          </a:p>
        </p:txBody>
      </p:sp>
    </p:spTree>
    <p:extLst>
      <p:ext uri="{BB962C8B-B14F-4D97-AF65-F5344CB8AC3E}">
        <p14:creationId xmlns:p14="http://schemas.microsoft.com/office/powerpoint/2010/main" val="587053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smtClean="0"/>
          </a:p>
          <a:p>
            <a:r>
              <a:rPr lang="en-US" dirty="0" smtClean="0"/>
              <a:t>Gary </a:t>
            </a:r>
            <a:r>
              <a:rPr lang="en-US" dirty="0" err="1" smtClean="0"/>
              <a:t>Klien</a:t>
            </a:r>
            <a:r>
              <a:rPr lang="en-US" dirty="0" smtClean="0"/>
              <a:t> (2009) on the other hand focusses on the experts who perform a constant task but encounter unfamiliar situations. He argues that </a:t>
            </a:r>
          </a:p>
          <a:p>
            <a:pPr lvl="2"/>
            <a:r>
              <a:rPr lang="en-US" dirty="0" smtClean="0"/>
              <a:t>‘The ability to recognize that a situation is inconsistent and poses a novel challenge is one of the manifestation of authentic expertise’ (p. 522) </a:t>
            </a:r>
          </a:p>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8</a:t>
            </a:fld>
            <a:endParaRPr lang="en-AU"/>
          </a:p>
        </p:txBody>
      </p:sp>
    </p:spTree>
    <p:extLst>
      <p:ext uri="{BB962C8B-B14F-4D97-AF65-F5344CB8AC3E}">
        <p14:creationId xmlns:p14="http://schemas.microsoft.com/office/powerpoint/2010/main" val="3337289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smtClean="0">
                <a:solidFill>
                  <a:prstClr val="black"/>
                </a:solidFill>
              </a:rPr>
              <a:t>Kahneman (2009) believes that professional intuition of experts is at times accurate but has a significant high chance of being flawed.  </a:t>
            </a:r>
          </a:p>
          <a:p>
            <a:r>
              <a:rPr lang="en-US" sz="1200" kern="1200" dirty="0" smtClean="0">
                <a:solidFill>
                  <a:schemeClr val="tx1"/>
                </a:solidFill>
                <a:effectLst/>
                <a:latin typeface="Times New Roman" pitchFamily="18" charset="0"/>
                <a:ea typeface="+mn-ea"/>
                <a:cs typeface="Arial" charset="0"/>
              </a:rPr>
              <a:t>System 1 involves snap judgments, which are very often well-informed and correct, especially among experts. System 1 is what Bobby Fischer was using when he played a dozen chess games simultaneously and could walk up and down a row of chessboards seeing at a glance what move he should make next. He had thousands of combinations stored in his mind and all he had to do was retrieve one from the shelf. System 1 is a vital tool perfected via evolution that allows us to detect and instantly react to, for instance, hostile facial expressions. Automatically your body puts itself on guard. System 1 can’t be switched off.</a:t>
            </a:r>
          </a:p>
          <a:p>
            <a:r>
              <a:rPr lang="en-US" sz="1200" kern="1200" dirty="0" smtClean="0">
                <a:solidFill>
                  <a:schemeClr val="tx1"/>
                </a:solidFill>
                <a:effectLst/>
                <a:latin typeface="Times New Roman" pitchFamily="18" charset="0"/>
                <a:ea typeface="+mn-ea"/>
                <a:cs typeface="Arial" charset="0"/>
              </a:rPr>
              <a:t>But System 1 is easily fooled. It is System 2, the laborious process of analysis, that we all must mobilize more often. The reason we don’t is that humans are mentally lazy. We will very often take the easy way out — the intuitive or gut reaction. Even presidents and CEOs brag about how our common sense produces results superior to those who overthink a problem.</a:t>
            </a:r>
          </a:p>
          <a:p>
            <a:endParaRPr lang="en-US" dirty="0"/>
          </a:p>
        </p:txBody>
      </p:sp>
      <p:sp>
        <p:nvSpPr>
          <p:cNvPr id="4" name="Header Placeholder 3"/>
          <p:cNvSpPr>
            <a:spLocks noGrp="1"/>
          </p:cNvSpPr>
          <p:nvPr>
            <p:ph type="hdr" sz="quarter" idx="10"/>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1"/>
          </p:nvPr>
        </p:nvSpPr>
        <p:spPr/>
        <p:txBody>
          <a:bodyPr/>
          <a:lstStyle/>
          <a:p>
            <a:fld id="{ABA1F02A-FD61-439A-9133-32A297FB87D6}" type="slidenum">
              <a:rPr lang="en-AU" smtClean="0"/>
              <a:pPr/>
              <a:t>9</a:t>
            </a:fld>
            <a:endParaRPr lang="en-AU"/>
          </a:p>
        </p:txBody>
      </p:sp>
    </p:spTree>
    <p:extLst>
      <p:ext uri="{BB962C8B-B14F-4D97-AF65-F5344CB8AC3E}">
        <p14:creationId xmlns:p14="http://schemas.microsoft.com/office/powerpoint/2010/main" val="1785673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AU"/>
          </a:p>
        </p:txBody>
      </p:sp>
      <p:sp>
        <p:nvSpPr>
          <p:cNvPr id="19" name="Footer Placeholder 18"/>
          <p:cNvSpPr>
            <a:spLocks noGrp="1"/>
          </p:cNvSpPr>
          <p:nvPr>
            <p:ph type="ftr" sz="quarter" idx="11"/>
          </p:nvPr>
        </p:nvSpPr>
        <p:spPr/>
        <p:txBody>
          <a:bodyPr/>
          <a:lstStyle/>
          <a:p>
            <a:r>
              <a:rPr lang="en-AU" smtClean="0"/>
              <a:t>Assessment Issues in Australian Vocational Sector</a:t>
            </a:r>
            <a:endParaRPr lang="en-AU"/>
          </a:p>
        </p:txBody>
      </p:sp>
      <p:sp>
        <p:nvSpPr>
          <p:cNvPr id="27" name="Slide Number Placeholder 26"/>
          <p:cNvSpPr>
            <a:spLocks noGrp="1"/>
          </p:cNvSpPr>
          <p:nvPr>
            <p:ph type="sldNum" sz="quarter" idx="12"/>
          </p:nvPr>
        </p:nvSpPr>
        <p:spPr/>
        <p:txBody>
          <a:bodyPr/>
          <a:lstStyle/>
          <a:p>
            <a:fld id="{5645ABBC-2A0D-473B-B6EF-BDA334575FC3}"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Assessment Issues in Australian Vocational Sector</a:t>
            </a:r>
            <a:endParaRPr lang="en-AU"/>
          </a:p>
        </p:txBody>
      </p:sp>
      <p:sp>
        <p:nvSpPr>
          <p:cNvPr id="6" name="Slide Number Placeholder 5"/>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Assessment Issues in Australian Vocational Sector</a:t>
            </a:r>
            <a:endParaRPr lang="en-AU"/>
          </a:p>
        </p:txBody>
      </p:sp>
      <p:sp>
        <p:nvSpPr>
          <p:cNvPr id="6" name="Slide Number Placeholder 5"/>
          <p:cNvSpPr>
            <a:spLocks noGrp="1"/>
          </p:cNvSpPr>
          <p:nvPr>
            <p:ph type="sldNum" sz="quarter" idx="12"/>
          </p:nvPr>
        </p:nvSpPr>
        <p:spPr/>
        <p:txBody>
          <a:bodyPr/>
          <a:lstStyle/>
          <a:p>
            <a:fld id="{5645ABBC-2A0D-473B-B6EF-BDA334575FC3}"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AU"/>
          </a:p>
        </p:txBody>
      </p:sp>
      <p:sp>
        <p:nvSpPr>
          <p:cNvPr id="6" name="Footer Placeholder 5"/>
          <p:cNvSpPr>
            <a:spLocks noGrp="1"/>
          </p:cNvSpPr>
          <p:nvPr>
            <p:ph type="ftr" sz="quarter" idx="11"/>
          </p:nvPr>
        </p:nvSpPr>
        <p:spPr/>
        <p:txBody>
          <a:bodyPr/>
          <a:lstStyle/>
          <a:p>
            <a:r>
              <a:rPr lang="en-AU" smtClean="0"/>
              <a:t>Assessment Issues in Australian Vocational Sector</a:t>
            </a:r>
            <a:endParaRPr lang="en-AU"/>
          </a:p>
        </p:txBody>
      </p:sp>
      <p:sp>
        <p:nvSpPr>
          <p:cNvPr id="7" name="Slide Number Placeholder 6"/>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AU"/>
          </a:p>
        </p:txBody>
      </p:sp>
      <p:sp>
        <p:nvSpPr>
          <p:cNvPr id="8" name="Footer Placeholder 7"/>
          <p:cNvSpPr>
            <a:spLocks noGrp="1"/>
          </p:cNvSpPr>
          <p:nvPr>
            <p:ph type="ftr" sz="quarter" idx="11"/>
          </p:nvPr>
        </p:nvSpPr>
        <p:spPr/>
        <p:txBody>
          <a:bodyPr/>
          <a:lstStyle/>
          <a:p>
            <a:r>
              <a:rPr lang="en-AU" smtClean="0"/>
              <a:t>Assessment Issues in Australian Vocational Sector</a:t>
            </a:r>
            <a:endParaRPr lang="en-AU"/>
          </a:p>
        </p:txBody>
      </p:sp>
      <p:sp>
        <p:nvSpPr>
          <p:cNvPr id="9" name="Slide Number Placeholder 8"/>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
        <p:nvSpPr>
          <p:cNvPr id="5" name="Slide Number Placeholder 4"/>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AU"/>
          </a:p>
        </p:txBody>
      </p:sp>
      <p:sp>
        <p:nvSpPr>
          <p:cNvPr id="3" name="Footer Placeholder 2"/>
          <p:cNvSpPr>
            <a:spLocks noGrp="1"/>
          </p:cNvSpPr>
          <p:nvPr>
            <p:ph type="ftr" sz="quarter" idx="11"/>
          </p:nvPr>
        </p:nvSpPr>
        <p:spPr/>
        <p:txBody>
          <a:bodyPr/>
          <a:lstStyle/>
          <a:p>
            <a:r>
              <a:rPr lang="en-AU" smtClean="0"/>
              <a:t>Assessment Issues in Australian Vocational Sector</a:t>
            </a:r>
            <a:endParaRPr lang="en-AU"/>
          </a:p>
        </p:txBody>
      </p:sp>
      <p:sp>
        <p:nvSpPr>
          <p:cNvPr id="4" name="Slide Number Placeholder 3"/>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AU"/>
          </a:p>
        </p:txBody>
      </p:sp>
      <p:sp>
        <p:nvSpPr>
          <p:cNvPr id="6" name="Footer Placeholder 5"/>
          <p:cNvSpPr>
            <a:spLocks noGrp="1"/>
          </p:cNvSpPr>
          <p:nvPr>
            <p:ph type="ftr" sz="quarter" idx="11"/>
          </p:nvPr>
        </p:nvSpPr>
        <p:spPr/>
        <p:txBody>
          <a:bodyPr/>
          <a:lstStyle/>
          <a:p>
            <a:r>
              <a:rPr lang="en-AU" smtClean="0"/>
              <a:t>Assessment Issues in Australian Vocational Sector</a:t>
            </a:r>
            <a:endParaRPr lang="en-AU"/>
          </a:p>
        </p:txBody>
      </p:sp>
      <p:sp>
        <p:nvSpPr>
          <p:cNvPr id="7" name="Slide Number Placeholder 6"/>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AU"/>
          </a:p>
        </p:txBody>
      </p:sp>
      <p:sp>
        <p:nvSpPr>
          <p:cNvPr id="6" name="Footer Placeholder 5"/>
          <p:cNvSpPr>
            <a:spLocks noGrp="1"/>
          </p:cNvSpPr>
          <p:nvPr>
            <p:ph type="ftr" sz="quarter" idx="11"/>
          </p:nvPr>
        </p:nvSpPr>
        <p:spPr/>
        <p:txBody>
          <a:bodyPr/>
          <a:lstStyle/>
          <a:p>
            <a:r>
              <a:rPr lang="en-AU" smtClean="0"/>
              <a:t>Assessment Issues in Australian Vocational Sector</a:t>
            </a:r>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5645ABBC-2A0D-473B-B6EF-BDA334575FC3}"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Assessment Issues in Australian Vocational Sector</a:t>
            </a:r>
            <a:endParaRPr lang="en-AU"/>
          </a:p>
        </p:txBody>
      </p:sp>
      <p:sp>
        <p:nvSpPr>
          <p:cNvPr id="6" name="Slide Number Placeholder 5"/>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Assessment Issues in Australian Vocational Sector</a:t>
            </a:r>
            <a:endParaRPr lang="en-AU"/>
          </a:p>
        </p:txBody>
      </p:sp>
      <p:sp>
        <p:nvSpPr>
          <p:cNvPr id="6" name="Slide Number Placeholder 5"/>
          <p:cNvSpPr>
            <a:spLocks noGrp="1"/>
          </p:cNvSpPr>
          <p:nvPr>
            <p:ph type="sldNum" sz="quarter" idx="12"/>
          </p:nvPr>
        </p:nvSpPr>
        <p:spPr/>
        <p:txBody>
          <a:bodyPr/>
          <a:lstStyle/>
          <a:p>
            <a:fld id="{5645ABBC-2A0D-473B-B6EF-BDA334575FC3}"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88" r:id="rId12"/>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64551" name="Rectangle 7"/>
          <p:cNvSpPr>
            <a:spLocks noChangeArrowheads="1"/>
          </p:cNvSpPr>
          <p:nvPr userDrawn="1"/>
        </p:nvSpPr>
        <p:spPr bwMode="auto">
          <a:xfrm>
            <a:off x="0" y="836613"/>
            <a:ext cx="9144000" cy="71437"/>
          </a:xfrm>
          <a:prstGeom prst="rect">
            <a:avLst/>
          </a:prstGeom>
          <a:solidFill>
            <a:srgbClr val="000000"/>
          </a:solidFill>
          <a:ln w="9525">
            <a:noFill/>
            <a:miter lim="800000"/>
            <a:headEnd/>
            <a:tailEnd/>
          </a:ln>
          <a:effectLst/>
        </p:spPr>
        <p:txBody>
          <a:bodyPr wrap="none" anchor="ctr"/>
          <a:lstStyle/>
          <a:p>
            <a:endParaRPr lang="en-AU"/>
          </a:p>
        </p:txBody>
      </p:sp>
      <p:sp>
        <p:nvSpPr>
          <p:cNvPr id="364552" name="Rectangle 8"/>
          <p:cNvSpPr>
            <a:spLocks noChangeArrowheads="1"/>
          </p:cNvSpPr>
          <p:nvPr userDrawn="1"/>
        </p:nvSpPr>
        <p:spPr bwMode="auto">
          <a:xfrm>
            <a:off x="0" y="908050"/>
            <a:ext cx="9144000" cy="5949950"/>
          </a:xfrm>
          <a:prstGeom prst="rect">
            <a:avLst/>
          </a:prstGeom>
          <a:gradFill rotWithShape="1">
            <a:gsLst>
              <a:gs pos="0">
                <a:srgbClr val="47B8F7"/>
              </a:gs>
              <a:gs pos="100000">
                <a:schemeClr val="accent1"/>
              </a:gs>
            </a:gsLst>
            <a:lin ang="5400000" scaled="1"/>
          </a:gradFill>
          <a:ln w="9525">
            <a:solidFill>
              <a:schemeClr val="tx1"/>
            </a:solidFill>
            <a:miter lim="800000"/>
            <a:headEnd/>
            <a:tailEnd/>
          </a:ln>
          <a:effectLst/>
        </p:spPr>
        <p:txBody>
          <a:bodyPr wrap="none" anchor="ctr"/>
          <a:lstStyle/>
          <a:p>
            <a:endParaRPr lang="en-AU"/>
          </a:p>
        </p:txBody>
      </p:sp>
      <p:pic>
        <p:nvPicPr>
          <p:cNvPr id="364553" name="Picture 9"/>
          <p:cNvPicPr>
            <a:picLocks noChangeAspect="1" noChangeArrowheads="1"/>
          </p:cNvPicPr>
          <p:nvPr userDrawn="1"/>
        </p:nvPicPr>
        <p:blipFill>
          <a:blip r:embed="rId13" cstate="print"/>
          <a:srcRect/>
          <a:stretch>
            <a:fillRect/>
          </a:stretch>
        </p:blipFill>
        <p:spPr bwMode="auto">
          <a:xfrm>
            <a:off x="179388" y="188913"/>
            <a:ext cx="1655762" cy="471487"/>
          </a:xfrm>
          <a:prstGeom prst="rect">
            <a:avLst/>
          </a:prstGeom>
          <a:solidFill>
            <a:srgbClr val="C0C0C0">
              <a:alpha val="0"/>
            </a:srgbClr>
          </a:solid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5/9/2018</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AU" dirty="0" smtClean="0"/>
              <a:t/>
            </a:r>
            <a:br>
              <a:rPr lang="en-AU" dirty="0" smtClean="0"/>
            </a:br>
            <a:r>
              <a:rPr lang="en-AU" dirty="0" smtClean="0"/>
              <a:t/>
            </a:r>
            <a:br>
              <a:rPr lang="en-AU" dirty="0" smtClean="0"/>
            </a:br>
            <a:r>
              <a:rPr lang="en-AU" dirty="0" smtClean="0"/>
              <a:t/>
            </a:r>
            <a:br>
              <a:rPr lang="en-AU" dirty="0" smtClean="0"/>
            </a:br>
            <a:r>
              <a:rPr lang="en-AU" dirty="0" smtClean="0"/>
              <a:t>Assessment Issues in  the Australian Vocational Sector: </a:t>
            </a:r>
            <a:r>
              <a:rPr lang="en-AU" sz="3100" dirty="0" smtClean="0"/>
              <a:t>A Conceptual Framework</a:t>
            </a:r>
            <a:r>
              <a:rPr lang="en-AU" dirty="0" smtClean="0"/>
              <a:t/>
            </a:r>
            <a:br>
              <a:rPr lang="en-AU" dirty="0" smtClean="0"/>
            </a:br>
            <a:endParaRPr lang="en-AU" dirty="0"/>
          </a:p>
        </p:txBody>
      </p:sp>
      <p:sp>
        <p:nvSpPr>
          <p:cNvPr id="6" name="Subtitle 5"/>
          <p:cNvSpPr>
            <a:spLocks noGrp="1"/>
          </p:cNvSpPr>
          <p:nvPr>
            <p:ph type="subTitle" idx="1"/>
          </p:nvPr>
        </p:nvSpPr>
        <p:spPr>
          <a:xfrm>
            <a:off x="533400" y="3228536"/>
            <a:ext cx="7927032" cy="2288696"/>
          </a:xfrm>
        </p:spPr>
        <p:txBody>
          <a:bodyPr>
            <a:normAutofit fontScale="92500" lnSpcReduction="20000"/>
          </a:bodyPr>
          <a:lstStyle/>
          <a:p>
            <a:r>
              <a:rPr lang="en-AU" dirty="0" smtClean="0"/>
              <a:t>Supervised by Prof. Shelley Gillis &amp; Dr. Mary Leahy</a:t>
            </a:r>
          </a:p>
          <a:p>
            <a:r>
              <a:rPr lang="en-AU" dirty="0" smtClean="0"/>
              <a:t>Melbourne Graduate School of Education </a:t>
            </a:r>
          </a:p>
          <a:p>
            <a:endParaRPr lang="en-AU" dirty="0" smtClean="0"/>
          </a:p>
          <a:p>
            <a:endParaRPr lang="en-AU" dirty="0" smtClean="0"/>
          </a:p>
          <a:p>
            <a:r>
              <a:rPr lang="en-AU" dirty="0" smtClean="0"/>
              <a:t>Presented by Rajiv Gulshan </a:t>
            </a:r>
          </a:p>
          <a:p>
            <a:r>
              <a:rPr lang="en-AU" sz="2200" dirty="0" smtClean="0"/>
              <a:t>William Angliss Institute </a:t>
            </a:r>
          </a:p>
          <a:p>
            <a:endParaRPr lang="en-AU" dirty="0"/>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Judgment Biases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Wyatt-Smith </a:t>
            </a:r>
            <a:r>
              <a:rPr lang="en-US" dirty="0"/>
              <a:t>et.al (2003) interviewed 37 assessors and recorded their judgement of students work live. One teacher </a:t>
            </a:r>
            <a:r>
              <a:rPr lang="en-US" dirty="0" smtClean="0"/>
              <a:t>noted: </a:t>
            </a:r>
          </a:p>
          <a:p>
            <a:pPr lvl="1" algn="ctr"/>
            <a:endParaRPr lang="en-US" i="1" dirty="0" smtClean="0"/>
          </a:p>
          <a:p>
            <a:pPr lvl="1" algn="ctr"/>
            <a:r>
              <a:rPr lang="en-US" i="1" dirty="0" smtClean="0"/>
              <a:t>Charlie okay, he’s um, Vietnamese background. He’s very, very clever sort of you know analytical. He can think, he thinks about sort of little components and how to do it. He’s got a very, so everything with Charlie is going to be exceedingly organized but not overly imaginative</a:t>
            </a:r>
            <a:r>
              <a:rPr lang="en-US" dirty="0" smtClean="0"/>
              <a:t>. </a:t>
            </a:r>
          </a:p>
          <a:p>
            <a:pPr lvl="1" algn="ctr"/>
            <a:endParaRPr lang="en-US" dirty="0"/>
          </a:p>
          <a:p>
            <a:pPr lvl="1"/>
            <a:r>
              <a:rPr lang="en-US" dirty="0" smtClean="0"/>
              <a:t>The </a:t>
            </a:r>
            <a:r>
              <a:rPr lang="en-US" dirty="0"/>
              <a:t>authors summarized this phenomena as “picture of judgement as involving trade-offs or </a:t>
            </a:r>
            <a:r>
              <a:rPr lang="en-US" dirty="0" smtClean="0"/>
              <a:t>compensation”. </a:t>
            </a:r>
            <a:endParaRPr lang="en-US" dirty="0"/>
          </a:p>
          <a:p>
            <a:pPr lvl="1" algn="ctr"/>
            <a:endParaRPr lang="en-US" dirty="0" smtClean="0"/>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Tree>
    <p:extLst>
      <p:ext uri="{BB962C8B-B14F-4D97-AF65-F5344CB8AC3E}">
        <p14:creationId xmlns:p14="http://schemas.microsoft.com/office/powerpoint/2010/main" val="26771863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normAutofit fontScale="90000"/>
          </a:bodyPr>
          <a:lstStyle/>
          <a:p>
            <a:r>
              <a:rPr lang="en-US" dirty="0" smtClean="0"/>
              <a:t>The Gaps </a:t>
            </a:r>
            <a:br>
              <a:rPr lang="en-US" dirty="0" smtClean="0"/>
            </a:br>
            <a:r>
              <a:rPr lang="en-US" dirty="0" smtClean="0"/>
              <a:t>&amp; need for further research		</a:t>
            </a:r>
            <a:endParaRPr lang="en-US" dirty="0"/>
          </a:p>
        </p:txBody>
      </p:sp>
      <p:sp>
        <p:nvSpPr>
          <p:cNvPr id="3" name="Content Placeholder 2"/>
          <p:cNvSpPr>
            <a:spLocks noGrp="1"/>
          </p:cNvSpPr>
          <p:nvPr>
            <p:ph idx="1"/>
          </p:nvPr>
        </p:nvSpPr>
        <p:spPr>
          <a:xfrm>
            <a:off x="323528" y="2348880"/>
            <a:ext cx="8363272" cy="3975720"/>
          </a:xfrm>
        </p:spPr>
        <p:txBody>
          <a:bodyPr>
            <a:noAutofit/>
          </a:bodyPr>
          <a:lstStyle/>
          <a:p>
            <a:r>
              <a:rPr lang="en-US" dirty="0">
                <a:latin typeface="+mj-lt"/>
              </a:rPr>
              <a:t>Wyatt-Smith et</a:t>
            </a:r>
            <a:r>
              <a:rPr lang="en-US" dirty="0" smtClean="0">
                <a:latin typeface="+mj-lt"/>
              </a:rPr>
              <a:t>. al </a:t>
            </a:r>
            <a:r>
              <a:rPr lang="en-US" dirty="0">
                <a:latin typeface="+mj-lt"/>
              </a:rPr>
              <a:t>(2003</a:t>
            </a:r>
            <a:r>
              <a:rPr lang="en-US" dirty="0" smtClean="0">
                <a:latin typeface="+mj-lt"/>
              </a:rPr>
              <a:t>) concluded their study by stating that “the challenge remains to capture the interior dynamics of individual teacher’s judgement processes that represent largely unchartered terrain” (p. 29)</a:t>
            </a:r>
          </a:p>
          <a:p>
            <a:pPr marL="0" indent="0">
              <a:buNone/>
            </a:pPr>
            <a:endParaRPr lang="en-US" dirty="0" smtClean="0">
              <a:latin typeface="+mj-lt"/>
            </a:endParaRPr>
          </a:p>
          <a:p>
            <a:r>
              <a:rPr lang="en-US" dirty="0" smtClean="0">
                <a:latin typeface="+mj-lt"/>
              </a:rPr>
              <a:t>Jones (2006) affirms “there is need for research into CBE (competency based education), but this research needs to reflect the experience of practitioners” (p. 157)</a:t>
            </a:r>
            <a:endParaRPr lang="en-US" dirty="0">
              <a:latin typeface="+mj-lt"/>
            </a:endParaRPr>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Tree>
    <p:extLst>
      <p:ext uri="{BB962C8B-B14F-4D97-AF65-F5344CB8AC3E}">
        <p14:creationId xmlns:p14="http://schemas.microsoft.com/office/powerpoint/2010/main" val="14603567"/>
      </p:ext>
    </p:extLst>
  </p:cSld>
  <p:clrMapOvr>
    <a:masterClrMapping/>
  </p:clrMapOvr>
  <mc:AlternateContent xmlns:mc="http://schemas.openxmlformats.org/markup-compatibility/2006" xmlns:p14="http://schemas.microsoft.com/office/powerpoint/2010/main">
    <mc:Choice Requires="p14">
      <p:transition spd="slow" p14:dur="2000" advTm="55441"/>
    </mc:Choice>
    <mc:Fallback xmlns="">
      <p:transition spd="slow" advTm="55441"/>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Feedback	</a:t>
            </a:r>
            <a:endParaRPr lang="en-US" dirty="0"/>
          </a:p>
        </p:txBody>
      </p:sp>
      <p:sp>
        <p:nvSpPr>
          <p:cNvPr id="3" name="Content Placeholder 2"/>
          <p:cNvSpPr>
            <a:spLocks noGrp="1"/>
          </p:cNvSpPr>
          <p:nvPr>
            <p:ph idx="1"/>
          </p:nvPr>
        </p:nvSpPr>
        <p:spPr/>
        <p:txBody>
          <a:bodyPr>
            <a:normAutofit lnSpcReduction="10000"/>
          </a:bodyPr>
          <a:lstStyle/>
          <a:p>
            <a:pPr marL="0" lvl="0" indent="0" algn="ctr">
              <a:buClr>
                <a:srgbClr val="0BD0D9"/>
              </a:buClr>
              <a:buNone/>
            </a:pPr>
            <a:r>
              <a:rPr lang="en-US" sz="2800" dirty="0">
                <a:solidFill>
                  <a:prstClr val="black"/>
                </a:solidFill>
              </a:rPr>
              <a:t>‘To what extent does an assessor’s level of vocational expertise interact with their level of assessment expertise to influence the quality of vocational education and training provided to students’</a:t>
            </a:r>
          </a:p>
          <a:p>
            <a:endParaRPr lang="en-US" dirty="0" smtClean="0"/>
          </a:p>
          <a:p>
            <a:r>
              <a:rPr lang="en-US" dirty="0" smtClean="0"/>
              <a:t>Is there a body of literature you believe this study can benefit from? </a:t>
            </a:r>
          </a:p>
          <a:p>
            <a:r>
              <a:rPr lang="en-US" dirty="0" smtClean="0"/>
              <a:t>In your opinion what methodology will be best to conduct this study? </a:t>
            </a:r>
          </a:p>
          <a:p>
            <a:r>
              <a:rPr lang="en-US" dirty="0" smtClean="0"/>
              <a:t>Any other comments </a:t>
            </a:r>
          </a:p>
          <a:p>
            <a:pPr algn="ctr"/>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Tree>
    <p:extLst>
      <p:ext uri="{BB962C8B-B14F-4D97-AF65-F5344CB8AC3E}">
        <p14:creationId xmlns:p14="http://schemas.microsoft.com/office/powerpoint/2010/main" val="25348710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Thank You</a:t>
            </a:r>
            <a:endParaRPr lang="en-US" dirty="0"/>
          </a:p>
        </p:txBody>
      </p:sp>
      <p:sp>
        <p:nvSpPr>
          <p:cNvPr id="6" name="Content Placeholder 5"/>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pic>
        <p:nvPicPr>
          <p:cNvPr id="15362" name="Picture 2" descr="Image result for image of mind with hare and tortoi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276872"/>
            <a:ext cx="3164880"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707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Text Box 3"/>
          <p:cNvSpPr txBox="1">
            <a:spLocks noChangeArrowheads="1"/>
          </p:cNvSpPr>
          <p:nvPr/>
        </p:nvSpPr>
        <p:spPr bwMode="auto">
          <a:xfrm>
            <a:off x="251520" y="1006064"/>
            <a:ext cx="8712968" cy="5715411"/>
          </a:xfrm>
          <a:prstGeom prst="rect">
            <a:avLst/>
          </a:prstGeom>
          <a:noFill/>
          <a:ln w="9525">
            <a:noFill/>
            <a:miter lim="800000"/>
            <a:headEnd/>
            <a:tailEnd/>
          </a:ln>
          <a:effectLst/>
        </p:spPr>
        <p:txBody>
          <a:bodyPr wrap="square">
            <a:spAutoFit/>
          </a:bodyPr>
          <a:lstStyle/>
          <a:p>
            <a:pPr marL="182563" indent="-182563"/>
            <a:r>
              <a:rPr lang="en-AU" i="1" dirty="0" smtClean="0">
                <a:solidFill>
                  <a:srgbClr val="000000"/>
                </a:solidFill>
                <a:latin typeface="Arial" charset="0"/>
              </a:rPr>
              <a:t>How do we assess competence</a:t>
            </a:r>
          </a:p>
          <a:p>
            <a:pPr marL="182563" indent="-182563"/>
            <a:endParaRPr lang="en-AU" i="1" dirty="0">
              <a:solidFill>
                <a:srgbClr val="000000"/>
              </a:solidFill>
              <a:latin typeface="Arial" charset="0"/>
            </a:endParaRPr>
          </a:p>
          <a:p>
            <a:pPr marL="182563" indent="-182563">
              <a:spcBef>
                <a:spcPct val="30000"/>
              </a:spcBef>
              <a:buFontTx/>
              <a:buChar char="•"/>
            </a:pPr>
            <a:r>
              <a:rPr lang="en-AU" sz="2300" dirty="0">
                <a:solidFill>
                  <a:srgbClr val="000000"/>
                </a:solidFill>
                <a:latin typeface="Arial" charset="0"/>
              </a:rPr>
              <a:t>  </a:t>
            </a:r>
            <a:r>
              <a:rPr lang="en-AU" sz="2300" dirty="0" smtClean="0">
                <a:solidFill>
                  <a:srgbClr val="000000"/>
                </a:solidFill>
                <a:latin typeface="Arial" charset="0"/>
              </a:rPr>
              <a:t>“Superior </a:t>
            </a:r>
            <a:r>
              <a:rPr lang="en-AU" sz="2300" dirty="0">
                <a:solidFill>
                  <a:srgbClr val="000000"/>
                </a:solidFill>
                <a:latin typeface="Arial" charset="0"/>
              </a:rPr>
              <a:t>knowledge about the </a:t>
            </a:r>
            <a:r>
              <a:rPr lang="en-AU" sz="2300" b="1" dirty="0">
                <a:solidFill>
                  <a:srgbClr val="000000"/>
                </a:solidFill>
                <a:latin typeface="Arial" charset="0"/>
              </a:rPr>
              <a:t>content</a:t>
            </a:r>
            <a:r>
              <a:rPr lang="en-AU" sz="2300" dirty="0">
                <a:solidFill>
                  <a:srgbClr val="000000"/>
                </a:solidFill>
                <a:latin typeface="Arial" charset="0"/>
              </a:rPr>
              <a:t> or substance of what </a:t>
            </a:r>
            <a:br>
              <a:rPr lang="en-AU" sz="2300" dirty="0">
                <a:solidFill>
                  <a:srgbClr val="000000"/>
                </a:solidFill>
                <a:latin typeface="Arial" charset="0"/>
              </a:rPr>
            </a:br>
            <a:r>
              <a:rPr lang="en-AU" sz="2300" dirty="0">
                <a:solidFill>
                  <a:srgbClr val="000000"/>
                </a:solidFill>
                <a:latin typeface="Arial" charset="0"/>
              </a:rPr>
              <a:t>  is to be learned</a:t>
            </a:r>
          </a:p>
          <a:p>
            <a:pPr marL="182563" indent="-182563">
              <a:spcBef>
                <a:spcPct val="30000"/>
              </a:spcBef>
              <a:buFontTx/>
              <a:buChar char="•"/>
            </a:pPr>
            <a:r>
              <a:rPr lang="en-AU" sz="2300" dirty="0">
                <a:solidFill>
                  <a:srgbClr val="000000"/>
                </a:solidFill>
                <a:latin typeface="Arial" charset="0"/>
              </a:rPr>
              <a:t>  </a:t>
            </a:r>
            <a:r>
              <a:rPr lang="en-AU" sz="2300" dirty="0" smtClean="0">
                <a:solidFill>
                  <a:srgbClr val="000000"/>
                </a:solidFill>
                <a:latin typeface="Arial" charset="0"/>
              </a:rPr>
              <a:t>Skill </a:t>
            </a:r>
            <a:r>
              <a:rPr lang="en-AU" sz="2300" dirty="0">
                <a:solidFill>
                  <a:srgbClr val="000000"/>
                </a:solidFill>
                <a:latin typeface="Arial" charset="0"/>
              </a:rPr>
              <a:t>in constructing and compiling </a:t>
            </a:r>
            <a:r>
              <a:rPr lang="en-AU" sz="2300" b="1" dirty="0">
                <a:solidFill>
                  <a:srgbClr val="000000"/>
                </a:solidFill>
                <a:latin typeface="Arial" charset="0"/>
              </a:rPr>
              <a:t>assessment tasks</a:t>
            </a:r>
            <a:r>
              <a:rPr lang="en-AU" sz="2300" dirty="0">
                <a:solidFill>
                  <a:srgbClr val="000000"/>
                </a:solidFill>
                <a:latin typeface="Arial" charset="0"/>
              </a:rPr>
              <a:t>, and </a:t>
            </a:r>
            <a:br>
              <a:rPr lang="en-AU" sz="2300" dirty="0">
                <a:solidFill>
                  <a:srgbClr val="000000"/>
                </a:solidFill>
                <a:latin typeface="Arial" charset="0"/>
              </a:rPr>
            </a:br>
            <a:r>
              <a:rPr lang="en-AU" sz="2300" dirty="0">
                <a:solidFill>
                  <a:srgbClr val="000000"/>
                </a:solidFill>
                <a:latin typeface="Arial" charset="0"/>
              </a:rPr>
              <a:t>  generally in working out ways to elicit revealing and pertinent </a:t>
            </a:r>
            <a:br>
              <a:rPr lang="en-AU" sz="2300" dirty="0">
                <a:solidFill>
                  <a:srgbClr val="000000"/>
                </a:solidFill>
                <a:latin typeface="Arial" charset="0"/>
              </a:rPr>
            </a:br>
            <a:r>
              <a:rPr lang="en-AU" sz="2300" dirty="0">
                <a:solidFill>
                  <a:srgbClr val="000000"/>
                </a:solidFill>
                <a:latin typeface="Arial" charset="0"/>
              </a:rPr>
              <a:t>  responses from students</a:t>
            </a:r>
          </a:p>
          <a:p>
            <a:pPr marL="182563" indent="-182563">
              <a:spcBef>
                <a:spcPct val="30000"/>
              </a:spcBef>
              <a:buFontTx/>
              <a:buChar char="•"/>
            </a:pPr>
            <a:r>
              <a:rPr lang="en-AU" sz="2300" dirty="0">
                <a:solidFill>
                  <a:srgbClr val="000000"/>
                </a:solidFill>
                <a:latin typeface="Arial" charset="0"/>
              </a:rPr>
              <a:t>  </a:t>
            </a:r>
            <a:r>
              <a:rPr lang="en-AU" sz="2300" dirty="0" smtClean="0">
                <a:solidFill>
                  <a:srgbClr val="000000"/>
                </a:solidFill>
                <a:latin typeface="Arial" charset="0"/>
              </a:rPr>
              <a:t>Deep </a:t>
            </a:r>
            <a:r>
              <a:rPr lang="en-AU" sz="2300" dirty="0">
                <a:solidFill>
                  <a:srgbClr val="000000"/>
                </a:solidFill>
                <a:latin typeface="Arial" charset="0"/>
              </a:rPr>
              <a:t>knowledge of </a:t>
            </a:r>
            <a:r>
              <a:rPr lang="en-AU" sz="2300" b="1" dirty="0">
                <a:solidFill>
                  <a:srgbClr val="000000"/>
                </a:solidFill>
                <a:latin typeface="Arial" charset="0"/>
              </a:rPr>
              <a:t>criteria and standards</a:t>
            </a:r>
            <a:r>
              <a:rPr lang="en-AU" sz="2300" dirty="0">
                <a:solidFill>
                  <a:srgbClr val="000000"/>
                </a:solidFill>
                <a:latin typeface="Arial" charset="0"/>
              </a:rPr>
              <a:t> [or performance </a:t>
            </a:r>
            <a:br>
              <a:rPr lang="en-AU" sz="2300" dirty="0">
                <a:solidFill>
                  <a:srgbClr val="000000"/>
                </a:solidFill>
                <a:latin typeface="Arial" charset="0"/>
              </a:rPr>
            </a:br>
            <a:r>
              <a:rPr lang="en-AU" sz="2300" dirty="0">
                <a:solidFill>
                  <a:srgbClr val="000000"/>
                </a:solidFill>
                <a:latin typeface="Arial" charset="0"/>
              </a:rPr>
              <a:t>  expectations] appropriate to the assessment task</a:t>
            </a:r>
          </a:p>
          <a:p>
            <a:pPr marL="182563" indent="-182563">
              <a:spcBef>
                <a:spcPct val="30000"/>
              </a:spcBef>
              <a:buFontTx/>
              <a:buChar char="•"/>
            </a:pPr>
            <a:r>
              <a:rPr lang="en-AU" sz="2300" dirty="0">
                <a:solidFill>
                  <a:srgbClr val="000000"/>
                </a:solidFill>
                <a:latin typeface="Arial" charset="0"/>
              </a:rPr>
              <a:t> A set of</a:t>
            </a:r>
            <a:r>
              <a:rPr lang="en-AU" sz="2300" b="1" dirty="0">
                <a:solidFill>
                  <a:srgbClr val="000000"/>
                </a:solidFill>
                <a:latin typeface="Arial" charset="0"/>
              </a:rPr>
              <a:t> attitudes or dispositions</a:t>
            </a:r>
            <a:r>
              <a:rPr lang="en-AU" sz="2300" dirty="0">
                <a:solidFill>
                  <a:srgbClr val="000000"/>
                </a:solidFill>
                <a:latin typeface="Arial" charset="0"/>
              </a:rPr>
              <a:t> towards teaching, as an </a:t>
            </a:r>
            <a:br>
              <a:rPr lang="en-AU" sz="2300" dirty="0">
                <a:solidFill>
                  <a:srgbClr val="000000"/>
                </a:solidFill>
                <a:latin typeface="Arial" charset="0"/>
              </a:rPr>
            </a:br>
            <a:r>
              <a:rPr lang="en-AU" sz="2300" dirty="0">
                <a:solidFill>
                  <a:srgbClr val="000000"/>
                </a:solidFill>
                <a:latin typeface="Arial" charset="0"/>
              </a:rPr>
              <a:t>  activity, and towards </a:t>
            </a:r>
            <a:r>
              <a:rPr lang="en-AU" sz="2300" dirty="0" smtClean="0">
                <a:solidFill>
                  <a:srgbClr val="000000"/>
                </a:solidFill>
                <a:latin typeface="Arial" charset="0"/>
              </a:rPr>
              <a:t>learners</a:t>
            </a:r>
          </a:p>
          <a:p>
            <a:pPr marL="182563" indent="-182563">
              <a:spcBef>
                <a:spcPct val="30000"/>
              </a:spcBef>
              <a:buFontTx/>
              <a:buChar char="•"/>
            </a:pPr>
            <a:r>
              <a:rPr lang="en-AU" sz="2300" dirty="0" smtClean="0">
                <a:solidFill>
                  <a:srgbClr val="000000"/>
                </a:solidFill>
                <a:latin typeface="Arial" charset="0"/>
              </a:rPr>
              <a:t>Evaluative </a:t>
            </a:r>
            <a:r>
              <a:rPr lang="en-AU" sz="2300" dirty="0">
                <a:solidFill>
                  <a:srgbClr val="000000"/>
                </a:solidFill>
                <a:latin typeface="Arial" charset="0"/>
              </a:rPr>
              <a:t>skill or expertise in having made </a:t>
            </a:r>
            <a:r>
              <a:rPr lang="en-AU" sz="2300" b="1" dirty="0">
                <a:solidFill>
                  <a:srgbClr val="000000"/>
                </a:solidFill>
                <a:latin typeface="Arial" charset="0"/>
              </a:rPr>
              <a:t>judgments</a:t>
            </a:r>
            <a:r>
              <a:rPr lang="en-AU" sz="2300" dirty="0">
                <a:solidFill>
                  <a:srgbClr val="000000"/>
                </a:solidFill>
                <a:latin typeface="Arial" charset="0"/>
              </a:rPr>
              <a:t> about </a:t>
            </a:r>
            <a:br>
              <a:rPr lang="en-AU" sz="2300" dirty="0">
                <a:solidFill>
                  <a:srgbClr val="000000"/>
                </a:solidFill>
                <a:latin typeface="Arial" charset="0"/>
              </a:rPr>
            </a:br>
            <a:r>
              <a:rPr lang="en-AU" sz="2300" dirty="0">
                <a:solidFill>
                  <a:srgbClr val="000000"/>
                </a:solidFill>
                <a:latin typeface="Arial" charset="0"/>
              </a:rPr>
              <a:t>  students efforts on similar tasks in the </a:t>
            </a:r>
            <a:r>
              <a:rPr lang="en-AU" sz="2300" dirty="0" smtClean="0">
                <a:solidFill>
                  <a:srgbClr val="000000"/>
                </a:solidFill>
                <a:latin typeface="Arial" charset="0"/>
              </a:rPr>
              <a:t>past”</a:t>
            </a:r>
          </a:p>
          <a:p>
            <a:pPr>
              <a:spcBef>
                <a:spcPct val="30000"/>
              </a:spcBef>
            </a:pPr>
            <a:r>
              <a:rPr lang="en-AU" sz="2300" i="1" dirty="0">
                <a:solidFill>
                  <a:srgbClr val="000000"/>
                </a:solidFill>
                <a:latin typeface="Arial" charset="0"/>
              </a:rPr>
              <a:t>	</a:t>
            </a:r>
            <a:r>
              <a:rPr lang="en-AU" sz="2300" i="1" dirty="0" smtClean="0">
                <a:solidFill>
                  <a:srgbClr val="000000"/>
                </a:solidFill>
                <a:latin typeface="Arial" charset="0"/>
              </a:rPr>
              <a:t>					 </a:t>
            </a:r>
            <a:r>
              <a:rPr lang="en-AU" sz="1800" i="1" dirty="0">
                <a:solidFill>
                  <a:srgbClr val="000000"/>
                </a:solidFill>
                <a:latin typeface="Arial" charset="0"/>
              </a:rPr>
              <a:t>(Sadler, 1998, pp. 80-82)</a:t>
            </a:r>
            <a:endParaRPr lang="en-US" sz="1800" i="1" dirty="0">
              <a:solidFill>
                <a:srgbClr val="000000"/>
              </a:solidFill>
              <a:latin typeface="Arial" charset="0"/>
            </a:endParaRPr>
          </a:p>
        </p:txBody>
      </p:sp>
      <p:sp>
        <p:nvSpPr>
          <p:cNvPr id="5" name="Footer Placeholder 4"/>
          <p:cNvSpPr>
            <a:spLocks noGrp="1"/>
          </p:cNvSpPr>
          <p:nvPr>
            <p:ph type="ftr" sz="quarter" idx="11"/>
          </p:nvPr>
        </p:nvSpPr>
        <p:spPr/>
        <p:txBody>
          <a:bodyPr/>
          <a:lstStyle/>
          <a:p>
            <a:r>
              <a:rPr lang="en-AU" smtClean="0"/>
              <a:t>Assessment Issues in Australian Vocational Sector</a:t>
            </a:r>
            <a:endParaRPr lang="en-A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Aim</a:t>
            </a:r>
            <a:endParaRPr lang="en-US" dirty="0"/>
          </a:p>
        </p:txBody>
      </p:sp>
      <p:sp>
        <p:nvSpPr>
          <p:cNvPr id="3" name="Content Placeholder 2"/>
          <p:cNvSpPr>
            <a:spLocks noGrp="1"/>
          </p:cNvSpPr>
          <p:nvPr>
            <p:ph idx="1"/>
          </p:nvPr>
        </p:nvSpPr>
        <p:spPr/>
        <p:txBody>
          <a:bodyPr>
            <a:normAutofit/>
          </a:bodyPr>
          <a:lstStyle/>
          <a:p>
            <a:pPr algn="just"/>
            <a:endParaRPr lang="en-US" sz="2800" dirty="0" smtClean="0">
              <a:latin typeface="+mj-lt"/>
            </a:endParaRPr>
          </a:p>
          <a:p>
            <a:pPr algn="just"/>
            <a:endParaRPr lang="en-US" sz="2800" dirty="0" smtClean="0">
              <a:latin typeface="+mj-lt"/>
            </a:endParaRPr>
          </a:p>
          <a:p>
            <a:pPr algn="just"/>
            <a:r>
              <a:rPr lang="en-US" sz="2800" dirty="0" smtClean="0">
                <a:latin typeface="+mj-lt"/>
              </a:rPr>
              <a:t>To </a:t>
            </a:r>
            <a:r>
              <a:rPr lang="en-US" sz="2800" dirty="0">
                <a:latin typeface="+mj-lt"/>
              </a:rPr>
              <a:t>what </a:t>
            </a:r>
            <a:r>
              <a:rPr lang="en-US" sz="2800" dirty="0" smtClean="0">
                <a:latin typeface="+mj-lt"/>
              </a:rPr>
              <a:t>extent </a:t>
            </a:r>
            <a:r>
              <a:rPr lang="en-US" sz="2800" dirty="0">
                <a:latin typeface="+mj-lt"/>
              </a:rPr>
              <a:t>does an assessor’s level of vocational expertise interact with their level of assessment expertise to influence the quality of vocational education and training provided to </a:t>
            </a:r>
            <a:r>
              <a:rPr lang="en-US" sz="2800" dirty="0" smtClean="0">
                <a:latin typeface="+mj-lt"/>
              </a:rPr>
              <a:t>students</a:t>
            </a:r>
          </a:p>
          <a:p>
            <a:pPr marL="0" indent="0" algn="just">
              <a:buNone/>
            </a:pPr>
            <a:endParaRPr lang="en-US" sz="2800" dirty="0" smtClean="0">
              <a:latin typeface="+mj-lt"/>
            </a:endParaRPr>
          </a:p>
          <a:p>
            <a:pPr marL="0" indent="0">
              <a:buNone/>
            </a:pPr>
            <a:endParaRPr lang="en-US" dirty="0" smtClean="0">
              <a:latin typeface="+mj-lt"/>
            </a:endParaRPr>
          </a:p>
          <a:p>
            <a:pPr lvl="2"/>
            <a:endParaRPr lang="en-US" dirty="0"/>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Tree>
    <p:extLst>
      <p:ext uri="{BB962C8B-B14F-4D97-AF65-F5344CB8AC3E}">
        <p14:creationId xmlns:p14="http://schemas.microsoft.com/office/powerpoint/2010/main" val="820123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658" y="1173560"/>
            <a:ext cx="8229600" cy="1143000"/>
          </a:xfrm>
        </p:spPr>
        <p:txBody>
          <a:bodyPr>
            <a:normAutofit fontScale="90000"/>
          </a:bodyPr>
          <a:lstStyle/>
          <a:p>
            <a:r>
              <a:rPr lang="en-US" dirty="0" smtClean="0"/>
              <a:t>Judgement and Decision Making- </a:t>
            </a:r>
            <a:br>
              <a:rPr lang="en-US" dirty="0" smtClean="0"/>
            </a:br>
            <a:r>
              <a:rPr lang="en-US" dirty="0" smtClean="0"/>
              <a:t>Is it tough?  </a:t>
            </a:r>
            <a:endParaRPr lang="en-US" dirty="0"/>
          </a:p>
        </p:txBody>
      </p:sp>
      <p:sp>
        <p:nvSpPr>
          <p:cNvPr id="3" name="Content Placeholder 2"/>
          <p:cNvSpPr>
            <a:spLocks noGrp="1"/>
          </p:cNvSpPr>
          <p:nvPr>
            <p:ph idx="1"/>
          </p:nvPr>
        </p:nvSpPr>
        <p:spPr>
          <a:xfrm>
            <a:off x="457200" y="2348880"/>
            <a:ext cx="8229600" cy="3975720"/>
          </a:xfrm>
        </p:spPr>
        <p:txBody>
          <a:bodyPr>
            <a:normAutofit/>
          </a:bodyPr>
          <a:lstStyle/>
          <a:p>
            <a:pPr marL="0" indent="0" algn="just">
              <a:buNone/>
            </a:pPr>
            <a:endParaRPr lang="en-US" sz="2800" dirty="0" smtClean="0">
              <a:latin typeface="+mj-lt"/>
            </a:endParaRPr>
          </a:p>
          <a:p>
            <a:pPr marL="0" indent="0" algn="just">
              <a:buNone/>
            </a:pPr>
            <a:endParaRPr lang="en-US" sz="2800" dirty="0" smtClean="0">
              <a:latin typeface="+mj-lt"/>
            </a:endParaRPr>
          </a:p>
          <a:p>
            <a:pPr algn="just" fontAlgn="base">
              <a:spcAft>
                <a:spcPct val="0"/>
              </a:spcAft>
              <a:defRPr/>
            </a:pPr>
            <a:r>
              <a:rPr lang="en-US" sz="2800" dirty="0">
                <a:latin typeface="+mj-lt"/>
              </a:rPr>
              <a:t>Jones (2006) asserts, “Individual educators and teams make judgement within a personal and an historical context and that a range of problems needs to be solved during the assessment process” (p.153)</a:t>
            </a:r>
          </a:p>
          <a:p>
            <a:pPr marL="0" lvl="0" indent="0" fontAlgn="base">
              <a:spcBef>
                <a:spcPct val="30000"/>
              </a:spcBef>
              <a:spcAft>
                <a:spcPct val="0"/>
              </a:spcAft>
              <a:buClrTx/>
              <a:buSzTx/>
              <a:buNone/>
              <a:defRPr/>
            </a:pPr>
            <a:endParaRPr lang="en-US" sz="2800" dirty="0"/>
          </a:p>
          <a:p>
            <a:pPr algn="just"/>
            <a:endParaRPr lang="en-US" sz="2800" dirty="0" smtClean="0">
              <a:latin typeface="+mj-lt"/>
            </a:endParaRPr>
          </a:p>
          <a:p>
            <a:pPr marL="0" indent="0">
              <a:buNone/>
            </a:pPr>
            <a:endParaRPr lang="en-US" dirty="0" smtClean="0">
              <a:latin typeface="+mj-lt"/>
            </a:endParaRPr>
          </a:p>
          <a:p>
            <a:pPr lvl="2"/>
            <a:endParaRPr lang="en-US" dirty="0"/>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Tree>
    <p:extLst>
      <p:ext uri="{BB962C8B-B14F-4D97-AF65-F5344CB8AC3E}">
        <p14:creationId xmlns:p14="http://schemas.microsoft.com/office/powerpoint/2010/main" val="1535866921"/>
      </p:ext>
    </p:extLst>
  </p:cSld>
  <p:clrMapOvr>
    <a:masterClrMapping/>
  </p:clrMapOvr>
  <mc:AlternateContent xmlns:mc="http://schemas.openxmlformats.org/markup-compatibility/2006" xmlns:p14="http://schemas.microsoft.com/office/powerpoint/2010/main">
    <mc:Choice Requires="p14">
      <p:transition p14:dur="0" advTm="40183"/>
    </mc:Choice>
    <mc:Fallback xmlns="">
      <p:transition advTm="40183"/>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Interpretation of Competency</a:t>
            </a:r>
            <a:endParaRPr lang="en-US" dirty="0"/>
          </a:p>
        </p:txBody>
      </p:sp>
      <p:sp>
        <p:nvSpPr>
          <p:cNvPr id="2" name="Footer Placeholder 1"/>
          <p:cNvSpPr>
            <a:spLocks noGrp="1"/>
          </p:cNvSpPr>
          <p:nvPr>
            <p:ph type="ftr" sz="quarter" idx="11"/>
          </p:nvPr>
        </p:nvSpPr>
        <p:spPr/>
        <p:txBody>
          <a:bodyPr/>
          <a:lstStyle/>
          <a:p>
            <a:r>
              <a:rPr lang="en-AU" smtClean="0"/>
              <a:t>Assessment Issues in Australian Vocational Sector</a:t>
            </a:r>
            <a:endParaRPr lang="en-AU"/>
          </a:p>
        </p:txBody>
      </p:sp>
      <p:graphicFrame>
        <p:nvGraphicFramePr>
          <p:cNvPr id="4" name="Diagram 3"/>
          <p:cNvGraphicFramePr/>
          <p:nvPr>
            <p:extLst>
              <p:ext uri="{D42A27DB-BD31-4B8C-83A1-F6EECF244321}">
                <p14:modId xmlns:p14="http://schemas.microsoft.com/office/powerpoint/2010/main" val="2364271376"/>
              </p:ext>
            </p:extLst>
          </p:nvPr>
        </p:nvGraphicFramePr>
        <p:xfrm>
          <a:off x="755576" y="1988840"/>
          <a:ext cx="6984776"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7540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Quality of Assessment Tools</a:t>
            </a:r>
            <a:endParaRPr lang="en-US" dirty="0"/>
          </a:p>
        </p:txBody>
      </p:sp>
      <p:sp>
        <p:nvSpPr>
          <p:cNvPr id="2" name="Footer Placeholder 1"/>
          <p:cNvSpPr>
            <a:spLocks noGrp="1"/>
          </p:cNvSpPr>
          <p:nvPr>
            <p:ph type="ftr" sz="quarter" idx="11"/>
          </p:nvPr>
        </p:nvSpPr>
        <p:spPr/>
        <p:txBody>
          <a:bodyPr/>
          <a:lstStyle/>
          <a:p>
            <a:r>
              <a:rPr lang="en-AU" smtClean="0"/>
              <a:t>Assessment Issues in Australian Vocational Sector</a:t>
            </a:r>
            <a:endParaRPr lang="en-AU"/>
          </a:p>
        </p:txBody>
      </p:sp>
      <p:graphicFrame>
        <p:nvGraphicFramePr>
          <p:cNvPr id="4" name="Diagram 3"/>
          <p:cNvGraphicFramePr/>
          <p:nvPr>
            <p:extLst>
              <p:ext uri="{D42A27DB-BD31-4B8C-83A1-F6EECF244321}">
                <p14:modId xmlns:p14="http://schemas.microsoft.com/office/powerpoint/2010/main" val="2633608022"/>
              </p:ext>
            </p:extLst>
          </p:nvPr>
        </p:nvGraphicFramePr>
        <p:xfrm>
          <a:off x="755576" y="1988840"/>
          <a:ext cx="6984776"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9485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Judgement of Competency</a:t>
            </a:r>
            <a:endParaRPr lang="en-US" dirty="0"/>
          </a:p>
        </p:txBody>
      </p:sp>
      <p:sp>
        <p:nvSpPr>
          <p:cNvPr id="2" name="Footer Placeholder 1"/>
          <p:cNvSpPr>
            <a:spLocks noGrp="1"/>
          </p:cNvSpPr>
          <p:nvPr>
            <p:ph type="ftr" sz="quarter" idx="11"/>
          </p:nvPr>
        </p:nvSpPr>
        <p:spPr/>
        <p:txBody>
          <a:bodyPr/>
          <a:lstStyle/>
          <a:p>
            <a:r>
              <a:rPr lang="en-AU" smtClean="0"/>
              <a:t>Assessment Issues in Australian Vocational Sector</a:t>
            </a:r>
            <a:endParaRPr lang="en-AU"/>
          </a:p>
        </p:txBody>
      </p:sp>
      <p:graphicFrame>
        <p:nvGraphicFramePr>
          <p:cNvPr id="4" name="Diagram 3"/>
          <p:cNvGraphicFramePr/>
          <p:nvPr>
            <p:extLst>
              <p:ext uri="{D42A27DB-BD31-4B8C-83A1-F6EECF244321}">
                <p14:modId xmlns:p14="http://schemas.microsoft.com/office/powerpoint/2010/main" val="4164285743"/>
              </p:ext>
            </p:extLst>
          </p:nvPr>
        </p:nvGraphicFramePr>
        <p:xfrm>
          <a:off x="755576" y="1988840"/>
          <a:ext cx="6984776"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68146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ormAutofit fontScale="90000"/>
          </a:bodyPr>
          <a:lstStyle/>
          <a:p>
            <a:r>
              <a:rPr lang="en-US" dirty="0"/>
              <a:t>Expert practitioners &amp; judgements</a:t>
            </a:r>
          </a:p>
        </p:txBody>
      </p:sp>
      <p:sp>
        <p:nvSpPr>
          <p:cNvPr id="3" name="Content Placeholder 2"/>
          <p:cNvSpPr>
            <a:spLocks noGrp="1"/>
          </p:cNvSpPr>
          <p:nvPr>
            <p:ph idx="1"/>
          </p:nvPr>
        </p:nvSpPr>
        <p:spPr/>
        <p:txBody>
          <a:bodyPr/>
          <a:lstStyle/>
          <a:p>
            <a:r>
              <a:rPr lang="en-US" dirty="0">
                <a:latin typeface="+mj-lt"/>
              </a:rPr>
              <a:t>Down &amp; Hager (1999) note that “sound judgement </a:t>
            </a:r>
            <a:r>
              <a:rPr lang="en-US" dirty="0" smtClean="0">
                <a:latin typeface="+mj-lt"/>
              </a:rPr>
              <a:t>takes into account the particular circumstances in which they are made” (p. 76)</a:t>
            </a:r>
          </a:p>
          <a:p>
            <a:pPr marL="0" indent="0">
              <a:buNone/>
            </a:pPr>
            <a:endParaRPr lang="en-US" dirty="0" smtClean="0">
              <a:latin typeface="+mj-lt"/>
            </a:endParaRPr>
          </a:p>
          <a:p>
            <a:r>
              <a:rPr lang="en-US" dirty="0" smtClean="0">
                <a:latin typeface="+mj-lt"/>
              </a:rPr>
              <a:t>Bateman (2006) contends that “much of the literature around professional judgement of skilled professionals refers to ‘tacit knowledge’, and ‘gut feeling’, however this an elusive notion’ (p. 16)</a:t>
            </a:r>
          </a:p>
          <a:p>
            <a:endParaRPr lang="en-US" dirty="0" smtClean="0"/>
          </a:p>
          <a:p>
            <a:endParaRPr lang="en-US" dirty="0"/>
          </a:p>
          <a:p>
            <a:endParaRPr lang="en-US" dirty="0"/>
          </a:p>
        </p:txBody>
      </p:sp>
      <p:sp>
        <p:nvSpPr>
          <p:cNvPr id="4" name="Footer Placeholder 3"/>
          <p:cNvSpPr>
            <a:spLocks noGrp="1"/>
          </p:cNvSpPr>
          <p:nvPr>
            <p:ph type="ftr" sz="quarter" idx="11"/>
          </p:nvPr>
        </p:nvSpPr>
        <p:spPr/>
        <p:txBody>
          <a:bodyPr/>
          <a:lstStyle/>
          <a:p>
            <a:r>
              <a:rPr lang="en-AU" smtClean="0"/>
              <a:t>Assessment Issues in Australian Vocational Sector</a:t>
            </a:r>
            <a:endParaRPr lang="en-AU"/>
          </a:p>
        </p:txBody>
      </p:sp>
    </p:spTree>
    <p:extLst>
      <p:ext uri="{BB962C8B-B14F-4D97-AF65-F5344CB8AC3E}">
        <p14:creationId xmlns:p14="http://schemas.microsoft.com/office/powerpoint/2010/main" val="1932826513"/>
      </p:ext>
    </p:extLst>
  </p:cSld>
  <p:clrMapOvr>
    <a:masterClrMapping/>
  </p:clrMapOvr>
  <mc:AlternateContent xmlns:mc="http://schemas.openxmlformats.org/markup-compatibility/2006" xmlns:p14="http://schemas.microsoft.com/office/powerpoint/2010/main">
    <mc:Choice Requires="p14">
      <p:transition spd="slow" p14:dur="2000" advTm="17628"/>
    </mc:Choice>
    <mc:Fallback xmlns="">
      <p:transition spd="slow" advTm="17628"/>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Kahneman &amp; Judgement</a:t>
            </a:r>
            <a:endParaRPr lang="en-US" dirty="0"/>
          </a:p>
        </p:txBody>
      </p:sp>
      <p:sp>
        <p:nvSpPr>
          <p:cNvPr id="2" name="Footer Placeholder 1"/>
          <p:cNvSpPr>
            <a:spLocks noGrp="1"/>
          </p:cNvSpPr>
          <p:nvPr>
            <p:ph type="ftr" sz="quarter" idx="11"/>
          </p:nvPr>
        </p:nvSpPr>
        <p:spPr/>
        <p:txBody>
          <a:bodyPr/>
          <a:lstStyle/>
          <a:p>
            <a:r>
              <a:rPr lang="en-AU" smtClean="0"/>
              <a:t>Assessment Issues in Australian Vocational Sector</a:t>
            </a:r>
            <a:endParaRPr lang="en-AU"/>
          </a:p>
        </p:txBody>
      </p:sp>
      <p:pic>
        <p:nvPicPr>
          <p:cNvPr id="3" name="Picture 2" descr="https://static01.nyt.com/images/2011/11/27/books/review/HOLT-sub/HOLT-sub-popup.jpg"/>
          <p:cNvPicPr/>
          <p:nvPr/>
        </p:nvPicPr>
        <p:blipFill>
          <a:blip r:embed="rId3">
            <a:extLst>
              <a:ext uri="{28A0092B-C50C-407E-A947-70E740481C1C}">
                <a14:useLocalDpi xmlns:a14="http://schemas.microsoft.com/office/drawing/2010/main" val="0"/>
              </a:ext>
            </a:extLst>
          </a:blip>
          <a:srcRect/>
          <a:stretch>
            <a:fillRect/>
          </a:stretch>
        </p:blipFill>
        <p:spPr bwMode="auto">
          <a:xfrm>
            <a:off x="2666999" y="1988840"/>
            <a:ext cx="4143375" cy="3821410"/>
          </a:xfrm>
          <a:prstGeom prst="rect">
            <a:avLst/>
          </a:prstGeom>
          <a:noFill/>
          <a:ln>
            <a:noFill/>
          </a:ln>
        </p:spPr>
      </p:pic>
      <p:grpSp>
        <p:nvGrpSpPr>
          <p:cNvPr id="5" name="Group 4"/>
          <p:cNvGrpSpPr>
            <a:grpSpLocks noChangeAspect="1"/>
          </p:cNvGrpSpPr>
          <p:nvPr/>
        </p:nvGrpSpPr>
        <p:grpSpPr bwMode="auto">
          <a:xfrm>
            <a:off x="1598613" y="5845171"/>
            <a:ext cx="5953125" cy="230188"/>
            <a:chOff x="1007" y="3682"/>
            <a:chExt cx="3750" cy="145"/>
          </a:xfrm>
        </p:grpSpPr>
        <p:sp>
          <p:nvSpPr>
            <p:cNvPr id="6" name="AutoShape 3"/>
            <p:cNvSpPr>
              <a:spLocks noChangeAspect="1" noChangeArrowheads="1" noTextEdit="1"/>
            </p:cNvSpPr>
            <p:nvPr/>
          </p:nvSpPr>
          <p:spPr bwMode="auto">
            <a:xfrm>
              <a:off x="1007" y="3684"/>
              <a:ext cx="3746"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5"/>
            <p:cNvSpPr>
              <a:spLocks noChangeArrowheads="1"/>
            </p:cNvSpPr>
            <p:nvPr/>
          </p:nvSpPr>
          <p:spPr bwMode="auto">
            <a:xfrm>
              <a:off x="1007" y="3684"/>
              <a:ext cx="3750" cy="1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6"/>
            <p:cNvSpPr>
              <a:spLocks noChangeArrowheads="1"/>
            </p:cNvSpPr>
            <p:nvPr/>
          </p:nvSpPr>
          <p:spPr bwMode="auto">
            <a:xfrm>
              <a:off x="1007" y="3682"/>
              <a:ext cx="325"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999999"/>
                  </a:solidFill>
                  <a:effectLst/>
                  <a:latin typeface="Georgia" panose="02040502050405020303" pitchFamily="18" charset="0"/>
                </a:rPr>
                <a:t>Credit</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 name="Rectangle 7"/>
            <p:cNvSpPr>
              <a:spLocks noChangeArrowheads="1"/>
            </p:cNvSpPr>
            <p:nvPr/>
          </p:nvSpPr>
          <p:spPr bwMode="auto">
            <a:xfrm>
              <a:off x="1270" y="3682"/>
              <a:ext cx="133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999999"/>
                  </a:solidFill>
                  <a:effectLst/>
                  <a:latin typeface="Georgia" panose="02040502050405020303" pitchFamily="18" charset="0"/>
                </a:rPr>
                <a:t>: Illustration by David </a:t>
              </a:r>
              <a:r>
                <a:rPr kumimoji="0" lang="en-US" altLang="en-US" sz="1200" b="0" i="0" u="none" strike="noStrike" cap="none" normalizeH="0" baseline="0" dirty="0" err="1" smtClean="0">
                  <a:ln>
                    <a:noFill/>
                  </a:ln>
                  <a:solidFill>
                    <a:srgbClr val="999999"/>
                  </a:solidFill>
                  <a:effectLst/>
                  <a:latin typeface="Georgia" panose="02040502050405020303" pitchFamily="18" charset="0"/>
                </a:rPr>
                <a:t>Plunkert</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8"/>
            <p:cNvSpPr>
              <a:spLocks noChangeArrowheads="1"/>
            </p:cNvSpPr>
            <p:nvPr/>
          </p:nvSpPr>
          <p:spPr bwMode="auto">
            <a:xfrm>
              <a:off x="2542" y="3686"/>
              <a:ext cx="67"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333333"/>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728950463"/>
      </p:ext>
    </p:extLst>
  </p:cSld>
  <p:clrMapOvr>
    <a:masterClrMapping/>
  </p:clrMapOvr>
  <mc:AlternateContent xmlns:mc="http://schemas.openxmlformats.org/markup-compatibility/2006" xmlns:p14="http://schemas.microsoft.com/office/powerpoint/2010/main">
    <mc:Choice Requires="p14">
      <p:transition spd="slow" p14:dur="2000" advTm="200752"/>
    </mc:Choice>
    <mc:Fallback xmlns="">
      <p:transition spd="slow" advTm="200752"/>
    </mc:Fallback>
  </mc:AlternateContent>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5913</TotalTime>
  <Words>1240</Words>
  <Application>Microsoft Office PowerPoint</Application>
  <PresentationFormat>On-screen Show (4:3)</PresentationFormat>
  <Paragraphs>175</Paragraphs>
  <Slides>13</Slides>
  <Notes>10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13</vt:i4>
      </vt:variant>
    </vt:vector>
  </HeadingPairs>
  <TitlesOfParts>
    <vt:vector size="22" baseType="lpstr">
      <vt:lpstr>Arial</vt:lpstr>
      <vt:lpstr>Calibri</vt:lpstr>
      <vt:lpstr>Constantia</vt:lpstr>
      <vt:lpstr>Georgia</vt:lpstr>
      <vt:lpstr>Times New Roman</vt:lpstr>
      <vt:lpstr>Wingdings 2</vt:lpstr>
      <vt:lpstr>Custom Design</vt:lpstr>
      <vt:lpstr>2_Custom Design</vt:lpstr>
      <vt:lpstr>Flow</vt:lpstr>
      <vt:lpstr>   Assessment Issues in  the Australian Vocational Sector: A Conceptual Framework </vt:lpstr>
      <vt:lpstr>PowerPoint Presentation</vt:lpstr>
      <vt:lpstr>Research Aim</vt:lpstr>
      <vt:lpstr>Judgement and Decision Making-  Is it tough?  </vt:lpstr>
      <vt:lpstr>Interpretation of Competency</vt:lpstr>
      <vt:lpstr>Quality of Assessment Tools</vt:lpstr>
      <vt:lpstr>Judgement of Competency</vt:lpstr>
      <vt:lpstr>Expert practitioners &amp; judgements</vt:lpstr>
      <vt:lpstr>Kahneman &amp; Judgement</vt:lpstr>
      <vt:lpstr>Judgment Biases</vt:lpstr>
      <vt:lpstr>The Gaps  &amp; need for further research  </vt:lpstr>
      <vt:lpstr>Your Feedback </vt:lpstr>
      <vt:lpstr>Thank You</vt:lpstr>
    </vt:vector>
  </TitlesOfParts>
  <Company>Griffith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Linda</cp:lastModifiedBy>
  <cp:revision>442</cp:revision>
  <cp:lastPrinted>2018-04-21T02:43:50Z</cp:lastPrinted>
  <dcterms:created xsi:type="dcterms:W3CDTF">2005-07-21T00:08:05Z</dcterms:created>
  <dcterms:modified xsi:type="dcterms:W3CDTF">2018-05-09T01:39:33Z</dcterms:modified>
</cp:coreProperties>
</file>