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45" d="100"/>
          <a:sy n="45" d="100"/>
        </p:scale>
        <p:origin x="79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10946-830D-4031-8B76-DB64C2E4E12A}" type="datetimeFigureOut">
              <a:rPr lang="en-AU" smtClean="0"/>
              <a:t>24/11/2016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402A3-7FB7-4509-AE75-1349DE074D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0171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402A3-7FB7-4509-AE75-1349DE074D24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40176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402A3-7FB7-4509-AE75-1349DE074D24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4247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402A3-7FB7-4509-AE75-1349DE074D24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9889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402A3-7FB7-4509-AE75-1349DE074D24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4129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402A3-7FB7-4509-AE75-1349DE074D24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8120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402A3-7FB7-4509-AE75-1349DE074D24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4618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402A3-7FB7-4509-AE75-1349DE074D24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3308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402A3-7FB7-4509-AE75-1349DE074D24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06624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402A3-7FB7-4509-AE75-1349DE074D24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57542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402A3-7FB7-4509-AE75-1349DE074D24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626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4000" dirty="0"/>
              <a:t>Expanding apprentice responsibility in the assessment process: the competency progression challenge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Berwyn Clayton</a:t>
            </a:r>
          </a:p>
          <a:p>
            <a:r>
              <a:rPr lang="en-AU" dirty="0"/>
              <a:t>Victoria university</a:t>
            </a:r>
          </a:p>
        </p:txBody>
      </p:sp>
    </p:spTree>
    <p:extLst>
      <p:ext uri="{BB962C8B-B14F-4D97-AF65-F5344CB8AC3E}">
        <p14:creationId xmlns:p14="http://schemas.microsoft.com/office/powerpoint/2010/main" val="3775725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888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sz="2800" dirty="0"/>
              <a:t>For apprentices to determine their readiness to move on they need:</a:t>
            </a:r>
          </a:p>
          <a:p>
            <a:pPr indent="-432000">
              <a:buFont typeface="Wingdings" panose="05000000000000000000" pitchFamily="2" charset="2"/>
              <a:buChar char="§"/>
            </a:pPr>
            <a:r>
              <a:rPr lang="en-AU" sz="2800" dirty="0"/>
              <a:t>more specific guidance and protocols for gathering evidence of 	their own performance in the workplace</a:t>
            </a:r>
          </a:p>
          <a:p>
            <a:pPr indent="-432000">
              <a:buFont typeface="Wingdings" panose="05000000000000000000" pitchFamily="2" charset="2"/>
              <a:buChar char="§"/>
            </a:pPr>
            <a:r>
              <a:rPr lang="en-AU" sz="2800" dirty="0"/>
              <a:t>to engage in ongoing conversations about performance 	benchmarks for competent performance particularly with  	regard to their workplace</a:t>
            </a:r>
          </a:p>
          <a:p>
            <a:pPr indent="-432000">
              <a:buFont typeface="Wingdings" panose="05000000000000000000" pitchFamily="2" charset="2"/>
              <a:buChar char="§"/>
            </a:pPr>
            <a:r>
              <a:rPr lang="en-AU" sz="2800" dirty="0"/>
              <a:t>teachers and supervisors to work together to build apprentice 	skills in self- and peer assessment so that they can realistically 	and confidently assess their readiness to progress</a:t>
            </a:r>
          </a:p>
          <a:p>
            <a:pPr marL="0" indent="0">
              <a:buNone/>
            </a:pPr>
            <a:r>
              <a:rPr lang="en-AU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87168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432000">
              <a:buFont typeface="Wingdings" panose="05000000000000000000" pitchFamily="2" charset="2"/>
              <a:buChar char="§"/>
            </a:pPr>
            <a:r>
              <a:rPr lang="en-AU" sz="2800" dirty="0"/>
              <a:t>NVETR funded project</a:t>
            </a:r>
          </a:p>
          <a:p>
            <a:pPr indent="-432000">
              <a:buFont typeface="Wingdings" panose="05000000000000000000" pitchFamily="2" charset="2"/>
              <a:buChar char="§"/>
            </a:pPr>
            <a:r>
              <a:rPr lang="en-AU" sz="2800" dirty="0"/>
              <a:t>Research team – Hugh Guthrie, Pam Every and Regan Harding</a:t>
            </a:r>
          </a:p>
          <a:p>
            <a:pPr indent="-432000">
              <a:buFont typeface="Wingdings" panose="05000000000000000000" pitchFamily="2" charset="2"/>
              <a:buChar char="§"/>
            </a:pPr>
            <a:r>
              <a:rPr lang="en-AU" sz="2800" dirty="0"/>
              <a:t>Focus: to examine the impact of competency progression policy on 	the assessment of commercial 	cookery, metal fabrication and 	carpentry apprentices</a:t>
            </a:r>
          </a:p>
          <a:p>
            <a:pPr indent="-432000">
              <a:buFont typeface="Wingdings" panose="05000000000000000000" pitchFamily="2" charset="2"/>
              <a:buChar char="§"/>
            </a:pPr>
            <a:r>
              <a:rPr lang="en-AU" sz="2800" dirty="0"/>
              <a:t>Informants: 26 TAFE teachers and 21 workplace supervisors	</a:t>
            </a:r>
          </a:p>
        </p:txBody>
      </p:sp>
    </p:spTree>
    <p:extLst>
      <p:ext uri="{BB962C8B-B14F-4D97-AF65-F5344CB8AC3E}">
        <p14:creationId xmlns:p14="http://schemas.microsoft.com/office/powerpoint/2010/main" val="3427706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COAG’s 2006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AU" sz="2800" dirty="0"/>
          </a:p>
          <a:p>
            <a:pPr marL="0" indent="0">
              <a:buNone/>
            </a:pPr>
            <a:r>
              <a:rPr lang="en-AU" sz="2800" dirty="0"/>
              <a:t>All governments to set in place arrangements that allowed:</a:t>
            </a:r>
          </a:p>
          <a:p>
            <a:pPr marL="0" indent="0">
              <a:buNone/>
            </a:pPr>
            <a:r>
              <a:rPr lang="en-AU" sz="2800" dirty="0"/>
              <a:t>‘…apprentices and trainees to work as qualified tradespeople as soon as they demonstrated competency standards, without having to wait out a set period or make special application’</a:t>
            </a:r>
          </a:p>
        </p:txBody>
      </p:sp>
    </p:spTree>
    <p:extLst>
      <p:ext uri="{BB962C8B-B14F-4D97-AF65-F5344CB8AC3E}">
        <p14:creationId xmlns:p14="http://schemas.microsoft.com/office/powerpoint/2010/main" val="4136251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Policy intent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AU" sz="2800" dirty="0"/>
          </a:p>
          <a:p>
            <a:pPr marL="0" indent="0">
              <a:buNone/>
            </a:pPr>
            <a:endParaRPr lang="en-AU" sz="2800" dirty="0"/>
          </a:p>
          <a:p>
            <a:pPr marL="0" indent="0">
              <a:buNone/>
            </a:pPr>
            <a:r>
              <a:rPr lang="en-AU" sz="2800" dirty="0"/>
              <a:t>…to accelerate training for those who had the capacity to pick up skills and knowledge quickly, while acknowledging that competency-based progression would still allow the essential support for those that needed additional time to complete an apprenticeship.</a:t>
            </a:r>
          </a:p>
        </p:txBody>
      </p:sp>
    </p:spTree>
    <p:extLst>
      <p:ext uri="{BB962C8B-B14F-4D97-AF65-F5344CB8AC3E}">
        <p14:creationId xmlns:p14="http://schemas.microsoft.com/office/powerpoint/2010/main" val="2910198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432000">
              <a:buFont typeface="Wingdings" panose="05000000000000000000" pitchFamily="2" charset="2"/>
              <a:buChar char="§"/>
            </a:pPr>
            <a:r>
              <a:rPr lang="en-AU" sz="2800" dirty="0"/>
              <a:t>little change in the assessment of knowledge</a:t>
            </a:r>
          </a:p>
          <a:p>
            <a:pPr indent="-432000">
              <a:buFont typeface="Wingdings" panose="05000000000000000000" pitchFamily="2" charset="2"/>
              <a:buChar char="§"/>
            </a:pPr>
            <a:r>
              <a:rPr lang="en-AU" sz="2800" dirty="0"/>
              <a:t>a shift by the majority to more holistic assessment of practical 	tasks often undertaken collaboratively</a:t>
            </a:r>
          </a:p>
          <a:p>
            <a:pPr indent="-432000">
              <a:buFont typeface="Wingdings" panose="05000000000000000000" pitchFamily="2" charset="2"/>
              <a:buChar char="§"/>
            </a:pPr>
            <a:r>
              <a:rPr lang="en-AU" sz="2800" dirty="0"/>
              <a:t>some excellent instances of fully integrated training and 	assessment</a:t>
            </a:r>
          </a:p>
          <a:p>
            <a:pPr indent="-432000">
              <a:buFont typeface="Wingdings" panose="05000000000000000000" pitchFamily="2" charset="2"/>
              <a:buChar char="§"/>
            </a:pPr>
            <a:r>
              <a:rPr lang="en-AU" sz="2800" dirty="0"/>
              <a:t>technology critical in supporting the increased flexibility needed</a:t>
            </a:r>
          </a:p>
          <a:p>
            <a:pPr indent="-432000">
              <a:buFont typeface="Wingdings" panose="05000000000000000000" pitchFamily="2" charset="2"/>
              <a:buChar char="§"/>
            </a:pPr>
            <a:r>
              <a:rPr lang="en-AU" sz="2800" dirty="0"/>
              <a:t>considerable stress on apprentices as evidence-gatherers, but 	often with little understanding of how and what	</a:t>
            </a:r>
          </a:p>
        </p:txBody>
      </p:sp>
    </p:spTree>
    <p:extLst>
      <p:ext uri="{BB962C8B-B14F-4D97-AF65-F5344CB8AC3E}">
        <p14:creationId xmlns:p14="http://schemas.microsoft.com/office/powerpoint/2010/main" val="3172990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432000">
              <a:buFont typeface="Wingdings" panose="05000000000000000000" pitchFamily="2" charset="2"/>
              <a:buChar char="§"/>
            </a:pPr>
            <a:r>
              <a:rPr lang="en-AU" sz="2800" dirty="0"/>
              <a:t>apprentice understanding of quality evidence even more critical in 	a competency progression environment</a:t>
            </a:r>
          </a:p>
          <a:p>
            <a:pPr indent="-432000">
              <a:buFont typeface="Wingdings" panose="05000000000000000000" pitchFamily="2" charset="2"/>
              <a:buChar char="§"/>
            </a:pPr>
            <a:r>
              <a:rPr lang="en-AU" sz="2800" dirty="0"/>
              <a:t>apprentices were not necessarily made ready to gather evidence 	of own workplace performance</a:t>
            </a:r>
          </a:p>
          <a:p>
            <a:pPr indent="-432000">
              <a:buFont typeface="Wingdings" panose="05000000000000000000" pitchFamily="2" charset="2"/>
              <a:buChar char="§"/>
            </a:pPr>
            <a:r>
              <a:rPr lang="en-AU" sz="2800" dirty="0"/>
              <a:t> ‘some of the guys do not have the skill sets and struggle. Others, 	the good ones, go over the top in collecting 	evidence’</a:t>
            </a:r>
          </a:p>
        </p:txBody>
      </p:sp>
    </p:spTree>
    <p:extLst>
      <p:ext uri="{BB962C8B-B14F-4D97-AF65-F5344CB8AC3E}">
        <p14:creationId xmlns:p14="http://schemas.microsoft.com/office/powerpoint/2010/main" val="3669923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Research beyond VET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2800" dirty="0"/>
              <a:t>(Sadler 1989, McMillan &amp; Hearn, 2008) stress:</a:t>
            </a:r>
          </a:p>
          <a:p>
            <a:pPr marL="90000" indent="-43200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AU" sz="2800" dirty="0"/>
              <a:t>importance of learners being given the </a:t>
            </a:r>
            <a:r>
              <a:rPr lang="en-AU" sz="2800" u="sng" dirty="0"/>
              <a:t>opportunity</a:t>
            </a:r>
            <a:r>
              <a:rPr lang="en-AU" sz="2800" dirty="0"/>
              <a:t> and </a:t>
            </a:r>
            <a:r>
              <a:rPr lang="en-AU" sz="2800" u="sng" dirty="0"/>
              <a:t>skills</a:t>
            </a:r>
            <a:r>
              <a:rPr lang="en-AU" sz="2800" dirty="0"/>
              <a:t> to 	evaluate their own performance</a:t>
            </a:r>
          </a:p>
          <a:p>
            <a:pPr marL="90000" indent="-43200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AU" sz="2800" dirty="0"/>
              <a:t>learners need to understand what high quality performance looks 	like</a:t>
            </a:r>
          </a:p>
          <a:p>
            <a:pPr marL="90000" indent="-43200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AU" sz="2800" dirty="0"/>
              <a:t>learners need to be able to compare in an objective way their own 	work against the standards required</a:t>
            </a:r>
          </a:p>
          <a:p>
            <a:pPr marL="90000" lvl="2" indent="-43200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None/>
            </a:pPr>
            <a:r>
              <a:rPr lang="en-AU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89771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Research beyond VET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5200" indent="-45720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AU" sz="2800" dirty="0"/>
              <a:t>integral to this are early feedback that informs improved practice 	and ready advice on how to proceed </a:t>
            </a:r>
          </a:p>
          <a:p>
            <a:pPr marL="115200" indent="-45720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AU" sz="2800" dirty="0"/>
              <a:t>involving learners in self and peer assessment enhances their 	engagement in the learning process</a:t>
            </a:r>
          </a:p>
          <a:p>
            <a:pPr marL="115200" indent="-45720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AU" sz="2800" dirty="0"/>
              <a:t>improved engagement means enhanced motivation which 	potentially leads to greater numbers progressing and 	completing</a:t>
            </a:r>
          </a:p>
          <a:p>
            <a:pPr marL="0" lvl="2" indent="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None/>
            </a:pPr>
            <a:r>
              <a:rPr lang="en-AU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9772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-432000">
              <a:buFont typeface="Wingdings" panose="05000000000000000000" pitchFamily="2" charset="2"/>
              <a:buChar char="§"/>
            </a:pPr>
            <a:r>
              <a:rPr lang="en-AU" sz="2800" dirty="0"/>
              <a:t>implementation of competency progression has expanded 	apprentice responsibility in the assessment process</a:t>
            </a:r>
          </a:p>
          <a:p>
            <a:pPr indent="-432000">
              <a:buFont typeface="Wingdings" panose="05000000000000000000" pitchFamily="2" charset="2"/>
              <a:buChar char="§"/>
            </a:pPr>
            <a:r>
              <a:rPr lang="en-AU" sz="2800" dirty="0"/>
              <a:t>requires even greater involvement of apprentices if policy goals 	are to be achieved</a:t>
            </a:r>
          </a:p>
          <a:p>
            <a:pPr indent="-432000">
              <a:buFont typeface="Wingdings" panose="05000000000000000000" pitchFamily="2" charset="2"/>
              <a:buChar char="§"/>
            </a:pPr>
            <a:r>
              <a:rPr lang="en-AU" sz="2800" dirty="0"/>
              <a:t>demands a more sophisticated understanding by apprentices and 	employers of options and opportunities</a:t>
            </a:r>
          </a:p>
          <a:p>
            <a:pPr indent="-432000">
              <a:buFont typeface="Wingdings" panose="05000000000000000000" pitchFamily="2" charset="2"/>
              <a:buChar char="§"/>
            </a:pPr>
            <a:r>
              <a:rPr lang="en-AU" sz="2800" dirty="0"/>
              <a:t>better information, guidance and support required to help in 	assessment decision-making</a:t>
            </a:r>
          </a:p>
          <a:p>
            <a:pPr marL="0" indent="0">
              <a:buNone/>
            </a:pPr>
            <a:r>
              <a:rPr lang="en-AU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9752988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BE3472B65A1143B982F7B2EE1D8377" ma:contentTypeVersion="13" ma:contentTypeDescription="Create a new document." ma:contentTypeScope="" ma:versionID="4ff8073c3b522eb8b9c748b39c812379">
  <xsd:schema xmlns:xsd="http://www.w3.org/2001/XMLSchema" xmlns:xs="http://www.w3.org/2001/XMLSchema" xmlns:p="http://schemas.microsoft.com/office/2006/metadata/properties" xmlns:ns2="fb404576-cde5-42a3-ab17-5103a495c61b" xmlns:ns3="bae00214-0dab-4a74-be3b-bfd7314de5f1" targetNamespace="http://schemas.microsoft.com/office/2006/metadata/properties" ma:root="true" ma:fieldsID="a183c1295684f7746251bca9af5f9e46" ns2:_="" ns3:_="">
    <xsd:import namespace="fb404576-cde5-42a3-ab17-5103a495c61b"/>
    <xsd:import namespace="bae00214-0dab-4a74-be3b-bfd7314de5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04576-cde5-42a3-ab17-5103a495c6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e00214-0dab-4a74-be3b-bfd7314de5f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199608-3BCB-4AED-B53B-ACA341434CFC}"/>
</file>

<file path=customXml/itemProps2.xml><?xml version="1.0" encoding="utf-8"?>
<ds:datastoreItem xmlns:ds="http://schemas.openxmlformats.org/officeDocument/2006/customXml" ds:itemID="{E1616411-AA51-4762-9130-F3E30EF07206}"/>
</file>

<file path=customXml/itemProps3.xml><?xml version="1.0" encoding="utf-8"?>
<ds:datastoreItem xmlns:ds="http://schemas.openxmlformats.org/officeDocument/2006/customXml" ds:itemID="{B7EF1E21-BA81-454F-9590-4D82D644B4D1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94</TotalTime>
  <Words>236</Words>
  <Application>Microsoft Office PowerPoint</Application>
  <PresentationFormat>Widescreen</PresentationFormat>
  <Paragraphs>59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Wingdings</vt:lpstr>
      <vt:lpstr>Retrospect</vt:lpstr>
      <vt:lpstr>Expanding apprentice responsibility in the assessment process: the competency progression challenge</vt:lpstr>
      <vt:lpstr>Overview</vt:lpstr>
      <vt:lpstr>COAG’s 2006 policy</vt:lpstr>
      <vt:lpstr>Policy intent</vt:lpstr>
      <vt:lpstr>Findings</vt:lpstr>
      <vt:lpstr>Findings</vt:lpstr>
      <vt:lpstr>Research beyond VET</vt:lpstr>
      <vt:lpstr>Research beyond VET (cont’d)</vt:lpstr>
      <vt:lpstr>Conclusions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Expanding apprentice responsibility in the assessment process: the competency progression challenge</dc:title>
  <dc:creator>Berwyn Clayton</dc:creator>
  <cp:lastModifiedBy>Megan Ogier</cp:lastModifiedBy>
  <cp:revision>17</cp:revision>
  <cp:lastPrinted>2015-04-07T01:59:06Z</cp:lastPrinted>
  <dcterms:created xsi:type="dcterms:W3CDTF">2015-04-07T00:29:42Z</dcterms:created>
  <dcterms:modified xsi:type="dcterms:W3CDTF">2016-11-23T21:37:39Z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0x010100E8BE3472B65A1143B982F7B2EE1D8377</vt:lpwstr>
  </property>
</Properties>
</file>