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24" r:id="rId2"/>
    <p:sldId id="525" r:id="rId3"/>
    <p:sldId id="526" r:id="rId4"/>
    <p:sldId id="527" r:id="rId5"/>
    <p:sldId id="528" r:id="rId6"/>
    <p:sldId id="529" r:id="rId7"/>
    <p:sldId id="520" r:id="rId8"/>
    <p:sldId id="497" r:id="rId9"/>
    <p:sldId id="500" r:id="rId10"/>
    <p:sldId id="522" r:id="rId11"/>
    <p:sldId id="523" r:id="rId12"/>
    <p:sldId id="538" r:id="rId13"/>
    <p:sldId id="539" r:id="rId14"/>
    <p:sldId id="533" r:id="rId15"/>
    <p:sldId id="534" r:id="rId16"/>
    <p:sldId id="535" r:id="rId17"/>
    <p:sldId id="536" r:id="rId18"/>
    <p:sldId id="537" r:id="rId19"/>
  </p:sldIdLst>
  <p:sldSz cx="9144000" cy="6858000" type="screen4x3"/>
  <p:notesSz cx="6858000" cy="97663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6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01BE0"/>
    <a:srgbClr val="0000E3"/>
    <a:srgbClr val="000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24"/>
    </p:cViewPr>
  </p:sorterViewPr>
  <p:notesViewPr>
    <p:cSldViewPr>
      <p:cViewPr>
        <p:scale>
          <a:sx n="50" d="100"/>
          <a:sy n="50" d="100"/>
        </p:scale>
        <p:origin x="-3080" y="-768"/>
      </p:cViewPr>
      <p:guideLst>
        <p:guide orient="horz" pos="307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943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847725"/>
            <a:ext cx="4572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185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27762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7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74" charset="0"/>
        <a:ea typeface="ＭＳ Ｐゴシック" pitchFamily="7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74" charset="0"/>
        <a:ea typeface="ＭＳ Ｐゴシック" pitchFamily="7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74" charset="0"/>
        <a:ea typeface="ＭＳ Ｐゴシック" pitchFamily="7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74" charset="0"/>
        <a:ea typeface="ＭＳ Ｐゴシック" pitchFamily="7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267200"/>
            <a:ext cx="5029200" cy="48768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sz="800">
              <a:latin typeface="Helvetica" charset="0"/>
            </a:endParaRPr>
          </a:p>
        </p:txBody>
      </p:sp>
      <p:sp>
        <p:nvSpPr>
          <p:cNvPr id="2560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914400"/>
            <a:ext cx="4572000" cy="3429000"/>
          </a:xfrm>
          <a:ln cap="flat"/>
        </p:spPr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1296988" y="4427538"/>
            <a:ext cx="495141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en-AU" sz="1200" b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267200"/>
            <a:ext cx="5029200" cy="48768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sz="800" dirty="0">
              <a:latin typeface="Helvetica" charset="0"/>
            </a:endParaRPr>
          </a:p>
        </p:txBody>
      </p:sp>
      <p:sp>
        <p:nvSpPr>
          <p:cNvPr id="2560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914400"/>
            <a:ext cx="4572000" cy="3429000"/>
          </a:xfrm>
          <a:ln cap="flat"/>
        </p:spPr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1296988" y="4427538"/>
            <a:ext cx="495141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en-AU" sz="1200" b="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267200"/>
            <a:ext cx="5029200" cy="48768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sz="800">
              <a:latin typeface="Helvetica" charset="0"/>
            </a:endParaRPr>
          </a:p>
        </p:txBody>
      </p:sp>
      <p:sp>
        <p:nvSpPr>
          <p:cNvPr id="2560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914400"/>
            <a:ext cx="4572000" cy="3429000"/>
          </a:xfrm>
          <a:ln cap="flat"/>
        </p:spPr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1296988" y="4427538"/>
            <a:ext cx="495141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en-AU" sz="1200" b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267200"/>
            <a:ext cx="5029200" cy="48768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sz="800">
              <a:latin typeface="Helvetica" charset="0"/>
            </a:endParaRPr>
          </a:p>
        </p:txBody>
      </p:sp>
      <p:sp>
        <p:nvSpPr>
          <p:cNvPr id="2560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914400"/>
            <a:ext cx="4572000" cy="3429000"/>
          </a:xfrm>
          <a:ln cap="flat"/>
        </p:spPr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1296988" y="4427538"/>
            <a:ext cx="495141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en-AU" sz="1200" b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267200"/>
            <a:ext cx="5029200" cy="48768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sz="800">
              <a:latin typeface="Helvetica" charset="0"/>
            </a:endParaRPr>
          </a:p>
        </p:txBody>
      </p:sp>
      <p:sp>
        <p:nvSpPr>
          <p:cNvPr id="2560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914400"/>
            <a:ext cx="4572000" cy="3429000"/>
          </a:xfrm>
          <a:ln cap="flat"/>
        </p:spPr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1296988" y="4427538"/>
            <a:ext cx="495141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en-AU" sz="1200" b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267200"/>
            <a:ext cx="5029200" cy="48768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sz="800">
              <a:latin typeface="Helvetica" charset="0"/>
            </a:endParaRPr>
          </a:p>
        </p:txBody>
      </p:sp>
      <p:sp>
        <p:nvSpPr>
          <p:cNvPr id="2560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914400"/>
            <a:ext cx="4572000" cy="3429000"/>
          </a:xfrm>
          <a:ln cap="flat"/>
        </p:spPr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1296988" y="4427538"/>
            <a:ext cx="495141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en-AU" sz="1200" b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267200"/>
            <a:ext cx="5029200" cy="48768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sz="800">
              <a:latin typeface="Helvetica" charset="0"/>
            </a:endParaRPr>
          </a:p>
        </p:txBody>
      </p:sp>
      <p:sp>
        <p:nvSpPr>
          <p:cNvPr id="2560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914400"/>
            <a:ext cx="4572000" cy="3429000"/>
          </a:xfrm>
          <a:ln cap="flat"/>
        </p:spPr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1296988" y="4427538"/>
            <a:ext cx="495141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en-AU" sz="1200" b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267200"/>
            <a:ext cx="5029200" cy="48768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sz="800">
              <a:latin typeface="Helvetica" charset="0"/>
            </a:endParaRPr>
          </a:p>
        </p:txBody>
      </p:sp>
      <p:sp>
        <p:nvSpPr>
          <p:cNvPr id="2560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914400"/>
            <a:ext cx="4572000" cy="3429000"/>
          </a:xfrm>
          <a:ln cap="flat"/>
        </p:spPr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1296988" y="4427538"/>
            <a:ext cx="495141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en-AU" sz="1200" b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267200"/>
            <a:ext cx="5029200" cy="48768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sz="800">
              <a:latin typeface="Helvetica" charset="0"/>
            </a:endParaRPr>
          </a:p>
        </p:txBody>
      </p:sp>
      <p:sp>
        <p:nvSpPr>
          <p:cNvPr id="2560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914400"/>
            <a:ext cx="4572000" cy="3429000"/>
          </a:xfrm>
          <a:ln cap="flat"/>
        </p:spPr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1296988" y="4427538"/>
            <a:ext cx="495141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en-AU" sz="1200" b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267200"/>
            <a:ext cx="5029200" cy="48768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sz="800">
              <a:latin typeface="Helvetica" charset="0"/>
            </a:endParaRPr>
          </a:p>
        </p:txBody>
      </p:sp>
      <p:sp>
        <p:nvSpPr>
          <p:cNvPr id="2560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914400"/>
            <a:ext cx="4572000" cy="3429000"/>
          </a:xfrm>
          <a:ln cap="flat"/>
        </p:spPr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1296988" y="4427538"/>
            <a:ext cx="495141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en-AU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267200"/>
            <a:ext cx="5029200" cy="48768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sz="800">
              <a:latin typeface="Helvetica" charset="0"/>
            </a:endParaRPr>
          </a:p>
        </p:txBody>
      </p:sp>
      <p:sp>
        <p:nvSpPr>
          <p:cNvPr id="2560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914400"/>
            <a:ext cx="4572000" cy="3429000"/>
          </a:xfrm>
          <a:ln cap="flat"/>
        </p:spPr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1296988" y="4427538"/>
            <a:ext cx="495141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en-AU" sz="1200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267200"/>
            <a:ext cx="5029200" cy="48768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sz="800">
              <a:latin typeface="Helvetica" charset="0"/>
            </a:endParaRPr>
          </a:p>
        </p:txBody>
      </p:sp>
      <p:sp>
        <p:nvSpPr>
          <p:cNvPr id="2560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914400"/>
            <a:ext cx="4572000" cy="3429000"/>
          </a:xfrm>
          <a:ln cap="flat"/>
        </p:spPr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1296988" y="4427538"/>
            <a:ext cx="495141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en-AU" sz="12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267200"/>
            <a:ext cx="5029200" cy="48768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sz="800">
              <a:latin typeface="Helvetica" charset="0"/>
            </a:endParaRPr>
          </a:p>
        </p:txBody>
      </p:sp>
      <p:sp>
        <p:nvSpPr>
          <p:cNvPr id="2560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914400"/>
            <a:ext cx="4572000" cy="3429000"/>
          </a:xfrm>
          <a:ln cap="flat"/>
        </p:spPr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1296988" y="4427538"/>
            <a:ext cx="495141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en-AU" sz="1200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267200"/>
            <a:ext cx="5029200" cy="48768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sz="800">
              <a:latin typeface="Helvetica" charset="0"/>
            </a:endParaRPr>
          </a:p>
        </p:txBody>
      </p:sp>
      <p:sp>
        <p:nvSpPr>
          <p:cNvPr id="2560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914400"/>
            <a:ext cx="4572000" cy="3429000"/>
          </a:xfrm>
          <a:ln cap="flat"/>
        </p:spPr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1296988" y="4427538"/>
            <a:ext cx="495141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en-AU" sz="1200"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267200"/>
            <a:ext cx="5029200" cy="48768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sz="800">
              <a:latin typeface="Helvetica" charset="0"/>
            </a:endParaRPr>
          </a:p>
        </p:txBody>
      </p:sp>
      <p:sp>
        <p:nvSpPr>
          <p:cNvPr id="2560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914400"/>
            <a:ext cx="4572000" cy="3429000"/>
          </a:xfrm>
          <a:ln cap="flat"/>
        </p:spPr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1296988" y="4427538"/>
            <a:ext cx="495141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en-AU" sz="1200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267200"/>
            <a:ext cx="5029200" cy="48768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sz="800">
              <a:latin typeface="Helvetica" charset="0"/>
            </a:endParaRPr>
          </a:p>
        </p:txBody>
      </p:sp>
      <p:sp>
        <p:nvSpPr>
          <p:cNvPr id="2560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914400"/>
            <a:ext cx="4572000" cy="3429000"/>
          </a:xfrm>
          <a:ln cap="flat"/>
        </p:spPr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1296988" y="4427538"/>
            <a:ext cx="495141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en-AU" sz="1200" b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267200"/>
            <a:ext cx="5029200" cy="48768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sz="800">
              <a:latin typeface="Helvetica" charset="0"/>
            </a:endParaRPr>
          </a:p>
        </p:txBody>
      </p:sp>
      <p:sp>
        <p:nvSpPr>
          <p:cNvPr id="2560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914400"/>
            <a:ext cx="4572000" cy="3429000"/>
          </a:xfrm>
          <a:ln cap="flat"/>
        </p:spPr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1296988" y="4427538"/>
            <a:ext cx="495141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en-AU" sz="1200" b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267200"/>
            <a:ext cx="5029200" cy="48768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sz="800">
              <a:latin typeface="Helvetica" charset="0"/>
            </a:endParaRPr>
          </a:p>
        </p:txBody>
      </p:sp>
      <p:sp>
        <p:nvSpPr>
          <p:cNvPr id="2560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914400"/>
            <a:ext cx="4572000" cy="3429000"/>
          </a:xfrm>
          <a:ln cap="flat"/>
        </p:spPr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1296988" y="4427538"/>
            <a:ext cx="495141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en-AU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66045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77890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342900"/>
            <a:ext cx="2057400" cy="57531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42900"/>
            <a:ext cx="6019800" cy="57531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93646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75997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0999722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83014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08847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69879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04038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387579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4300029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2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3429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524000"/>
            <a:ext cx="9131300" cy="114300"/>
          </a:xfrm>
          <a:prstGeom prst="rect">
            <a:avLst/>
          </a:prstGeom>
          <a:gradFill rotWithShape="0">
            <a:gsLst>
              <a:gs pos="0">
                <a:srgbClr val="00CECE">
                  <a:gamma/>
                  <a:shade val="20000"/>
                  <a:invGamma/>
                </a:srgbClr>
              </a:gs>
              <a:gs pos="50000">
                <a:srgbClr val="00CECE"/>
              </a:gs>
              <a:gs pos="100000">
                <a:srgbClr val="00CECE">
                  <a:gamma/>
                  <a:shade val="20000"/>
                  <a:invGamma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733550"/>
            <a:ext cx="9131300" cy="38100"/>
          </a:xfrm>
          <a:prstGeom prst="rect">
            <a:avLst/>
          </a:prstGeom>
          <a:gradFill rotWithShape="0">
            <a:gsLst>
              <a:gs pos="0">
                <a:srgbClr val="000020"/>
              </a:gs>
              <a:gs pos="50000">
                <a:srgbClr val="000020">
                  <a:gamma/>
                  <a:tint val="10196"/>
                  <a:invGamma/>
                </a:srgbClr>
              </a:gs>
              <a:gs pos="100000">
                <a:srgbClr val="000020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30" name="Picture 6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88"/>
          <a:stretch>
            <a:fillRect/>
          </a:stretch>
        </p:blipFill>
        <p:spPr bwMode="auto">
          <a:xfrm>
            <a:off x="19050" y="52388"/>
            <a:ext cx="14192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7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7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7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7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7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7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7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7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Monotype Sorts" charset="0"/>
        <a:buChar char="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Monotype Sorts" charset="0"/>
        <a:buChar char="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7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charset="0"/>
        <a:buChar char="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7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charset="0"/>
        <a:buChar char="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7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charset="0"/>
        <a:buChar char="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7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74" charset="2"/>
        <a:buChar char="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7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74" charset="2"/>
        <a:buChar char="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7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74" charset="2"/>
        <a:buChar char="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7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74" charset="2"/>
        <a:buChar char="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7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Learning as knowledge transfer….</a:t>
            </a:r>
            <a:endParaRPr lang="en-US" sz="6600" b="1" dirty="0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981200"/>
            <a:ext cx="7772400" cy="4114800"/>
          </a:xfrm>
        </p:spPr>
        <p:txBody>
          <a:bodyPr/>
          <a:lstStyle/>
          <a:p>
            <a:r>
              <a:rPr lang="en-AU" sz="4400" b="1" dirty="0">
                <a:effectLst/>
              </a:rPr>
              <a:t>Facilitating Knowledge Transfer in the Workplace: </a:t>
            </a:r>
          </a:p>
          <a:p>
            <a:endParaRPr lang="en-AU" b="1" i="1" dirty="0">
              <a:effectLst/>
            </a:endParaRPr>
          </a:p>
          <a:p>
            <a:r>
              <a:rPr lang="en-AU" b="1" i="1" dirty="0">
                <a:effectLst/>
              </a:rPr>
              <a:t>capturing and distributing the knowledge of mature retiring managers</a:t>
            </a:r>
            <a:endParaRPr lang="en-US" i="1" dirty="0">
              <a:effectLst/>
            </a:endParaRPr>
          </a:p>
          <a:p>
            <a:endParaRPr lang="en-US" dirty="0"/>
          </a:p>
          <a:p>
            <a:pPr algn="ctr"/>
            <a:r>
              <a:rPr lang="en-US" dirty="0"/>
              <a:t>          </a:t>
            </a:r>
            <a:r>
              <a:rPr lang="en-US" dirty="0" err="1"/>
              <a:t>Llandis</a:t>
            </a:r>
            <a:r>
              <a:rPr lang="en-US" dirty="0"/>
              <a:t> Barratt-Pugh </a:t>
            </a:r>
            <a:r>
              <a:rPr lang="en-US" sz="2000" dirty="0"/>
              <a:t>Edith Cowan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207256"/>
      </p:ext>
    </p:extLst>
  </p:cSld>
  <p:clrMapOvr>
    <a:masterClrMapping/>
  </p:clrMapOvr>
  <p:transition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 The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Cocos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Islands ….</a:t>
            </a:r>
            <a:b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Greatest Australian Stuff Up – why we own Paradise….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Macintosh HD:Users:lbarratt:Desktop:image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8496943" cy="453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2204864"/>
            <a:ext cx="1892126" cy="26152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2348880"/>
            <a:ext cx="61206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 syndicate wants to farm on the Coco Islands and  makes a request to the East India Company.</a:t>
            </a:r>
          </a:p>
          <a:p>
            <a:endParaRPr lang="en-US" sz="1000" dirty="0"/>
          </a:p>
          <a:p>
            <a:r>
              <a:rPr lang="en-US" sz="1000" dirty="0"/>
              <a:t>The British foreign office is called, the contact the Admiralty, who call Sydney to  ask if they will take the Islands in the name of the King..</a:t>
            </a:r>
          </a:p>
          <a:p>
            <a:endParaRPr lang="en-US" sz="1000" dirty="0"/>
          </a:p>
          <a:p>
            <a:r>
              <a:rPr lang="en-US" sz="1000" dirty="0"/>
              <a:t>Cpt Fremantle sets off, claims the Cocos Islands with flags, a volley of shots and a proclamation.</a:t>
            </a:r>
          </a:p>
          <a:p>
            <a:endParaRPr lang="en-US" sz="1000" dirty="0"/>
          </a:p>
          <a:p>
            <a:r>
              <a:rPr lang="en-US" sz="1000" dirty="0"/>
              <a:t>He returns to find he has annexed the wrong islands – </a:t>
            </a:r>
            <a:r>
              <a:rPr lang="en-US" sz="1000" dirty="0" err="1"/>
              <a:t>Cocos</a:t>
            </a:r>
            <a:r>
              <a:rPr lang="en-US" sz="1000" dirty="0"/>
              <a:t> not Cocoa islands.</a:t>
            </a:r>
          </a:p>
          <a:p>
            <a:endParaRPr lang="en-US" sz="1000" dirty="0"/>
          </a:p>
          <a:p>
            <a:r>
              <a:rPr lang="en-US" sz="1000" dirty="0"/>
              <a:t>Entrepreurially – he puts a positive spin on his mistake and Western Australia eventually acquires a paradise in the Indian Ocean….</a:t>
            </a:r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5245862"/>
      </p:ext>
    </p:extLst>
  </p:cSld>
  <p:clrMapOvr>
    <a:masterClrMapping/>
  </p:clrMapOvr>
  <p:transition>
    <p:cut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b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     Passing knowledge can be very important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….</a:t>
            </a:r>
            <a:endParaRPr lang="en-US" sz="7200" b="1" dirty="0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Macintosh HD:Users:lbarratt:Desktop:IMG_33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496943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8365877"/>
      </p:ext>
    </p:extLst>
  </p:cSld>
  <p:clrMapOvr>
    <a:masterClrMapping/>
  </p:clrMapOvr>
  <p:transition>
    <p:cut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Learning as knowledge transfer….</a:t>
            </a:r>
            <a:endParaRPr lang="en-US" sz="6600" b="1" dirty="0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>
                <a:effectLst/>
              </a:rPr>
              <a:t>Knowledge transfer between managers – </a:t>
            </a:r>
            <a:r>
              <a:rPr lang="en-AU" b="1" i="1" dirty="0">
                <a:effectLst/>
              </a:rPr>
              <a:t>it is about:</a:t>
            </a:r>
          </a:p>
          <a:p>
            <a:pPr lvl="1"/>
            <a:endParaRPr lang="en-AU" b="1" dirty="0">
              <a:effectLst/>
            </a:endParaRPr>
          </a:p>
          <a:p>
            <a:pPr lvl="1"/>
            <a:r>
              <a:rPr lang="en-AU" b="1" dirty="0">
                <a:effectLst/>
              </a:rPr>
              <a:t>Succession</a:t>
            </a:r>
          </a:p>
          <a:p>
            <a:pPr lvl="1"/>
            <a:r>
              <a:rPr lang="en-AU" b="1" dirty="0">
                <a:effectLst/>
              </a:rPr>
              <a:t>Knowledge harvesting</a:t>
            </a:r>
          </a:p>
          <a:p>
            <a:pPr lvl="1"/>
            <a:r>
              <a:rPr lang="en-AU" b="1" dirty="0">
                <a:effectLst/>
              </a:rPr>
              <a:t>Knowledge filtering and storage</a:t>
            </a:r>
          </a:p>
          <a:p>
            <a:pPr lvl="1"/>
            <a:r>
              <a:rPr lang="en-AU" b="1" dirty="0">
                <a:effectLst/>
              </a:rPr>
              <a:t>Knowledge distribution</a:t>
            </a:r>
          </a:p>
          <a:p>
            <a:pPr lvl="1"/>
            <a:r>
              <a:rPr lang="en-AU" b="1" dirty="0">
                <a:effectLst/>
              </a:rPr>
              <a:t>Knowledge embedding on the job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946268"/>
      </p:ext>
    </p:extLst>
  </p:cSld>
  <p:clrMapOvr>
    <a:masterClrMapping/>
  </p:clrMapOvr>
  <p:transition>
    <p:cut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Learning as knowledge transfer….</a:t>
            </a:r>
            <a:endParaRPr lang="en-US" sz="6600" b="1" dirty="0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>
                <a:effectLst/>
              </a:rPr>
              <a:t>Knowledge transfer between managers</a:t>
            </a:r>
          </a:p>
          <a:p>
            <a:pPr marL="400050" lvl="1" indent="0">
              <a:buNone/>
            </a:pPr>
            <a:r>
              <a:rPr lang="en-AU" b="1" dirty="0">
                <a:effectLst/>
              </a:rPr>
              <a:t>Why is it important?</a:t>
            </a:r>
          </a:p>
          <a:p>
            <a:pPr marL="457200" lvl="1" indent="0">
              <a:buNone/>
            </a:pPr>
            <a:endParaRPr lang="en-AU" b="1" dirty="0">
              <a:effectLst/>
            </a:endParaRPr>
          </a:p>
          <a:p>
            <a:pPr lvl="1"/>
            <a:r>
              <a:rPr lang="en-AU" b="1" dirty="0">
                <a:effectLst/>
              </a:rPr>
              <a:t>Managing critical manager knowledge</a:t>
            </a:r>
          </a:p>
          <a:p>
            <a:pPr lvl="1"/>
            <a:r>
              <a:rPr lang="en-AU" b="1" dirty="0">
                <a:effectLst/>
              </a:rPr>
              <a:t>Retaining critical knowledge</a:t>
            </a:r>
          </a:p>
          <a:p>
            <a:pPr lvl="1"/>
            <a:r>
              <a:rPr lang="en-AU" b="1" dirty="0">
                <a:effectLst/>
              </a:rPr>
              <a:t>Safeguarding sustainability and productivity</a:t>
            </a:r>
          </a:p>
        </p:txBody>
      </p:sp>
    </p:spTree>
    <p:extLst>
      <p:ext uri="{BB962C8B-B14F-4D97-AF65-F5344CB8AC3E}">
        <p14:creationId xmlns:p14="http://schemas.microsoft.com/office/powerpoint/2010/main" val="2569735107"/>
      </p:ext>
    </p:extLst>
  </p:cSld>
  <p:clrMapOvr>
    <a:masterClrMapping/>
  </p:clrMapOvr>
  <p:transition>
    <p:cut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Learning as knowledge transfer….</a:t>
            </a:r>
            <a:endParaRPr lang="en-US" sz="6600" b="1" dirty="0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effectLst/>
              </a:rPr>
              <a:t>Study Method</a:t>
            </a:r>
          </a:p>
          <a:p>
            <a:r>
              <a:rPr lang="en-AU" i="1" dirty="0">
                <a:effectLst/>
              </a:rPr>
              <a:t>How do organisations harness the knowledge of their mature retiring managers?</a:t>
            </a:r>
            <a:r>
              <a:rPr lang="en-AU" dirty="0">
                <a:effectLst/>
              </a:rPr>
              <a:t>  </a:t>
            </a:r>
            <a:r>
              <a:rPr lang="en-AU" sz="2000" dirty="0">
                <a:effectLst/>
              </a:rPr>
              <a:t>What are they doing/ How are they doing it?</a:t>
            </a:r>
            <a:endParaRPr lang="en-US" sz="2000" dirty="0">
              <a:effectLst/>
            </a:endParaRPr>
          </a:p>
          <a:p>
            <a:r>
              <a:rPr lang="en-AU" b="1" dirty="0">
                <a:effectLst/>
              </a:rPr>
              <a:t>Mixed methods</a:t>
            </a:r>
          </a:p>
          <a:p>
            <a:pPr lvl="1"/>
            <a:r>
              <a:rPr lang="en-AU" dirty="0">
                <a:effectLst/>
              </a:rPr>
              <a:t>282 completed survey returns</a:t>
            </a:r>
          </a:p>
          <a:p>
            <a:pPr lvl="1"/>
            <a:r>
              <a:rPr lang="en-AU" dirty="0">
                <a:effectLst/>
              </a:rPr>
              <a:t>interviews with 42 managers 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330043"/>
      </p:ext>
    </p:extLst>
  </p:cSld>
  <p:clrMapOvr>
    <a:masterClrMapping/>
  </p:clrMapOvr>
  <p:transition>
    <p:cut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Learning as knowledge transfer….</a:t>
            </a:r>
            <a:endParaRPr lang="en-US" sz="6600" b="1" dirty="0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dirty="0">
                <a:effectLst/>
              </a:rPr>
              <a:t>21% of the organisations did not believe that this was an issue that was worthy of </a:t>
            </a:r>
            <a:r>
              <a:rPr lang="en-AU" sz="2800" b="1" dirty="0">
                <a:effectLst/>
              </a:rPr>
              <a:t>strategic focus </a:t>
            </a:r>
          </a:p>
          <a:p>
            <a:r>
              <a:rPr lang="en-AU" sz="2800" b="1" dirty="0">
                <a:effectLst/>
              </a:rPr>
              <a:t>Lack of time </a:t>
            </a:r>
            <a:r>
              <a:rPr lang="en-AU" sz="2800" dirty="0">
                <a:effectLst/>
              </a:rPr>
              <a:t>(98%) and other work responsibilities (96%) were cited as issues. </a:t>
            </a:r>
          </a:p>
          <a:p>
            <a:r>
              <a:rPr lang="en-AU" sz="2800" dirty="0">
                <a:effectLst/>
              </a:rPr>
              <a:t>Challenging collaborative </a:t>
            </a:r>
            <a:r>
              <a:rPr lang="en-AU" sz="2800" b="1" dirty="0">
                <a:effectLst/>
              </a:rPr>
              <a:t>work projects </a:t>
            </a:r>
            <a:r>
              <a:rPr lang="en-AU" sz="2800" dirty="0">
                <a:effectLst/>
              </a:rPr>
              <a:t>(90%), and providing a </a:t>
            </a:r>
            <a:r>
              <a:rPr lang="en-AU" sz="2800" b="1" dirty="0">
                <a:effectLst/>
              </a:rPr>
              <a:t>flexible working environment </a:t>
            </a:r>
            <a:r>
              <a:rPr lang="en-AU" sz="2800" dirty="0">
                <a:effectLst/>
              </a:rPr>
              <a:t>(91%), were perceived as effective platforms for knowledge transfer and learning</a:t>
            </a:r>
            <a:r>
              <a:rPr lang="en-US" sz="2800" dirty="0">
                <a:effectLst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3330043"/>
      </p:ext>
    </p:extLst>
  </p:cSld>
  <p:clrMapOvr>
    <a:masterClrMapping/>
  </p:clrMapOvr>
  <p:transition>
    <p:cut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Quotes from the field….</a:t>
            </a:r>
            <a:endParaRPr lang="en-US" sz="6600" b="1" dirty="0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i="1" dirty="0">
                <a:effectLst/>
              </a:rPr>
              <a:t>There are no identifiable KM practices in this organisation - We do not have specific knowledge management practices to specifically disseminate knowledge from mature managers - Nothing beyond formal and informal handovers</a:t>
            </a:r>
            <a:r>
              <a:rPr lang="en-AU" sz="2800" dirty="0">
                <a:effectLst/>
              </a:rPr>
              <a:t>. </a:t>
            </a:r>
            <a:endParaRPr lang="en-US" sz="2800" dirty="0">
              <a:effectLst/>
            </a:endParaRPr>
          </a:p>
          <a:p>
            <a:r>
              <a:rPr lang="en-AU" sz="2800" i="1" dirty="0">
                <a:effectLst/>
              </a:rPr>
              <a:t>We use our experienced people as ‘buddies’ to coach new people</a:t>
            </a:r>
          </a:p>
          <a:p>
            <a:r>
              <a:rPr lang="en-AU" sz="2800" i="1" dirty="0">
                <a:effectLst/>
              </a:rPr>
              <a:t>We run "Communities of Practice" - online environments that collect and build on specific knowledge</a:t>
            </a:r>
            <a:r>
              <a:rPr lang="en-US" sz="2800" dirty="0">
                <a:effectLst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3330043"/>
      </p:ext>
    </p:extLst>
  </p:cSld>
  <p:clrMapOvr>
    <a:masterClrMapping/>
  </p:clrMapOvr>
  <p:transition>
    <p:cut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Learning as knowledge transfer….</a:t>
            </a:r>
            <a:endParaRPr lang="en-US" sz="6600" b="1" dirty="0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981200"/>
            <a:ext cx="8712968" cy="4114800"/>
          </a:xfrm>
        </p:spPr>
        <p:txBody>
          <a:bodyPr/>
          <a:lstStyle/>
          <a:p>
            <a:r>
              <a:rPr lang="en-AU" sz="3600" b="1" dirty="0">
                <a:effectLst/>
              </a:rPr>
              <a:t>Messages for managers of learning</a:t>
            </a:r>
          </a:p>
          <a:p>
            <a:pPr marL="0" indent="0">
              <a:buNone/>
            </a:pPr>
            <a:r>
              <a:rPr lang="en-AU" sz="2800" b="1" dirty="0">
                <a:effectLst/>
              </a:rPr>
              <a:t>              </a:t>
            </a:r>
            <a:r>
              <a:rPr lang="en-AU" sz="2000" b="1" i="1" dirty="0">
                <a:effectLst/>
              </a:rPr>
              <a:t>The findings present a </a:t>
            </a:r>
            <a:r>
              <a:rPr lang="en-AU" sz="2000" b="1" i="1">
                <a:effectLst/>
              </a:rPr>
              <a:t>disturbing picture</a:t>
            </a:r>
          </a:p>
          <a:p>
            <a:pPr marL="0" indent="0">
              <a:buNone/>
            </a:pPr>
            <a:endParaRPr lang="en-AU" sz="1800" b="1" i="1" dirty="0">
              <a:effectLst/>
            </a:endParaRPr>
          </a:p>
          <a:p>
            <a:pPr lvl="1"/>
            <a:r>
              <a:rPr lang="en-AU" b="1" dirty="0">
                <a:effectLst/>
              </a:rPr>
              <a:t>Instigate a Strategic Approach</a:t>
            </a:r>
          </a:p>
          <a:p>
            <a:pPr lvl="1"/>
            <a:endParaRPr lang="en-AU" b="1" dirty="0">
              <a:effectLst/>
            </a:endParaRPr>
          </a:p>
          <a:p>
            <a:pPr lvl="1"/>
            <a:r>
              <a:rPr lang="en-AU" b="1" dirty="0">
                <a:effectLst/>
              </a:rPr>
              <a:t>Focus on succession planning - not IT storage</a:t>
            </a:r>
          </a:p>
          <a:p>
            <a:pPr lvl="1"/>
            <a:endParaRPr lang="en-AU" b="1" dirty="0">
              <a:effectLst/>
            </a:endParaRPr>
          </a:p>
          <a:p>
            <a:pPr lvl="1"/>
            <a:r>
              <a:rPr lang="en-AU" b="1" dirty="0">
                <a:effectLst/>
              </a:rPr>
              <a:t>Craft a coalition of mechanisms - not ad hoc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330043"/>
      </p:ext>
    </p:extLst>
  </p:cSld>
  <p:clrMapOvr>
    <a:masterClrMapping/>
  </p:clrMapOvr>
  <p:transition>
    <p:cut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Learning as knowledge transfer….</a:t>
            </a:r>
            <a:endParaRPr lang="en-US" sz="6600" b="1" dirty="0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>
                <a:effectLst/>
              </a:rPr>
              <a:t>Learning for Researchers: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Do not only rely on industry produced issues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Focus on learning issues that impact on broader </a:t>
            </a:r>
            <a:r>
              <a:rPr lang="en-US" dirty="0" err="1"/>
              <a:t>organisational</a:t>
            </a:r>
            <a:r>
              <a:rPr lang="en-US" dirty="0"/>
              <a:t> productivity issues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330043"/>
      </p:ext>
    </p:extLst>
  </p:cSld>
  <p:clrMapOvr>
    <a:masterClrMapping/>
  </p:clrMapOvr>
  <p:transition>
    <p:cut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Learning as knowledge transfer….</a:t>
            </a:r>
            <a:endParaRPr lang="en-US" sz="6600" b="1" dirty="0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>
                <a:effectLst/>
              </a:rPr>
              <a:t>The Issue:</a:t>
            </a:r>
          </a:p>
          <a:p>
            <a:endParaRPr lang="en-AU" b="1" dirty="0">
              <a:effectLst/>
            </a:endParaRPr>
          </a:p>
          <a:p>
            <a:pPr marL="857250" lvl="1" indent="-457200"/>
            <a:r>
              <a:rPr lang="en-AU" b="1" dirty="0">
                <a:effectLst/>
              </a:rPr>
              <a:t>Manager learning is instrumental</a:t>
            </a:r>
          </a:p>
          <a:p>
            <a:pPr marL="857250" lvl="1" indent="-457200"/>
            <a:endParaRPr lang="en-AU" b="1" dirty="0">
              <a:effectLst/>
            </a:endParaRPr>
          </a:p>
          <a:p>
            <a:pPr marL="857250" lvl="1" indent="-457200"/>
            <a:r>
              <a:rPr lang="en-AU" b="1" dirty="0">
                <a:effectLst/>
              </a:rPr>
              <a:t>Lost knowledge as mature managers retire</a:t>
            </a:r>
            <a:r>
              <a:rPr lang="en-US" dirty="0">
                <a:effectLst/>
              </a:rPr>
              <a:t>  </a:t>
            </a:r>
            <a:endParaRPr lang="en-AU" b="1" dirty="0">
              <a:effectLst/>
            </a:endParaRPr>
          </a:p>
          <a:p>
            <a:pPr marL="400050" lvl="1" indent="0">
              <a:buNone/>
            </a:pPr>
            <a:endParaRPr lang="en-AU" b="1" dirty="0">
              <a:effectLst/>
            </a:endParaRPr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035787"/>
      </p:ext>
    </p:extLst>
  </p:cSld>
  <p:clrMapOvr>
    <a:masterClrMapping/>
  </p:clrMapOvr>
  <p:transition>
    <p:cut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Learning as knowledge transfer….</a:t>
            </a:r>
            <a:endParaRPr lang="en-US" sz="6600" b="1" dirty="0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when they leave….</a:t>
            </a:r>
          </a:p>
        </p:txBody>
      </p:sp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2885017"/>
            <a:ext cx="4095874" cy="2725618"/>
          </a:xfrm>
          <a:prstGeom prst="rect">
            <a:avLst/>
          </a:prstGeom>
        </p:spPr>
      </p:pic>
      <p:pic>
        <p:nvPicPr>
          <p:cNvPr id="4" name="Picture 3" descr="imgres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924944"/>
            <a:ext cx="23241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30043"/>
      </p:ext>
    </p:extLst>
  </p:cSld>
  <p:clrMapOvr>
    <a:masterClrMapping/>
  </p:clrMapOvr>
  <p:transition>
    <p:cut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Learning as knowledge transfer….</a:t>
            </a:r>
            <a:endParaRPr lang="en-US" sz="6600" b="1" dirty="0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b="1" dirty="0">
                <a:effectLst/>
              </a:rPr>
              <a:t>400,000 mature baby boomer managers</a:t>
            </a:r>
          </a:p>
          <a:p>
            <a:pPr marL="0" indent="0">
              <a:buNone/>
            </a:pPr>
            <a:r>
              <a:rPr lang="en-AU" sz="2800" b="1" dirty="0">
                <a:effectLst/>
              </a:rPr>
              <a:t>    are leaving the workforce</a:t>
            </a:r>
          </a:p>
          <a:p>
            <a:pPr marL="0" indent="0">
              <a:buNone/>
            </a:pPr>
            <a:endParaRPr lang="en-AU" sz="2800" b="1" dirty="0">
              <a:effectLst/>
            </a:endParaRPr>
          </a:p>
          <a:p>
            <a:r>
              <a:rPr lang="en-AU" sz="2800" b="1" dirty="0">
                <a:effectLst/>
              </a:rPr>
              <a:t>Taking their knowledge with them</a:t>
            </a:r>
          </a:p>
          <a:p>
            <a:pPr marL="0" indent="0">
              <a:buNone/>
            </a:pPr>
            <a:endParaRPr lang="en-AU" sz="2800" b="1" dirty="0">
              <a:effectLst/>
            </a:endParaRPr>
          </a:p>
          <a:p>
            <a:r>
              <a:rPr lang="en-AU" sz="2800" b="1" dirty="0">
                <a:effectLst/>
              </a:rPr>
              <a:t>Leaving fewer and less training successors to take over instrumental roles…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3330043"/>
      </p:ext>
    </p:extLst>
  </p:cSld>
  <p:clrMapOvr>
    <a:masterClrMapping/>
  </p:clrMapOvr>
  <p:transition>
    <p:cut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Learning as knowledge transfer….</a:t>
            </a:r>
            <a:endParaRPr lang="en-US" sz="6600" b="1" dirty="0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>
                <a:effectLst/>
              </a:rPr>
              <a:t>They leave:</a:t>
            </a:r>
          </a:p>
          <a:p>
            <a:pPr lvl="1"/>
            <a:r>
              <a:rPr lang="en-AU" b="1" dirty="0">
                <a:effectLst/>
              </a:rPr>
              <a:t>In organisational crisis </a:t>
            </a:r>
          </a:p>
          <a:p>
            <a:pPr lvl="1"/>
            <a:r>
              <a:rPr lang="en-AU" b="1" dirty="0">
                <a:effectLst/>
              </a:rPr>
              <a:t>Illness and stress</a:t>
            </a:r>
          </a:p>
          <a:p>
            <a:pPr lvl="1"/>
            <a:r>
              <a:rPr lang="en-AU" b="1" dirty="0">
                <a:effectLst/>
              </a:rPr>
              <a:t>Passed over and culturally distanced</a:t>
            </a:r>
          </a:p>
          <a:p>
            <a:pPr lvl="1"/>
            <a:r>
              <a:rPr lang="en-AU" b="1" dirty="0">
                <a:effectLst/>
              </a:rPr>
              <a:t>Retiring at work</a:t>
            </a:r>
          </a:p>
          <a:p>
            <a:pPr lvl="1"/>
            <a:endParaRPr lang="en-AU" b="1" dirty="0">
              <a:effectLst/>
            </a:endParaRPr>
          </a:p>
          <a:p>
            <a:pPr lvl="1"/>
            <a:r>
              <a:rPr lang="en-AU" b="1" dirty="0">
                <a:effectLst/>
              </a:rPr>
              <a:t>With less prepared and fewer successors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330043"/>
      </p:ext>
    </p:extLst>
  </p:cSld>
  <p:clrMapOvr>
    <a:masterClrMapping/>
  </p:clrMapOvr>
  <p:transition>
    <p:cut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Learning as knowledge transfer….</a:t>
            </a:r>
            <a:endParaRPr lang="en-US" sz="6600" b="1" dirty="0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b="1" dirty="0">
              <a:effectLst/>
            </a:endParaRPr>
          </a:p>
          <a:p>
            <a:r>
              <a:rPr lang="en-AU" b="1" dirty="0">
                <a:effectLst/>
              </a:rPr>
              <a:t>Who will replace them?</a:t>
            </a:r>
          </a:p>
          <a:p>
            <a:r>
              <a:rPr lang="en-AU" b="1" dirty="0">
                <a:effectLst/>
              </a:rPr>
              <a:t>What do they know?</a:t>
            </a:r>
          </a:p>
          <a:p>
            <a:r>
              <a:rPr lang="en-AU" b="1" i="1" dirty="0">
                <a:effectLst/>
              </a:rPr>
              <a:t>‘Level three people taking on level 5 roles’</a:t>
            </a:r>
          </a:p>
          <a:p>
            <a:endParaRPr lang="en-AU" b="1" dirty="0">
              <a:effectLst/>
            </a:endParaRPr>
          </a:p>
          <a:p>
            <a:r>
              <a:rPr lang="en-AU" b="1" dirty="0">
                <a:effectLst/>
              </a:rPr>
              <a:t>What is being done about managerial  knowledge transfer in organisations?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330043"/>
      </p:ext>
    </p:extLst>
  </p:cSld>
  <p:clrMapOvr>
    <a:masterClrMapping/>
  </p:clrMapOvr>
  <p:transition>
    <p:cut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A lack of knowledge….</a:t>
            </a:r>
            <a:endParaRPr lang="en-US" sz="7200" b="1" dirty="0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Macintosh HD:Users:lbarratt:Desktop:IMG_33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496943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4813585"/>
      </p:ext>
    </p:extLst>
  </p:cSld>
  <p:clrMapOvr>
    <a:masterClrMapping/>
  </p:clrMapOvr>
  <p:transition>
    <p:cut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 The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Cocos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Islands ….</a:t>
            </a:r>
            <a:b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Greatest Australian Lack of knowledge – why we own Paradise…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Macintosh HD:Users:lbarratt:Desktop:image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8496943" cy="4536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ut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Capt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Clunes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– Ross </a:t>
            </a:r>
            <a:b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</a:b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                               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&amp;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Capt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Fremantle</a:t>
            </a:r>
          </a:p>
        </p:txBody>
      </p:sp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2924944"/>
            <a:ext cx="1892126" cy="26152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84168" y="6165304"/>
            <a:ext cx="983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1857</a:t>
            </a:r>
          </a:p>
        </p:txBody>
      </p:sp>
      <p:pic>
        <p:nvPicPr>
          <p:cNvPr id="10" name="Content Placeholder 9" descr="earlyfamilyshoot02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7" b="18627"/>
          <a:stretch>
            <a:fillRect/>
          </a:stretch>
        </p:blipFill>
        <p:spPr>
          <a:xfrm>
            <a:off x="0" y="2060848"/>
            <a:ext cx="5688632" cy="4656197"/>
          </a:xfrm>
        </p:spPr>
      </p:pic>
      <p:sp>
        <p:nvSpPr>
          <p:cNvPr id="3" name="TextBox 2"/>
          <p:cNvSpPr txBox="1"/>
          <p:nvPr/>
        </p:nvSpPr>
        <p:spPr>
          <a:xfrm>
            <a:off x="3131840" y="2132856"/>
            <a:ext cx="4890591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After years of voyaging from Europe to Indonesia, </a:t>
            </a:r>
            <a:r>
              <a:rPr lang="en-US" sz="1050" dirty="0" err="1"/>
              <a:t>Clunes</a:t>
            </a:r>
            <a:r>
              <a:rPr lang="en-US" sz="1050" dirty="0"/>
              <a:t> Ross decides</a:t>
            </a:r>
          </a:p>
          <a:p>
            <a:r>
              <a:rPr lang="en-US" sz="1050" dirty="0"/>
              <a:t> to settle in the </a:t>
            </a:r>
            <a:r>
              <a:rPr lang="en-US" sz="1050" dirty="0" err="1"/>
              <a:t>Cocos</a:t>
            </a:r>
            <a:r>
              <a:rPr lang="en-US" sz="1050" dirty="0"/>
              <a:t> Islands but worries about the lack of protection the</a:t>
            </a:r>
          </a:p>
          <a:p>
            <a:r>
              <a:rPr lang="en-US" sz="1050" dirty="0"/>
              <a:t> British and Dutch are not interested. </a:t>
            </a:r>
          </a:p>
        </p:txBody>
      </p:sp>
    </p:spTree>
    <p:extLst>
      <p:ext uri="{BB962C8B-B14F-4D97-AF65-F5344CB8AC3E}">
        <p14:creationId xmlns:p14="http://schemas.microsoft.com/office/powerpoint/2010/main" val="2102649220"/>
      </p:ext>
    </p:extLst>
  </p:cSld>
  <p:clrMapOvr>
    <a:masterClrMapping/>
  </p:clrMapOvr>
  <p:transition>
    <p:cut thruBlk="1"/>
  </p:transition>
</p:sld>
</file>

<file path=ppt/theme/theme1.xml><?xml version="1.0" encoding="utf-8"?>
<a:theme xmlns:a="http://schemas.openxmlformats.org/drawingml/2006/main" name="untitled 2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untitled 2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itchFamily="7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itchFamily="74" charset="0"/>
          </a:defRPr>
        </a:defPPr>
      </a:lstStyle>
    </a:lnDef>
  </a:objectDefaults>
  <a:extraClrSchemeLst>
    <a:extraClrScheme>
      <a:clrScheme name="untitled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BE3472B65A1143B982F7B2EE1D8377" ma:contentTypeVersion="13" ma:contentTypeDescription="Create a new document." ma:contentTypeScope="" ma:versionID="4ff8073c3b522eb8b9c748b39c812379">
  <xsd:schema xmlns:xsd="http://www.w3.org/2001/XMLSchema" xmlns:xs="http://www.w3.org/2001/XMLSchema" xmlns:p="http://schemas.microsoft.com/office/2006/metadata/properties" xmlns:ns2="fb404576-cde5-42a3-ab17-5103a495c61b" xmlns:ns3="bae00214-0dab-4a74-be3b-bfd7314de5f1" targetNamespace="http://schemas.microsoft.com/office/2006/metadata/properties" ma:root="true" ma:fieldsID="a183c1295684f7746251bca9af5f9e46" ns2:_="" ns3:_="">
    <xsd:import namespace="fb404576-cde5-42a3-ab17-5103a495c61b"/>
    <xsd:import namespace="bae00214-0dab-4a74-be3b-bfd7314de5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404576-cde5-42a3-ab17-5103a495c6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e00214-0dab-4a74-be3b-bfd7314de5f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94A7656-9CEE-414D-A474-6DB25E28E591}"/>
</file>

<file path=customXml/itemProps2.xml><?xml version="1.0" encoding="utf-8"?>
<ds:datastoreItem xmlns:ds="http://schemas.openxmlformats.org/officeDocument/2006/customXml" ds:itemID="{4ECE5D4B-1F6C-42D3-846C-D7202304F285}"/>
</file>

<file path=customXml/itemProps3.xml><?xml version="1.0" encoding="utf-8"?>
<ds:datastoreItem xmlns:ds="http://schemas.openxmlformats.org/officeDocument/2006/customXml" ds:itemID="{119CC49F-E83E-46FA-B921-C51F76FC7C71}"/>
</file>

<file path=docProps/app.xml><?xml version="1.0" encoding="utf-8"?>
<Properties xmlns="http://schemas.openxmlformats.org/officeDocument/2006/extended-properties" xmlns:vt="http://schemas.openxmlformats.org/officeDocument/2006/docPropsVTypes">
  <Template>Presenting.potx</Template>
  <TotalTime>2273</TotalTime>
  <Words>610</Words>
  <Application>Microsoft Office PowerPoint</Application>
  <PresentationFormat>On-screen Show (4:3)</PresentationFormat>
  <Paragraphs>100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ＭＳ Ｐゴシック</vt:lpstr>
      <vt:lpstr>Helvetica</vt:lpstr>
      <vt:lpstr>Monotype Sorts</vt:lpstr>
      <vt:lpstr>Times</vt:lpstr>
      <vt:lpstr>untitled 2</vt:lpstr>
      <vt:lpstr>Learning as knowledge transfer….</vt:lpstr>
      <vt:lpstr>Learning as knowledge transfer….</vt:lpstr>
      <vt:lpstr>Learning as knowledge transfer….</vt:lpstr>
      <vt:lpstr>Learning as knowledge transfer….</vt:lpstr>
      <vt:lpstr>Learning as knowledge transfer….</vt:lpstr>
      <vt:lpstr>Learning as knowledge transfer….</vt:lpstr>
      <vt:lpstr>A lack of knowledge….</vt:lpstr>
      <vt:lpstr>  The Cocos Islands …. Greatest Australian Lack of knowledge – why we own Paradise…</vt:lpstr>
      <vt:lpstr>  Capt Clunes – Ross                                  &amp; Capt Fremantle</vt:lpstr>
      <vt:lpstr>  The Cocos Islands …. Greatest Australian Stuff Up – why we own Paradise….</vt:lpstr>
      <vt:lpstr>       Passing knowledge can be very important….</vt:lpstr>
      <vt:lpstr>Learning as knowledge transfer….</vt:lpstr>
      <vt:lpstr>Learning as knowledge transfer….</vt:lpstr>
      <vt:lpstr>Learning as knowledge transfer….</vt:lpstr>
      <vt:lpstr>Learning as knowledge transfer….</vt:lpstr>
      <vt:lpstr>Quotes from the field….</vt:lpstr>
      <vt:lpstr>Learning as knowledge transfer….</vt:lpstr>
      <vt:lpstr>Learning as knowledge transfer….</vt:lpstr>
    </vt:vector>
  </TitlesOfParts>
  <Company>Edith Cowan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Structuration Theory:</dc:title>
  <dc:creator>Megan Ogier</dc:creator>
  <cp:lastModifiedBy>Megan Ogier</cp:lastModifiedBy>
  <cp:revision>71</cp:revision>
  <cp:lastPrinted>2015-02-19T01:49:50Z</cp:lastPrinted>
  <dcterms:created xsi:type="dcterms:W3CDTF">2009-04-10T14:36:15Z</dcterms:created>
  <dcterms:modified xsi:type="dcterms:W3CDTF">2016-11-24T07:02:35Z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0x010100E8BE3472B65A1143B982F7B2EE1D8377</vt:lpwstr>
  </property>
</Properties>
</file>