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drawings/drawing1.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53.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46.xml" ContentType="application/vnd.openxmlformats-officedocument.presentationml.slide+xml"/>
  <Override PartName="/ppt/slides/slide28.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41.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slideLayouts/slideLayout19.xml" ContentType="application/vnd.openxmlformats-officedocument.presentationml.slideLayout+xml"/>
  <Override PartName="/ppt/notesSlides/notesSlide7.xml" ContentType="application/vnd.openxmlformats-officedocument.presentationml.notesSlide+xml"/>
  <Override PartName="/ppt/notesSlides/notesSlide2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notesSlides/notesSlide31.xml" ContentType="application/vnd.openxmlformats-officedocument.presentationml.notesSlide+xml"/>
  <Override PartName="/ppt/notesSlides/notesSlide38.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slideLayouts/slideLayout6.xml" ContentType="application/vnd.openxmlformats-officedocument.presentationml.slideLayout+xml"/>
  <Override PartName="/ppt/notesSlides/notesSlide35.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slideLayouts/slideLayout7.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notesSlides/notesSlide34.xml" ContentType="application/vnd.openxmlformats-officedocument.presentationml.notesSlide+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notesSlides/notesSlide33.xml" ContentType="application/vnd.openxmlformats-officedocument.presentationml.notesSlide+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notesSlides/notesSlide32.xml" ContentType="application/vnd.openxmlformats-officedocument.presentationml.notesSlide+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hart4.xml" ContentType="application/vnd.openxmlformats-officedocument.drawingml.chart+xml"/>
  <Override PartName="/ppt/charts/chart5.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theme/theme1.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Lst>
  <p:notesMasterIdLst>
    <p:notesMasterId r:id="rId56"/>
  </p:notesMasterIdLst>
  <p:handoutMasterIdLst>
    <p:handoutMasterId r:id="rId57"/>
  </p:handoutMasterIdLst>
  <p:sldIdLst>
    <p:sldId id="468" r:id="rId3"/>
    <p:sldId id="500" r:id="rId4"/>
    <p:sldId id="501" r:id="rId5"/>
    <p:sldId id="502" r:id="rId6"/>
    <p:sldId id="503" r:id="rId7"/>
    <p:sldId id="504" r:id="rId8"/>
    <p:sldId id="505" r:id="rId9"/>
    <p:sldId id="506" r:id="rId10"/>
    <p:sldId id="507" r:id="rId11"/>
    <p:sldId id="508" r:id="rId12"/>
    <p:sldId id="509" r:id="rId13"/>
    <p:sldId id="510" r:id="rId14"/>
    <p:sldId id="511" r:id="rId15"/>
    <p:sldId id="512" r:id="rId16"/>
    <p:sldId id="513" r:id="rId17"/>
    <p:sldId id="514" r:id="rId18"/>
    <p:sldId id="515" r:id="rId19"/>
    <p:sldId id="516" r:id="rId20"/>
    <p:sldId id="517" r:id="rId21"/>
    <p:sldId id="518" r:id="rId22"/>
    <p:sldId id="519" r:id="rId23"/>
    <p:sldId id="520" r:id="rId24"/>
    <p:sldId id="521" r:id="rId25"/>
    <p:sldId id="522" r:id="rId26"/>
    <p:sldId id="523" r:id="rId27"/>
    <p:sldId id="524" r:id="rId28"/>
    <p:sldId id="525" r:id="rId29"/>
    <p:sldId id="526" r:id="rId30"/>
    <p:sldId id="527" r:id="rId31"/>
    <p:sldId id="528" r:id="rId32"/>
    <p:sldId id="529" r:id="rId33"/>
    <p:sldId id="530" r:id="rId34"/>
    <p:sldId id="531" r:id="rId35"/>
    <p:sldId id="532" r:id="rId36"/>
    <p:sldId id="475" r:id="rId37"/>
    <p:sldId id="488" r:id="rId38"/>
    <p:sldId id="534" r:id="rId39"/>
    <p:sldId id="479" r:id="rId40"/>
    <p:sldId id="533" r:id="rId41"/>
    <p:sldId id="481" r:id="rId42"/>
    <p:sldId id="498" r:id="rId43"/>
    <p:sldId id="482" r:id="rId44"/>
    <p:sldId id="497" r:id="rId45"/>
    <p:sldId id="483" r:id="rId46"/>
    <p:sldId id="492" r:id="rId47"/>
    <p:sldId id="494" r:id="rId48"/>
    <p:sldId id="495" r:id="rId49"/>
    <p:sldId id="486" r:id="rId50"/>
    <p:sldId id="487" r:id="rId51"/>
    <p:sldId id="491" r:id="rId52"/>
    <p:sldId id="496" r:id="rId53"/>
    <p:sldId id="471" r:id="rId54"/>
    <p:sldId id="469" r:id="rId55"/>
  </p:sldIdLst>
  <p:sldSz cx="9144000" cy="6858000" type="screen4x3"/>
  <p:notesSz cx="6743700" cy="98758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971" autoAdjust="0"/>
  </p:normalViewPr>
  <p:slideViewPr>
    <p:cSldViewPr>
      <p:cViewPr varScale="1">
        <p:scale>
          <a:sx n="45" d="100"/>
          <a:sy n="45" d="100"/>
        </p:scale>
        <p:origin x="1266"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1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uom-file.unimelb.edu.au\460\Users\klattm\Documents\5.%20ARC%20Linkage%20Partnerships%202012-2015\Survey%201\business\Q14%20all%20states.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uom-file.unimelb.edu.au\460\Users\klattm\Documents\5.%20ARC%20Linkage%20Partnerships%202012-2015\Survey%201\SPSS%20ARC\effectivness%20of%20partnership%20with%20bisnes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uom-file.unimelb.edu.au\460\Users\klattm\Documents\5.%20ARC%20Linkage%20Partnerships%202012-2015\Survey%201\business\Q20%20excel.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chemeClr val="bg2">
                  <a:lumMod val="50000"/>
                  <a:lumOff val="50000"/>
                </a:schemeClr>
              </a:solidFill>
            </c:spPr>
            <c:extLst>
              <c:ext xmlns:c16="http://schemas.microsoft.com/office/drawing/2014/chart" uri="{C3380CC4-5D6E-409C-BE32-E72D297353CC}">
                <c16:uniqueId val="{00000001-3348-4790-9B84-C092E256FC74}"/>
              </c:ext>
            </c:extLst>
          </c:dPt>
          <c:dPt>
            <c:idx val="1"/>
            <c:invertIfNegative val="0"/>
            <c:bubble3D val="0"/>
            <c:spPr>
              <a:solidFill>
                <a:schemeClr val="bg2">
                  <a:lumMod val="50000"/>
                  <a:lumOff val="50000"/>
                </a:schemeClr>
              </a:solidFill>
            </c:spPr>
            <c:extLst>
              <c:ext xmlns:c16="http://schemas.microsoft.com/office/drawing/2014/chart" uri="{C3380CC4-5D6E-409C-BE32-E72D297353CC}">
                <c16:uniqueId val="{00000003-3348-4790-9B84-C092E256FC74}"/>
              </c:ext>
            </c:extLst>
          </c:dPt>
          <c:dPt>
            <c:idx val="2"/>
            <c:invertIfNegative val="0"/>
            <c:bubble3D val="0"/>
            <c:spPr>
              <a:solidFill>
                <a:schemeClr val="bg2">
                  <a:lumMod val="50000"/>
                  <a:lumOff val="50000"/>
                </a:schemeClr>
              </a:solidFill>
            </c:spPr>
            <c:extLst>
              <c:ext xmlns:c16="http://schemas.microsoft.com/office/drawing/2014/chart" uri="{C3380CC4-5D6E-409C-BE32-E72D297353CC}">
                <c16:uniqueId val="{00000005-3348-4790-9B84-C092E256FC74}"/>
              </c:ext>
            </c:extLst>
          </c:dPt>
          <c:dPt>
            <c:idx val="3"/>
            <c:invertIfNegative val="0"/>
            <c:bubble3D val="0"/>
            <c:spPr>
              <a:solidFill>
                <a:schemeClr val="bg2">
                  <a:lumMod val="25000"/>
                  <a:lumOff val="75000"/>
                </a:schemeClr>
              </a:solidFill>
            </c:spPr>
            <c:extLst>
              <c:ext xmlns:c16="http://schemas.microsoft.com/office/drawing/2014/chart" uri="{C3380CC4-5D6E-409C-BE32-E72D297353CC}">
                <c16:uniqueId val="{00000007-3348-4790-9B84-C092E256FC74}"/>
              </c:ext>
            </c:extLst>
          </c:dPt>
          <c:cat>
            <c:strRef>
              <c:f>Sheet1!$B$6:$B$9</c:f>
              <c:strCache>
                <c:ptCount val="4"/>
                <c:pt idx="0">
                  <c:v>Completed primary</c:v>
                </c:pt>
                <c:pt idx="1">
                  <c:v>Completed secondary</c:v>
                </c:pt>
                <c:pt idx="2">
                  <c:v>Apprenticeship/technical</c:v>
                </c:pt>
                <c:pt idx="3">
                  <c:v>University degree</c:v>
                </c:pt>
              </c:strCache>
            </c:strRef>
          </c:cat>
          <c:val>
            <c:numRef>
              <c:f>Sheet1!$C$6:$C$9</c:f>
              <c:numCache>
                <c:formatCode>General</c:formatCode>
                <c:ptCount val="4"/>
                <c:pt idx="0">
                  <c:v>68</c:v>
                </c:pt>
                <c:pt idx="1">
                  <c:v>69.3</c:v>
                </c:pt>
                <c:pt idx="2">
                  <c:v>73</c:v>
                </c:pt>
                <c:pt idx="3">
                  <c:v>31</c:v>
                </c:pt>
              </c:numCache>
            </c:numRef>
          </c:val>
          <c:extLst>
            <c:ext xmlns:c16="http://schemas.microsoft.com/office/drawing/2014/chart" uri="{C3380CC4-5D6E-409C-BE32-E72D297353CC}">
              <c16:uniqueId val="{00000008-3348-4790-9B84-C092E256FC74}"/>
            </c:ext>
          </c:extLst>
        </c:ser>
        <c:dLbls>
          <c:showLegendKey val="0"/>
          <c:showVal val="0"/>
          <c:showCatName val="0"/>
          <c:showSerName val="0"/>
          <c:showPercent val="0"/>
          <c:showBubbleSize val="0"/>
        </c:dLbls>
        <c:gapWidth val="150"/>
        <c:axId val="2145082136"/>
        <c:axId val="2145084936"/>
      </c:barChart>
      <c:catAx>
        <c:axId val="2145082136"/>
        <c:scaling>
          <c:orientation val="minMax"/>
        </c:scaling>
        <c:delete val="0"/>
        <c:axPos val="b"/>
        <c:numFmt formatCode="General" sourceLinked="0"/>
        <c:majorTickMark val="out"/>
        <c:minorTickMark val="none"/>
        <c:tickLblPos val="nextTo"/>
        <c:crossAx val="2145084936"/>
        <c:crossesAt val="0"/>
        <c:auto val="1"/>
        <c:lblAlgn val="ctr"/>
        <c:lblOffset val="100"/>
        <c:noMultiLvlLbl val="0"/>
      </c:catAx>
      <c:valAx>
        <c:axId val="2145084936"/>
        <c:scaling>
          <c:orientation val="minMax"/>
        </c:scaling>
        <c:delete val="0"/>
        <c:axPos val="l"/>
        <c:majorGridlines/>
        <c:numFmt formatCode="General" sourceLinked="1"/>
        <c:majorTickMark val="out"/>
        <c:minorTickMark val="none"/>
        <c:tickLblPos val="nextTo"/>
        <c:crossAx val="2145082136"/>
        <c:crosses val="autoZero"/>
        <c:crossBetween val="between"/>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Sheet2!$B$1</c:f>
              <c:strCache>
                <c:ptCount val="1"/>
                <c:pt idx="0">
                  <c:v>Ten or more</c:v>
                </c:pt>
              </c:strCache>
            </c:strRef>
          </c:tx>
          <c:invertIfNegative val="0"/>
          <c:cat>
            <c:strRef>
              <c:f>Sheet2!$A$2:$A$9</c:f>
              <c:strCache>
                <c:ptCount val="8"/>
                <c:pt idx="0">
                  <c:v>TAFE</c:v>
                </c:pt>
                <c:pt idx="1">
                  <c:v>Private Training Organisation (RTO)</c:v>
                </c:pt>
                <c:pt idx="2">
                  <c:v>Local Community Organisation</c:v>
                </c:pt>
                <c:pt idx="3">
                  <c:v>Not-for-profit organisation</c:v>
                </c:pt>
                <c:pt idx="4">
                  <c:v>Other schools</c:v>
                </c:pt>
                <c:pt idx="5">
                  <c:v>Business</c:v>
                </c:pt>
                <c:pt idx="6">
                  <c:v>Industry Skills Councils (ITABs)</c:v>
                </c:pt>
                <c:pt idx="7">
                  <c:v>Professional associations of employers (ACCI,AIG, etc.)</c:v>
                </c:pt>
              </c:strCache>
            </c:strRef>
          </c:cat>
          <c:val>
            <c:numRef>
              <c:f>Sheet2!$B$2:$B$9</c:f>
              <c:numCache>
                <c:formatCode>General</c:formatCode>
                <c:ptCount val="8"/>
                <c:pt idx="0">
                  <c:v>31</c:v>
                </c:pt>
                <c:pt idx="1">
                  <c:v>15</c:v>
                </c:pt>
                <c:pt idx="2">
                  <c:v>20</c:v>
                </c:pt>
                <c:pt idx="3">
                  <c:v>14</c:v>
                </c:pt>
                <c:pt idx="4">
                  <c:v>19</c:v>
                </c:pt>
                <c:pt idx="5">
                  <c:v>53</c:v>
                </c:pt>
                <c:pt idx="6">
                  <c:v>3</c:v>
                </c:pt>
                <c:pt idx="7">
                  <c:v>4</c:v>
                </c:pt>
              </c:numCache>
            </c:numRef>
          </c:val>
          <c:extLst>
            <c:ext xmlns:c16="http://schemas.microsoft.com/office/drawing/2014/chart" uri="{C3380CC4-5D6E-409C-BE32-E72D297353CC}">
              <c16:uniqueId val="{00000000-1EDF-4C97-89BE-050FB1F989D1}"/>
            </c:ext>
          </c:extLst>
        </c:ser>
        <c:ser>
          <c:idx val="1"/>
          <c:order val="1"/>
          <c:tx>
            <c:strRef>
              <c:f>Sheet2!$C$1</c:f>
              <c:strCache>
                <c:ptCount val="1"/>
                <c:pt idx="0">
                  <c:v>8-9</c:v>
                </c:pt>
              </c:strCache>
            </c:strRef>
          </c:tx>
          <c:invertIfNegative val="0"/>
          <c:cat>
            <c:strRef>
              <c:f>Sheet2!$A$2:$A$9</c:f>
              <c:strCache>
                <c:ptCount val="8"/>
                <c:pt idx="0">
                  <c:v>TAFE</c:v>
                </c:pt>
                <c:pt idx="1">
                  <c:v>Private Training Organisation (RTO)</c:v>
                </c:pt>
                <c:pt idx="2">
                  <c:v>Local Community Organisation</c:v>
                </c:pt>
                <c:pt idx="3">
                  <c:v>Not-for-profit organisation</c:v>
                </c:pt>
                <c:pt idx="4">
                  <c:v>Other schools</c:v>
                </c:pt>
                <c:pt idx="5">
                  <c:v>Business</c:v>
                </c:pt>
                <c:pt idx="6">
                  <c:v>Industry Skills Councils (ITABs)</c:v>
                </c:pt>
                <c:pt idx="7">
                  <c:v>Professional associations of employers (ACCI,AIG, etc.)</c:v>
                </c:pt>
              </c:strCache>
            </c:strRef>
          </c:cat>
          <c:val>
            <c:numRef>
              <c:f>Sheet2!$C$2:$C$9</c:f>
              <c:numCache>
                <c:formatCode>General</c:formatCode>
                <c:ptCount val="8"/>
                <c:pt idx="0">
                  <c:v>5</c:v>
                </c:pt>
                <c:pt idx="1">
                  <c:v>6</c:v>
                </c:pt>
                <c:pt idx="2">
                  <c:v>1</c:v>
                </c:pt>
                <c:pt idx="3">
                  <c:v>1</c:v>
                </c:pt>
                <c:pt idx="4">
                  <c:v>3</c:v>
                </c:pt>
                <c:pt idx="5">
                  <c:v>6</c:v>
                </c:pt>
                <c:pt idx="6">
                  <c:v>1</c:v>
                </c:pt>
                <c:pt idx="7">
                  <c:v>1</c:v>
                </c:pt>
              </c:numCache>
            </c:numRef>
          </c:val>
          <c:extLst>
            <c:ext xmlns:c16="http://schemas.microsoft.com/office/drawing/2014/chart" uri="{C3380CC4-5D6E-409C-BE32-E72D297353CC}">
              <c16:uniqueId val="{00000001-1EDF-4C97-89BE-050FB1F989D1}"/>
            </c:ext>
          </c:extLst>
        </c:ser>
        <c:ser>
          <c:idx val="2"/>
          <c:order val="2"/>
          <c:tx>
            <c:strRef>
              <c:f>Sheet2!$D$1</c:f>
              <c:strCache>
                <c:ptCount val="1"/>
                <c:pt idx="0">
                  <c:v>6-7</c:v>
                </c:pt>
              </c:strCache>
            </c:strRef>
          </c:tx>
          <c:invertIfNegative val="0"/>
          <c:cat>
            <c:strRef>
              <c:f>Sheet2!$A$2:$A$9</c:f>
              <c:strCache>
                <c:ptCount val="8"/>
                <c:pt idx="0">
                  <c:v>TAFE</c:v>
                </c:pt>
                <c:pt idx="1">
                  <c:v>Private Training Organisation (RTO)</c:v>
                </c:pt>
                <c:pt idx="2">
                  <c:v>Local Community Organisation</c:v>
                </c:pt>
                <c:pt idx="3">
                  <c:v>Not-for-profit organisation</c:v>
                </c:pt>
                <c:pt idx="4">
                  <c:v>Other schools</c:v>
                </c:pt>
                <c:pt idx="5">
                  <c:v>Business</c:v>
                </c:pt>
                <c:pt idx="6">
                  <c:v>Industry Skills Councils (ITABs)</c:v>
                </c:pt>
                <c:pt idx="7">
                  <c:v>Professional associations of employers (ACCI,AIG, etc.)</c:v>
                </c:pt>
              </c:strCache>
            </c:strRef>
          </c:cat>
          <c:val>
            <c:numRef>
              <c:f>Sheet2!$D$2:$D$9</c:f>
              <c:numCache>
                <c:formatCode>General</c:formatCode>
                <c:ptCount val="8"/>
                <c:pt idx="0">
                  <c:v>8</c:v>
                </c:pt>
                <c:pt idx="1">
                  <c:v>12</c:v>
                </c:pt>
                <c:pt idx="2">
                  <c:v>13</c:v>
                </c:pt>
                <c:pt idx="3">
                  <c:v>3</c:v>
                </c:pt>
                <c:pt idx="4">
                  <c:v>9</c:v>
                </c:pt>
                <c:pt idx="5">
                  <c:v>9</c:v>
                </c:pt>
                <c:pt idx="6">
                  <c:v>1</c:v>
                </c:pt>
                <c:pt idx="7">
                  <c:v>3</c:v>
                </c:pt>
              </c:numCache>
            </c:numRef>
          </c:val>
          <c:extLst>
            <c:ext xmlns:c16="http://schemas.microsoft.com/office/drawing/2014/chart" uri="{C3380CC4-5D6E-409C-BE32-E72D297353CC}">
              <c16:uniqueId val="{00000002-1EDF-4C97-89BE-050FB1F989D1}"/>
            </c:ext>
          </c:extLst>
        </c:ser>
        <c:ser>
          <c:idx val="3"/>
          <c:order val="3"/>
          <c:tx>
            <c:strRef>
              <c:f>Sheet2!$E$1</c:f>
              <c:strCache>
                <c:ptCount val="1"/>
                <c:pt idx="0">
                  <c:v>4-5</c:v>
                </c:pt>
              </c:strCache>
            </c:strRef>
          </c:tx>
          <c:invertIfNegative val="0"/>
          <c:cat>
            <c:strRef>
              <c:f>Sheet2!$A$2:$A$9</c:f>
              <c:strCache>
                <c:ptCount val="8"/>
                <c:pt idx="0">
                  <c:v>TAFE</c:v>
                </c:pt>
                <c:pt idx="1">
                  <c:v>Private Training Organisation (RTO)</c:v>
                </c:pt>
                <c:pt idx="2">
                  <c:v>Local Community Organisation</c:v>
                </c:pt>
                <c:pt idx="3">
                  <c:v>Not-for-profit organisation</c:v>
                </c:pt>
                <c:pt idx="4">
                  <c:v>Other schools</c:v>
                </c:pt>
                <c:pt idx="5">
                  <c:v>Business</c:v>
                </c:pt>
                <c:pt idx="6">
                  <c:v>Industry Skills Councils (ITABs)</c:v>
                </c:pt>
                <c:pt idx="7">
                  <c:v>Professional associations of employers (ACCI,AIG, etc.)</c:v>
                </c:pt>
              </c:strCache>
            </c:strRef>
          </c:cat>
          <c:val>
            <c:numRef>
              <c:f>Sheet2!$E$2:$E$9</c:f>
              <c:numCache>
                <c:formatCode>General</c:formatCode>
                <c:ptCount val="8"/>
                <c:pt idx="0">
                  <c:v>32</c:v>
                </c:pt>
                <c:pt idx="1">
                  <c:v>31</c:v>
                </c:pt>
                <c:pt idx="2">
                  <c:v>19</c:v>
                </c:pt>
                <c:pt idx="3">
                  <c:v>9</c:v>
                </c:pt>
                <c:pt idx="4">
                  <c:v>28</c:v>
                </c:pt>
                <c:pt idx="5">
                  <c:v>23</c:v>
                </c:pt>
                <c:pt idx="6">
                  <c:v>8</c:v>
                </c:pt>
                <c:pt idx="7">
                  <c:v>3</c:v>
                </c:pt>
              </c:numCache>
            </c:numRef>
          </c:val>
          <c:extLst>
            <c:ext xmlns:c16="http://schemas.microsoft.com/office/drawing/2014/chart" uri="{C3380CC4-5D6E-409C-BE32-E72D297353CC}">
              <c16:uniqueId val="{00000003-1EDF-4C97-89BE-050FB1F989D1}"/>
            </c:ext>
          </c:extLst>
        </c:ser>
        <c:ser>
          <c:idx val="4"/>
          <c:order val="4"/>
          <c:tx>
            <c:strRef>
              <c:f>Sheet2!$F$1</c:f>
              <c:strCache>
                <c:ptCount val="1"/>
                <c:pt idx="0">
                  <c:v>2-3</c:v>
                </c:pt>
              </c:strCache>
            </c:strRef>
          </c:tx>
          <c:invertIfNegative val="0"/>
          <c:cat>
            <c:strRef>
              <c:f>Sheet2!$A$2:$A$9</c:f>
              <c:strCache>
                <c:ptCount val="8"/>
                <c:pt idx="0">
                  <c:v>TAFE</c:v>
                </c:pt>
                <c:pt idx="1">
                  <c:v>Private Training Organisation (RTO)</c:v>
                </c:pt>
                <c:pt idx="2">
                  <c:v>Local Community Organisation</c:v>
                </c:pt>
                <c:pt idx="3">
                  <c:v>Not-for-profit organisation</c:v>
                </c:pt>
                <c:pt idx="4">
                  <c:v>Other schools</c:v>
                </c:pt>
                <c:pt idx="5">
                  <c:v>Business</c:v>
                </c:pt>
                <c:pt idx="6">
                  <c:v>Industry Skills Councils (ITABs)</c:v>
                </c:pt>
                <c:pt idx="7">
                  <c:v>Professional associations of employers (ACCI,AIG, etc.)</c:v>
                </c:pt>
              </c:strCache>
            </c:strRef>
          </c:cat>
          <c:val>
            <c:numRef>
              <c:f>Sheet2!$F$2:$F$9</c:f>
              <c:numCache>
                <c:formatCode>General</c:formatCode>
                <c:ptCount val="8"/>
                <c:pt idx="0">
                  <c:v>58</c:v>
                </c:pt>
                <c:pt idx="1">
                  <c:v>60</c:v>
                </c:pt>
                <c:pt idx="2">
                  <c:v>43</c:v>
                </c:pt>
                <c:pt idx="3">
                  <c:v>32</c:v>
                </c:pt>
                <c:pt idx="4">
                  <c:v>44</c:v>
                </c:pt>
                <c:pt idx="5">
                  <c:v>29</c:v>
                </c:pt>
                <c:pt idx="6">
                  <c:v>18</c:v>
                </c:pt>
                <c:pt idx="7">
                  <c:v>28</c:v>
                </c:pt>
              </c:numCache>
            </c:numRef>
          </c:val>
          <c:extLst>
            <c:ext xmlns:c16="http://schemas.microsoft.com/office/drawing/2014/chart" uri="{C3380CC4-5D6E-409C-BE32-E72D297353CC}">
              <c16:uniqueId val="{00000004-1EDF-4C97-89BE-050FB1F989D1}"/>
            </c:ext>
          </c:extLst>
        </c:ser>
        <c:ser>
          <c:idx val="5"/>
          <c:order val="5"/>
          <c:tx>
            <c:strRef>
              <c:f>Sheet2!$G$1</c:f>
              <c:strCache>
                <c:ptCount val="1"/>
                <c:pt idx="0">
                  <c:v>1</c:v>
                </c:pt>
              </c:strCache>
            </c:strRef>
          </c:tx>
          <c:invertIfNegative val="0"/>
          <c:cat>
            <c:strRef>
              <c:f>Sheet2!$A$2:$A$9</c:f>
              <c:strCache>
                <c:ptCount val="8"/>
                <c:pt idx="0">
                  <c:v>TAFE</c:v>
                </c:pt>
                <c:pt idx="1">
                  <c:v>Private Training Organisation (RTO)</c:v>
                </c:pt>
                <c:pt idx="2">
                  <c:v>Local Community Organisation</c:v>
                </c:pt>
                <c:pt idx="3">
                  <c:v>Not-for-profit organisation</c:v>
                </c:pt>
                <c:pt idx="4">
                  <c:v>Other schools</c:v>
                </c:pt>
                <c:pt idx="5">
                  <c:v>Business</c:v>
                </c:pt>
                <c:pt idx="6">
                  <c:v>Industry Skills Councils (ITABs)</c:v>
                </c:pt>
                <c:pt idx="7">
                  <c:v>Professional associations of employers (ACCI,AIG, etc.)</c:v>
                </c:pt>
              </c:strCache>
            </c:strRef>
          </c:cat>
          <c:val>
            <c:numRef>
              <c:f>Sheet2!$G$2:$G$9</c:f>
              <c:numCache>
                <c:formatCode>General</c:formatCode>
                <c:ptCount val="8"/>
                <c:pt idx="0">
                  <c:v>43</c:v>
                </c:pt>
                <c:pt idx="1">
                  <c:v>39</c:v>
                </c:pt>
                <c:pt idx="2">
                  <c:v>30</c:v>
                </c:pt>
                <c:pt idx="3">
                  <c:v>23</c:v>
                </c:pt>
                <c:pt idx="4">
                  <c:v>21</c:v>
                </c:pt>
                <c:pt idx="5">
                  <c:v>8</c:v>
                </c:pt>
                <c:pt idx="6">
                  <c:v>14</c:v>
                </c:pt>
                <c:pt idx="7">
                  <c:v>16</c:v>
                </c:pt>
              </c:numCache>
            </c:numRef>
          </c:val>
          <c:extLst>
            <c:ext xmlns:c16="http://schemas.microsoft.com/office/drawing/2014/chart" uri="{C3380CC4-5D6E-409C-BE32-E72D297353CC}">
              <c16:uniqueId val="{00000005-1EDF-4C97-89BE-050FB1F989D1}"/>
            </c:ext>
          </c:extLst>
        </c:ser>
        <c:dLbls>
          <c:showLegendKey val="0"/>
          <c:showVal val="0"/>
          <c:showCatName val="0"/>
          <c:showSerName val="0"/>
          <c:showPercent val="0"/>
          <c:showBubbleSize val="0"/>
        </c:dLbls>
        <c:gapWidth val="150"/>
        <c:axId val="2144428744"/>
        <c:axId val="2144536456"/>
      </c:barChart>
      <c:catAx>
        <c:axId val="214442874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144536456"/>
        <c:crosses val="autoZero"/>
        <c:auto val="1"/>
        <c:lblAlgn val="ctr"/>
        <c:lblOffset val="100"/>
        <c:noMultiLvlLbl val="0"/>
      </c:catAx>
      <c:valAx>
        <c:axId val="2144536456"/>
        <c:scaling>
          <c:orientation val="minMax"/>
        </c:scaling>
        <c:delete val="0"/>
        <c:axPos val="l"/>
        <c:majorGridlines/>
        <c:title>
          <c:tx>
            <c:rich>
              <a:bodyPr rot="-5400000" vert="horz"/>
              <a:lstStyle/>
              <a:p>
                <a:pPr>
                  <a:defRPr/>
                </a:pPr>
                <a:r>
                  <a:rPr lang="pl-PL"/>
                  <a:t>Number of responses</a:t>
                </a:r>
                <a:endParaRPr lang="en-AU"/>
              </a:p>
            </c:rich>
          </c:tx>
          <c:overlay val="0"/>
        </c:title>
        <c:numFmt formatCode="General" sourceLinked="1"/>
        <c:majorTickMark val="out"/>
        <c:minorTickMark val="none"/>
        <c:tickLblPos val="nextTo"/>
        <c:crossAx val="2144428744"/>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Sheet2!$B$1</c:f>
              <c:strCache>
                <c:ptCount val="1"/>
                <c:pt idx="0">
                  <c:v>A purchasing arrangement for delivery away from school site</c:v>
                </c:pt>
              </c:strCache>
            </c:strRef>
          </c:tx>
          <c:invertIfNegative val="0"/>
          <c:cat>
            <c:strRef>
              <c:f>Sheet2!$A$2:$A$8</c:f>
              <c:strCache>
                <c:ptCount val="7"/>
                <c:pt idx="0">
                  <c:v>Business</c:v>
                </c:pt>
                <c:pt idx="1">
                  <c:v>Private Training Organisation (RTO)</c:v>
                </c:pt>
                <c:pt idx="2">
                  <c:v>Local Community Organisation</c:v>
                </c:pt>
                <c:pt idx="3">
                  <c:v>Not-for-profit organisation (e.g. Brotherhood of St Laurence)</c:v>
                </c:pt>
                <c:pt idx="4">
                  <c:v>Other schools</c:v>
                </c:pt>
                <c:pt idx="5">
                  <c:v>Industry Skills Councils (ITABs)</c:v>
                </c:pt>
                <c:pt idx="6">
                  <c:v>Professional associations of employers (ACCI,AIG, etc.)</c:v>
                </c:pt>
              </c:strCache>
            </c:strRef>
          </c:cat>
          <c:val>
            <c:numRef>
              <c:f>Sheet2!$B$2:$B$8</c:f>
              <c:numCache>
                <c:formatCode>General</c:formatCode>
                <c:ptCount val="7"/>
                <c:pt idx="0">
                  <c:v>2</c:v>
                </c:pt>
                <c:pt idx="1">
                  <c:v>58</c:v>
                </c:pt>
                <c:pt idx="2">
                  <c:v>11</c:v>
                </c:pt>
                <c:pt idx="3">
                  <c:v>8</c:v>
                </c:pt>
                <c:pt idx="4">
                  <c:v>43</c:v>
                </c:pt>
                <c:pt idx="5">
                  <c:v>3</c:v>
                </c:pt>
                <c:pt idx="6">
                  <c:v>2</c:v>
                </c:pt>
              </c:numCache>
            </c:numRef>
          </c:val>
          <c:extLst>
            <c:ext xmlns:c16="http://schemas.microsoft.com/office/drawing/2014/chart" uri="{C3380CC4-5D6E-409C-BE32-E72D297353CC}">
              <c16:uniqueId val="{00000000-CC3F-4F1F-A051-A6746240648E}"/>
            </c:ext>
          </c:extLst>
        </c:ser>
        <c:ser>
          <c:idx val="1"/>
          <c:order val="1"/>
          <c:tx>
            <c:strRef>
              <c:f>Sheet2!$C$1</c:f>
              <c:strCache>
                <c:ptCount val="1"/>
                <c:pt idx="0">
                  <c:v>An auspicing arrangement where school delivers the applied learning/VET at the school campus</c:v>
                </c:pt>
              </c:strCache>
            </c:strRef>
          </c:tx>
          <c:invertIfNegative val="0"/>
          <c:cat>
            <c:strRef>
              <c:f>Sheet2!$A$2:$A$8</c:f>
              <c:strCache>
                <c:ptCount val="7"/>
                <c:pt idx="0">
                  <c:v>Business</c:v>
                </c:pt>
                <c:pt idx="1">
                  <c:v>Private Training Organisation (RTO)</c:v>
                </c:pt>
                <c:pt idx="2">
                  <c:v>Local Community Organisation</c:v>
                </c:pt>
                <c:pt idx="3">
                  <c:v>Not-for-profit organisation (e.g. Brotherhood of St Laurence)</c:v>
                </c:pt>
                <c:pt idx="4">
                  <c:v>Other schools</c:v>
                </c:pt>
                <c:pt idx="5">
                  <c:v>Industry Skills Councils (ITABs)</c:v>
                </c:pt>
                <c:pt idx="6">
                  <c:v>Professional associations of employers (ACCI,AIG, etc.)</c:v>
                </c:pt>
              </c:strCache>
            </c:strRef>
          </c:cat>
          <c:val>
            <c:numRef>
              <c:f>Sheet2!$C$2:$C$8</c:f>
              <c:numCache>
                <c:formatCode>General</c:formatCode>
                <c:ptCount val="7"/>
                <c:pt idx="0">
                  <c:v>4</c:v>
                </c:pt>
                <c:pt idx="1">
                  <c:v>57</c:v>
                </c:pt>
                <c:pt idx="2">
                  <c:v>4</c:v>
                </c:pt>
                <c:pt idx="3">
                  <c:v>4</c:v>
                </c:pt>
                <c:pt idx="4">
                  <c:v>17</c:v>
                </c:pt>
                <c:pt idx="5">
                  <c:v>1</c:v>
                </c:pt>
                <c:pt idx="6">
                  <c:v>2</c:v>
                </c:pt>
              </c:numCache>
            </c:numRef>
          </c:val>
          <c:extLst>
            <c:ext xmlns:c16="http://schemas.microsoft.com/office/drawing/2014/chart" uri="{C3380CC4-5D6E-409C-BE32-E72D297353CC}">
              <c16:uniqueId val="{00000001-CC3F-4F1F-A051-A6746240648E}"/>
            </c:ext>
          </c:extLst>
        </c:ser>
        <c:ser>
          <c:idx val="2"/>
          <c:order val="2"/>
          <c:tx>
            <c:strRef>
              <c:f>Sheet2!$D$1</c:f>
              <c:strCache>
                <c:ptCount val="1"/>
                <c:pt idx="0">
                  <c:v>A business partnership with local employers or industry group providing access to workplace learning opportunities</c:v>
                </c:pt>
              </c:strCache>
            </c:strRef>
          </c:tx>
          <c:spPr>
            <a:effectLst>
              <a:outerShdw blurRad="50800" dist="50800" dir="5400000" algn="ctr" rotWithShape="0">
                <a:schemeClr val="tx1"/>
              </a:outerShdw>
            </a:effectLst>
          </c:spPr>
          <c:invertIfNegative val="0"/>
          <c:cat>
            <c:strRef>
              <c:f>Sheet2!$A$2:$A$8</c:f>
              <c:strCache>
                <c:ptCount val="7"/>
                <c:pt idx="0">
                  <c:v>Business</c:v>
                </c:pt>
                <c:pt idx="1">
                  <c:v>Private Training Organisation (RTO)</c:v>
                </c:pt>
                <c:pt idx="2">
                  <c:v>Local Community Organisation</c:v>
                </c:pt>
                <c:pt idx="3">
                  <c:v>Not-for-profit organisation (e.g. Brotherhood of St Laurence)</c:v>
                </c:pt>
                <c:pt idx="4">
                  <c:v>Other schools</c:v>
                </c:pt>
                <c:pt idx="5">
                  <c:v>Industry Skills Councils (ITABs)</c:v>
                </c:pt>
                <c:pt idx="6">
                  <c:v>Professional associations of employers (ACCI,AIG, etc.)</c:v>
                </c:pt>
              </c:strCache>
            </c:strRef>
          </c:cat>
          <c:val>
            <c:numRef>
              <c:f>Sheet2!$D$2:$D$8</c:f>
              <c:numCache>
                <c:formatCode>General</c:formatCode>
                <c:ptCount val="7"/>
                <c:pt idx="0">
                  <c:v>59</c:v>
                </c:pt>
                <c:pt idx="1">
                  <c:v>12</c:v>
                </c:pt>
                <c:pt idx="2">
                  <c:v>28</c:v>
                </c:pt>
                <c:pt idx="3">
                  <c:v>12</c:v>
                </c:pt>
                <c:pt idx="4">
                  <c:v>3</c:v>
                </c:pt>
                <c:pt idx="5">
                  <c:v>7</c:v>
                </c:pt>
                <c:pt idx="6">
                  <c:v>10</c:v>
                </c:pt>
              </c:numCache>
            </c:numRef>
          </c:val>
          <c:extLst>
            <c:ext xmlns:c16="http://schemas.microsoft.com/office/drawing/2014/chart" uri="{C3380CC4-5D6E-409C-BE32-E72D297353CC}">
              <c16:uniqueId val="{00000002-CC3F-4F1F-A051-A6746240648E}"/>
            </c:ext>
          </c:extLst>
        </c:ser>
        <c:ser>
          <c:idx val="3"/>
          <c:order val="3"/>
          <c:tx>
            <c:strRef>
              <c:f>Sheet2!$E$1</c:f>
              <c:strCache>
                <c:ptCount val="1"/>
                <c:pt idx="0">
                  <c:v>The partner delivers the entire senior secondary program for us</c:v>
                </c:pt>
              </c:strCache>
            </c:strRef>
          </c:tx>
          <c:invertIfNegative val="0"/>
          <c:cat>
            <c:strRef>
              <c:f>Sheet2!$A$2:$A$8</c:f>
              <c:strCache>
                <c:ptCount val="7"/>
                <c:pt idx="0">
                  <c:v>Business</c:v>
                </c:pt>
                <c:pt idx="1">
                  <c:v>Private Training Organisation (RTO)</c:v>
                </c:pt>
                <c:pt idx="2">
                  <c:v>Local Community Organisation</c:v>
                </c:pt>
                <c:pt idx="3">
                  <c:v>Not-for-profit organisation (e.g. Brotherhood of St Laurence)</c:v>
                </c:pt>
                <c:pt idx="4">
                  <c:v>Other schools</c:v>
                </c:pt>
                <c:pt idx="5">
                  <c:v>Industry Skills Councils (ITABs)</c:v>
                </c:pt>
                <c:pt idx="6">
                  <c:v>Professional associations of employers (ACCI,AIG, etc.)</c:v>
                </c:pt>
              </c:strCache>
            </c:strRef>
          </c:cat>
          <c:val>
            <c:numRef>
              <c:f>Sheet2!$E$2:$E$8</c:f>
              <c:numCache>
                <c:formatCode>General</c:formatCode>
                <c:ptCount val="7"/>
                <c:pt idx="0">
                  <c:v>3</c:v>
                </c:pt>
                <c:pt idx="1">
                  <c:v>17</c:v>
                </c:pt>
                <c:pt idx="2">
                  <c:v>3</c:v>
                </c:pt>
                <c:pt idx="3">
                  <c:v>9</c:v>
                </c:pt>
                <c:pt idx="4">
                  <c:v>14</c:v>
                </c:pt>
                <c:pt idx="5">
                  <c:v>1</c:v>
                </c:pt>
                <c:pt idx="6">
                  <c:v>2</c:v>
                </c:pt>
              </c:numCache>
            </c:numRef>
          </c:val>
          <c:extLst>
            <c:ext xmlns:c16="http://schemas.microsoft.com/office/drawing/2014/chart" uri="{C3380CC4-5D6E-409C-BE32-E72D297353CC}">
              <c16:uniqueId val="{00000003-CC3F-4F1F-A051-A6746240648E}"/>
            </c:ext>
          </c:extLst>
        </c:ser>
        <c:ser>
          <c:idx val="4"/>
          <c:order val="4"/>
          <c:tx>
            <c:strRef>
              <c:f>Sheet2!$F$1</c:f>
              <c:strCache>
                <c:ptCount val="1"/>
                <c:pt idx="0">
                  <c:v>The partner provides opportunities for students to learn in community-oriented projects that align with the organisation's objective</c:v>
                </c:pt>
              </c:strCache>
            </c:strRef>
          </c:tx>
          <c:invertIfNegative val="0"/>
          <c:cat>
            <c:strRef>
              <c:f>Sheet2!$A$2:$A$8</c:f>
              <c:strCache>
                <c:ptCount val="7"/>
                <c:pt idx="0">
                  <c:v>Business</c:v>
                </c:pt>
                <c:pt idx="1">
                  <c:v>Private Training Organisation (RTO)</c:v>
                </c:pt>
                <c:pt idx="2">
                  <c:v>Local Community Organisation</c:v>
                </c:pt>
                <c:pt idx="3">
                  <c:v>Not-for-profit organisation (e.g. Brotherhood of St Laurence)</c:v>
                </c:pt>
                <c:pt idx="4">
                  <c:v>Other schools</c:v>
                </c:pt>
                <c:pt idx="5">
                  <c:v>Industry Skills Councils (ITABs)</c:v>
                </c:pt>
                <c:pt idx="6">
                  <c:v>Professional associations of employers (ACCI,AIG, etc.)</c:v>
                </c:pt>
              </c:strCache>
            </c:strRef>
          </c:cat>
          <c:val>
            <c:numRef>
              <c:f>Sheet2!$F$2:$F$8</c:f>
              <c:numCache>
                <c:formatCode>General</c:formatCode>
                <c:ptCount val="7"/>
                <c:pt idx="0">
                  <c:v>38</c:v>
                </c:pt>
                <c:pt idx="1">
                  <c:v>10</c:v>
                </c:pt>
                <c:pt idx="2">
                  <c:v>64</c:v>
                </c:pt>
                <c:pt idx="3">
                  <c:v>36</c:v>
                </c:pt>
                <c:pt idx="4">
                  <c:v>19</c:v>
                </c:pt>
                <c:pt idx="5">
                  <c:v>11</c:v>
                </c:pt>
                <c:pt idx="6">
                  <c:v>15</c:v>
                </c:pt>
              </c:numCache>
            </c:numRef>
          </c:val>
          <c:extLst>
            <c:ext xmlns:c16="http://schemas.microsoft.com/office/drawing/2014/chart" uri="{C3380CC4-5D6E-409C-BE32-E72D297353CC}">
              <c16:uniqueId val="{00000004-CC3F-4F1F-A051-A6746240648E}"/>
            </c:ext>
          </c:extLst>
        </c:ser>
        <c:dLbls>
          <c:showLegendKey val="0"/>
          <c:showVal val="0"/>
          <c:showCatName val="0"/>
          <c:showSerName val="0"/>
          <c:showPercent val="0"/>
          <c:showBubbleSize val="0"/>
        </c:dLbls>
        <c:gapWidth val="150"/>
        <c:axId val="2146622296"/>
        <c:axId val="2146625384"/>
      </c:barChart>
      <c:catAx>
        <c:axId val="2146622296"/>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2146625384"/>
        <c:crosses val="autoZero"/>
        <c:auto val="1"/>
        <c:lblAlgn val="ctr"/>
        <c:lblOffset val="100"/>
        <c:noMultiLvlLbl val="0"/>
      </c:catAx>
      <c:valAx>
        <c:axId val="2146625384"/>
        <c:scaling>
          <c:orientation val="minMax"/>
        </c:scaling>
        <c:delete val="0"/>
        <c:axPos val="l"/>
        <c:majorGridlines/>
        <c:title>
          <c:tx>
            <c:rich>
              <a:bodyPr rot="-5400000" vert="horz"/>
              <a:lstStyle/>
              <a:p>
                <a:pPr>
                  <a:defRPr/>
                </a:pPr>
                <a:r>
                  <a:rPr lang="pl-PL"/>
                  <a:t>Number of responses</a:t>
                </a:r>
                <a:endParaRPr lang="en-AU"/>
              </a:p>
            </c:rich>
          </c:tx>
          <c:overlay val="0"/>
        </c:title>
        <c:numFmt formatCode="General" sourceLinked="1"/>
        <c:majorTickMark val="out"/>
        <c:minorTickMark val="none"/>
        <c:tickLblPos val="nextTo"/>
        <c:crossAx val="2146622296"/>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80708661417294E-2"/>
          <c:y val="9.3567681689219001E-2"/>
          <c:w val="0.60032894736842102"/>
          <c:h val="0.45882418833896499"/>
        </c:manualLayout>
      </c:layout>
      <c:barChart>
        <c:barDir val="col"/>
        <c:grouping val="clustered"/>
        <c:varyColors val="0"/>
        <c:ser>
          <c:idx val="0"/>
          <c:order val="0"/>
          <c:tx>
            <c:v>No role</c:v>
          </c:tx>
          <c:spPr>
            <a:solidFill>
              <a:srgbClr val="9999FF"/>
            </a:solidFill>
            <a:ln w="12700">
              <a:solidFill>
                <a:srgbClr val="000000"/>
              </a:solidFill>
              <a:prstDash val="solid"/>
            </a:ln>
          </c:spPr>
          <c:invertIfNegative val="0"/>
          <c:cat>
            <c:strRef>
              <c:f>'Question 1'!$A$2:$A$16</c:f>
              <c:strCache>
                <c:ptCount val="15"/>
                <c:pt idx="0">
                  <c:v>School's network</c:v>
                </c:pt>
                <c:pt idx="1">
                  <c:v>Workplace learning coordinator</c:v>
                </c:pt>
                <c:pt idx="2">
                  <c:v>TAFE</c:v>
                </c:pt>
                <c:pt idx="3">
                  <c:v>Work Placement Service Providers</c:v>
                </c:pt>
                <c:pt idx="4">
                  <c:v>Employer</c:v>
                </c:pt>
                <c:pt idx="5">
                  <c:v>Private Training Organisation</c:v>
                </c:pt>
                <c:pt idx="6">
                  <c:v>State Department of Education</c:v>
                </c:pt>
                <c:pt idx="7">
                  <c:v>LLENs</c:v>
                </c:pt>
                <c:pt idx="8">
                  <c:v>Community organisation</c:v>
                </c:pt>
                <c:pt idx="9">
                  <c:v>Parents</c:v>
                </c:pt>
                <c:pt idx="10">
                  <c:v>NGOs</c:v>
                </c:pt>
                <c:pt idx="11">
                  <c:v>Group Training Organisation</c:v>
                </c:pt>
                <c:pt idx="12">
                  <c:v>Teacher Association</c:v>
                </c:pt>
                <c:pt idx="13">
                  <c:v>Industry Skills Councils (ITABs)</c:v>
                </c:pt>
                <c:pt idx="14">
                  <c:v>Professional associations of employers</c:v>
                </c:pt>
              </c:strCache>
            </c:strRef>
          </c:cat>
          <c:val>
            <c:numRef>
              <c:f>'Question 1'!#REF!</c:f>
              <c:numCache>
                <c:formatCode>General</c:formatCode>
                <c:ptCount val="1"/>
                <c:pt idx="0">
                  <c:v>1</c:v>
                </c:pt>
              </c:numCache>
            </c:numRef>
          </c:val>
          <c:extLst>
            <c:ext xmlns:c16="http://schemas.microsoft.com/office/drawing/2014/chart" uri="{C3380CC4-5D6E-409C-BE32-E72D297353CC}">
              <c16:uniqueId val="{00000000-414B-4020-B08A-EF2D73A7EEA0}"/>
            </c:ext>
          </c:extLst>
        </c:ser>
        <c:ser>
          <c:idx val="1"/>
          <c:order val="1"/>
          <c:tx>
            <c:v>Limited role</c:v>
          </c:tx>
          <c:spPr>
            <a:solidFill>
              <a:srgbClr val="993366"/>
            </a:solidFill>
            <a:ln w="12700">
              <a:solidFill>
                <a:srgbClr val="000000"/>
              </a:solidFill>
              <a:prstDash val="solid"/>
            </a:ln>
          </c:spPr>
          <c:invertIfNegative val="0"/>
          <c:cat>
            <c:strRef>
              <c:f>'Question 1'!$A$2:$A$16</c:f>
              <c:strCache>
                <c:ptCount val="15"/>
                <c:pt idx="0">
                  <c:v>School's network</c:v>
                </c:pt>
                <c:pt idx="1">
                  <c:v>Workplace learning coordinator</c:v>
                </c:pt>
                <c:pt idx="2">
                  <c:v>TAFE</c:v>
                </c:pt>
                <c:pt idx="3">
                  <c:v>Work Placement Service Providers</c:v>
                </c:pt>
                <c:pt idx="4">
                  <c:v>Employer</c:v>
                </c:pt>
                <c:pt idx="5">
                  <c:v>Private Training Organisation</c:v>
                </c:pt>
                <c:pt idx="6">
                  <c:v>State Department of Education</c:v>
                </c:pt>
                <c:pt idx="7">
                  <c:v>LLENs</c:v>
                </c:pt>
                <c:pt idx="8">
                  <c:v>Community organisation</c:v>
                </c:pt>
                <c:pt idx="9">
                  <c:v>Parents</c:v>
                </c:pt>
                <c:pt idx="10">
                  <c:v>NGOs</c:v>
                </c:pt>
                <c:pt idx="11">
                  <c:v>Group Training Organisation</c:v>
                </c:pt>
                <c:pt idx="12">
                  <c:v>Teacher Association</c:v>
                </c:pt>
                <c:pt idx="13">
                  <c:v>Industry Skills Councils (ITABs)</c:v>
                </c:pt>
                <c:pt idx="14">
                  <c:v>Professional associations of employers</c:v>
                </c:pt>
              </c:strCache>
            </c:strRef>
          </c:cat>
          <c:val>
            <c:numRef>
              <c:f>'Question 1'!#REF!</c:f>
              <c:numCache>
                <c:formatCode>General</c:formatCode>
                <c:ptCount val="1"/>
                <c:pt idx="0">
                  <c:v>1</c:v>
                </c:pt>
              </c:numCache>
            </c:numRef>
          </c:val>
          <c:extLst>
            <c:ext xmlns:c16="http://schemas.microsoft.com/office/drawing/2014/chart" uri="{C3380CC4-5D6E-409C-BE32-E72D297353CC}">
              <c16:uniqueId val="{00000001-414B-4020-B08A-EF2D73A7EEA0}"/>
            </c:ext>
          </c:extLst>
        </c:ser>
        <c:ser>
          <c:idx val="2"/>
          <c:order val="2"/>
          <c:tx>
            <c:v>Moderately significant role</c:v>
          </c:tx>
          <c:spPr>
            <a:solidFill>
              <a:srgbClr val="FFFFCC"/>
            </a:solidFill>
            <a:ln w="12700">
              <a:solidFill>
                <a:srgbClr val="000000"/>
              </a:solidFill>
              <a:prstDash val="solid"/>
            </a:ln>
          </c:spPr>
          <c:invertIfNegative val="0"/>
          <c:cat>
            <c:strRef>
              <c:f>'Question 1'!$A$2:$A$16</c:f>
              <c:strCache>
                <c:ptCount val="15"/>
                <c:pt idx="0">
                  <c:v>School's network</c:v>
                </c:pt>
                <c:pt idx="1">
                  <c:v>Workplace learning coordinator</c:v>
                </c:pt>
                <c:pt idx="2">
                  <c:v>TAFE</c:v>
                </c:pt>
                <c:pt idx="3">
                  <c:v>Work Placement Service Providers</c:v>
                </c:pt>
                <c:pt idx="4">
                  <c:v>Employer</c:v>
                </c:pt>
                <c:pt idx="5">
                  <c:v>Private Training Organisation</c:v>
                </c:pt>
                <c:pt idx="6">
                  <c:v>State Department of Education</c:v>
                </c:pt>
                <c:pt idx="7">
                  <c:v>LLENs</c:v>
                </c:pt>
                <c:pt idx="8">
                  <c:v>Community organisation</c:v>
                </c:pt>
                <c:pt idx="9">
                  <c:v>Parents</c:v>
                </c:pt>
                <c:pt idx="10">
                  <c:v>NGOs</c:v>
                </c:pt>
                <c:pt idx="11">
                  <c:v>Group Training Organisation</c:v>
                </c:pt>
                <c:pt idx="12">
                  <c:v>Teacher Association</c:v>
                </c:pt>
                <c:pt idx="13">
                  <c:v>Industry Skills Councils (ITABs)</c:v>
                </c:pt>
                <c:pt idx="14">
                  <c:v>Professional associations of employers</c:v>
                </c:pt>
              </c:strCache>
            </c:strRef>
          </c:cat>
          <c:val>
            <c:numRef>
              <c:f>'Question 1'!$C$2:$C$16</c:f>
              <c:numCache>
                <c:formatCode>General</c:formatCode>
                <c:ptCount val="15"/>
                <c:pt idx="0">
                  <c:v>44</c:v>
                </c:pt>
                <c:pt idx="1">
                  <c:v>45</c:v>
                </c:pt>
                <c:pt idx="2">
                  <c:v>56</c:v>
                </c:pt>
                <c:pt idx="3">
                  <c:v>42</c:v>
                </c:pt>
                <c:pt idx="4">
                  <c:v>41</c:v>
                </c:pt>
                <c:pt idx="5">
                  <c:v>62</c:v>
                </c:pt>
                <c:pt idx="6">
                  <c:v>34</c:v>
                </c:pt>
                <c:pt idx="7">
                  <c:v>32</c:v>
                </c:pt>
                <c:pt idx="8">
                  <c:v>40</c:v>
                </c:pt>
                <c:pt idx="9">
                  <c:v>41</c:v>
                </c:pt>
                <c:pt idx="10">
                  <c:v>28</c:v>
                </c:pt>
                <c:pt idx="11">
                  <c:v>37</c:v>
                </c:pt>
                <c:pt idx="12">
                  <c:v>18</c:v>
                </c:pt>
                <c:pt idx="13">
                  <c:v>14</c:v>
                </c:pt>
                <c:pt idx="14">
                  <c:v>13</c:v>
                </c:pt>
              </c:numCache>
            </c:numRef>
          </c:val>
          <c:extLst>
            <c:ext xmlns:c16="http://schemas.microsoft.com/office/drawing/2014/chart" uri="{C3380CC4-5D6E-409C-BE32-E72D297353CC}">
              <c16:uniqueId val="{00000002-414B-4020-B08A-EF2D73A7EEA0}"/>
            </c:ext>
          </c:extLst>
        </c:ser>
        <c:ser>
          <c:idx val="3"/>
          <c:order val="3"/>
          <c:tx>
            <c:v>Highly significant role</c:v>
          </c:tx>
          <c:spPr>
            <a:solidFill>
              <a:srgbClr val="CCFFFF"/>
            </a:solidFill>
            <a:ln w="12700">
              <a:solidFill>
                <a:srgbClr val="000000"/>
              </a:solidFill>
              <a:prstDash val="solid"/>
            </a:ln>
          </c:spPr>
          <c:invertIfNegative val="0"/>
          <c:cat>
            <c:strRef>
              <c:f>'Question 1'!$A$2:$A$16</c:f>
              <c:strCache>
                <c:ptCount val="15"/>
                <c:pt idx="0">
                  <c:v>School's network</c:v>
                </c:pt>
                <c:pt idx="1">
                  <c:v>Workplace learning coordinator</c:v>
                </c:pt>
                <c:pt idx="2">
                  <c:v>TAFE</c:v>
                </c:pt>
                <c:pt idx="3">
                  <c:v>Work Placement Service Providers</c:v>
                </c:pt>
                <c:pt idx="4">
                  <c:v>Employer</c:v>
                </c:pt>
                <c:pt idx="5">
                  <c:v>Private Training Organisation</c:v>
                </c:pt>
                <c:pt idx="6">
                  <c:v>State Department of Education</c:v>
                </c:pt>
                <c:pt idx="7">
                  <c:v>LLENs</c:v>
                </c:pt>
                <c:pt idx="8">
                  <c:v>Community organisation</c:v>
                </c:pt>
                <c:pt idx="9">
                  <c:v>Parents</c:v>
                </c:pt>
                <c:pt idx="10">
                  <c:v>NGOs</c:v>
                </c:pt>
                <c:pt idx="11">
                  <c:v>Group Training Organisation</c:v>
                </c:pt>
                <c:pt idx="12">
                  <c:v>Teacher Association</c:v>
                </c:pt>
                <c:pt idx="13">
                  <c:v>Industry Skills Councils (ITABs)</c:v>
                </c:pt>
                <c:pt idx="14">
                  <c:v>Professional associations of employers</c:v>
                </c:pt>
              </c:strCache>
            </c:strRef>
          </c:cat>
          <c:val>
            <c:numRef>
              <c:f>'Question 1'!$B$2:$B$16</c:f>
              <c:numCache>
                <c:formatCode>General</c:formatCode>
                <c:ptCount val="15"/>
                <c:pt idx="0">
                  <c:v>126</c:v>
                </c:pt>
                <c:pt idx="1">
                  <c:v>82</c:v>
                </c:pt>
                <c:pt idx="2">
                  <c:v>67</c:v>
                </c:pt>
                <c:pt idx="3">
                  <c:v>43</c:v>
                </c:pt>
                <c:pt idx="4">
                  <c:v>40</c:v>
                </c:pt>
                <c:pt idx="5">
                  <c:v>36</c:v>
                </c:pt>
                <c:pt idx="6">
                  <c:v>31</c:v>
                </c:pt>
                <c:pt idx="7">
                  <c:v>31</c:v>
                </c:pt>
                <c:pt idx="8">
                  <c:v>26</c:v>
                </c:pt>
                <c:pt idx="9">
                  <c:v>22</c:v>
                </c:pt>
                <c:pt idx="10">
                  <c:v>20</c:v>
                </c:pt>
                <c:pt idx="11">
                  <c:v>19</c:v>
                </c:pt>
                <c:pt idx="12">
                  <c:v>10</c:v>
                </c:pt>
                <c:pt idx="13">
                  <c:v>5</c:v>
                </c:pt>
                <c:pt idx="14">
                  <c:v>2</c:v>
                </c:pt>
              </c:numCache>
            </c:numRef>
          </c:val>
          <c:extLst>
            <c:ext xmlns:c16="http://schemas.microsoft.com/office/drawing/2014/chart" uri="{C3380CC4-5D6E-409C-BE32-E72D297353CC}">
              <c16:uniqueId val="{00000003-414B-4020-B08A-EF2D73A7EEA0}"/>
            </c:ext>
          </c:extLst>
        </c:ser>
        <c:dLbls>
          <c:showLegendKey val="0"/>
          <c:showVal val="0"/>
          <c:showCatName val="0"/>
          <c:showSerName val="0"/>
          <c:showPercent val="0"/>
          <c:showBubbleSize val="0"/>
        </c:dLbls>
        <c:gapWidth val="150"/>
        <c:axId val="2142728696"/>
        <c:axId val="-2136452520"/>
      </c:barChart>
      <c:catAx>
        <c:axId val="2142728696"/>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Microsoft Sans Serif"/>
                <a:ea typeface="Microsoft Sans Serif"/>
                <a:cs typeface="Microsoft Sans Serif"/>
              </a:defRPr>
            </a:pPr>
            <a:endParaRPr lang="en-US"/>
          </a:p>
        </c:txPr>
        <c:crossAx val="-2136452520"/>
        <c:crosses val="autoZero"/>
        <c:auto val="1"/>
        <c:lblAlgn val="ctr"/>
        <c:lblOffset val="100"/>
        <c:noMultiLvlLbl val="0"/>
      </c:catAx>
      <c:valAx>
        <c:axId val="-2136452520"/>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Microsoft Sans Serif"/>
                <a:ea typeface="Microsoft Sans Serif"/>
                <a:cs typeface="Microsoft Sans Serif"/>
              </a:defRPr>
            </a:pPr>
            <a:endParaRPr lang="en-US"/>
          </a:p>
        </c:txPr>
        <c:crossAx val="2142728696"/>
        <c:crossesAt val="1"/>
        <c:crossBetween val="between"/>
      </c:valAx>
      <c:spPr>
        <a:solidFill>
          <a:srgbClr val="EEEEEE"/>
        </a:solidFill>
        <a:ln w="25400">
          <a:noFill/>
        </a:ln>
      </c:spPr>
    </c:plotArea>
    <c:legend>
      <c:legendPos val="r"/>
      <c:legendEntry>
        <c:idx val="0"/>
        <c:delete val="1"/>
      </c:legendEntry>
      <c:legendEntry>
        <c:idx val="1"/>
        <c:delete val="1"/>
      </c:legendEntry>
      <c:layout>
        <c:manualLayout>
          <c:xMode val="edge"/>
          <c:yMode val="edge"/>
          <c:x val="0.69736842105263097"/>
          <c:y val="0.33823577986526299"/>
          <c:w val="0.28947368421052599"/>
          <c:h val="0.480680779954409"/>
        </c:manualLayout>
      </c:layout>
      <c:overlay val="0"/>
    </c:legend>
    <c:plotVisOnly val="1"/>
    <c:dispBlanksAs val="gap"/>
    <c:showDLblsOverMax val="0"/>
  </c:chart>
  <c:spPr>
    <a:solidFill>
      <a:srgbClr val="EEEEEE"/>
    </a:solidFill>
    <a:ln w="3175">
      <a:solidFill>
        <a:srgbClr val="000000"/>
      </a:solid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7980205666836699E-2"/>
          <c:y val="2.9398692568380898E-2"/>
          <c:w val="0.72094324527342701"/>
          <c:h val="0.91328151376022604"/>
        </c:manualLayout>
      </c:layout>
      <c:lineChart>
        <c:grouping val="standard"/>
        <c:varyColors val="0"/>
        <c:ser>
          <c:idx val="0"/>
          <c:order val="0"/>
          <c:tx>
            <c:strRef>
              <c:f>Sheet1!$B$2</c:f>
              <c:strCache>
                <c:ptCount val="1"/>
                <c:pt idx="0">
                  <c:v>Male 15-19 VETiS</c:v>
                </c:pt>
              </c:strCache>
            </c:strRef>
          </c:tx>
          <c:spPr>
            <a:ln>
              <a:solidFill>
                <a:srgbClr val="800000"/>
              </a:solidFill>
            </a:ln>
          </c:spPr>
          <c:marker>
            <c:symbol val="none"/>
          </c:marker>
          <c:dLbls>
            <c:dLbl>
              <c:idx val="7"/>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A52-4AED-B688-53C69F45D1F2}"/>
                </c:ext>
              </c:extLst>
            </c:dLbl>
            <c:spPr>
              <a:noFill/>
              <a:ln>
                <a:noFill/>
              </a:ln>
              <a:effectLst/>
            </c:spPr>
            <c:txPr>
              <a:bodyPr/>
              <a:lstStyle/>
              <a:p>
                <a:pPr>
                  <a:defRPr>
                    <a:solidFill>
                      <a:srgbClr val="8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Sheet1!$A$3:$A$10</c:f>
              <c:strCache>
                <c:ptCount val="8"/>
                <c:pt idx="0">
                  <c:v>Y2006</c:v>
                </c:pt>
                <c:pt idx="1">
                  <c:v>Y2007</c:v>
                </c:pt>
                <c:pt idx="2">
                  <c:v>Y2008</c:v>
                </c:pt>
                <c:pt idx="3">
                  <c:v>Y2009</c:v>
                </c:pt>
                <c:pt idx="4">
                  <c:v>Y2010</c:v>
                </c:pt>
                <c:pt idx="5">
                  <c:v>Y2011</c:v>
                </c:pt>
                <c:pt idx="6">
                  <c:v>Y2012</c:v>
                </c:pt>
                <c:pt idx="7">
                  <c:v>Y2013</c:v>
                </c:pt>
              </c:strCache>
            </c:strRef>
          </c:cat>
          <c:val>
            <c:numRef>
              <c:f>Sheet1!$B$3:$B$10</c:f>
              <c:numCache>
                <c:formatCode>#,##0</c:formatCode>
                <c:ptCount val="8"/>
                <c:pt idx="0">
                  <c:v>85513</c:v>
                </c:pt>
                <c:pt idx="1">
                  <c:v>86325</c:v>
                </c:pt>
                <c:pt idx="2">
                  <c:v>106393</c:v>
                </c:pt>
                <c:pt idx="3">
                  <c:v>112439</c:v>
                </c:pt>
                <c:pt idx="4">
                  <c:v>116098</c:v>
                </c:pt>
                <c:pt idx="5">
                  <c:v>124693</c:v>
                </c:pt>
                <c:pt idx="6">
                  <c:v>127565</c:v>
                </c:pt>
                <c:pt idx="7">
                  <c:v>126869</c:v>
                </c:pt>
              </c:numCache>
            </c:numRef>
          </c:val>
          <c:smooth val="0"/>
          <c:extLst>
            <c:ext xmlns:c16="http://schemas.microsoft.com/office/drawing/2014/chart" uri="{C3380CC4-5D6E-409C-BE32-E72D297353CC}">
              <c16:uniqueId val="{00000001-2A52-4AED-B688-53C69F45D1F2}"/>
            </c:ext>
          </c:extLst>
        </c:ser>
        <c:ser>
          <c:idx val="1"/>
          <c:order val="1"/>
          <c:tx>
            <c:strRef>
              <c:f>Sheet1!$C$2</c:f>
              <c:strCache>
                <c:ptCount val="1"/>
                <c:pt idx="0">
                  <c:v>Female 15-19 VETiS</c:v>
                </c:pt>
              </c:strCache>
            </c:strRef>
          </c:tx>
          <c:spPr>
            <a:ln>
              <a:solidFill>
                <a:srgbClr val="FF6600"/>
              </a:solidFill>
            </a:ln>
          </c:spPr>
          <c:marker>
            <c:symbol val="none"/>
          </c:marker>
          <c:dLbls>
            <c:dLbl>
              <c:idx val="7"/>
              <c:spPr/>
              <c:txPr>
                <a:bodyPr/>
                <a:lstStyle/>
                <a:p>
                  <a:pPr>
                    <a:defRPr>
                      <a:solidFill>
                        <a:srgbClr val="FF6600"/>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2A52-4AED-B688-53C69F45D1F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Sheet1!$A$3:$A$10</c:f>
              <c:strCache>
                <c:ptCount val="8"/>
                <c:pt idx="0">
                  <c:v>Y2006</c:v>
                </c:pt>
                <c:pt idx="1">
                  <c:v>Y2007</c:v>
                </c:pt>
                <c:pt idx="2">
                  <c:v>Y2008</c:v>
                </c:pt>
                <c:pt idx="3">
                  <c:v>Y2009</c:v>
                </c:pt>
                <c:pt idx="4">
                  <c:v>Y2010</c:v>
                </c:pt>
                <c:pt idx="5">
                  <c:v>Y2011</c:v>
                </c:pt>
                <c:pt idx="6">
                  <c:v>Y2012</c:v>
                </c:pt>
                <c:pt idx="7">
                  <c:v>Y2013</c:v>
                </c:pt>
              </c:strCache>
            </c:strRef>
          </c:cat>
          <c:val>
            <c:numRef>
              <c:f>Sheet1!$C$3:$C$10</c:f>
              <c:numCache>
                <c:formatCode>#,##0</c:formatCode>
                <c:ptCount val="8"/>
                <c:pt idx="0">
                  <c:v>81562</c:v>
                </c:pt>
                <c:pt idx="1">
                  <c:v>83013</c:v>
                </c:pt>
                <c:pt idx="2">
                  <c:v>102232</c:v>
                </c:pt>
                <c:pt idx="3">
                  <c:v>104120</c:v>
                </c:pt>
                <c:pt idx="4">
                  <c:v>104760</c:v>
                </c:pt>
                <c:pt idx="5">
                  <c:v>111650</c:v>
                </c:pt>
                <c:pt idx="6">
                  <c:v>114690</c:v>
                </c:pt>
                <c:pt idx="7">
                  <c:v>112799</c:v>
                </c:pt>
              </c:numCache>
            </c:numRef>
          </c:val>
          <c:smooth val="0"/>
          <c:extLst>
            <c:ext xmlns:c16="http://schemas.microsoft.com/office/drawing/2014/chart" uri="{C3380CC4-5D6E-409C-BE32-E72D297353CC}">
              <c16:uniqueId val="{00000003-2A52-4AED-B688-53C69F45D1F2}"/>
            </c:ext>
          </c:extLst>
        </c:ser>
        <c:ser>
          <c:idx val="2"/>
          <c:order val="2"/>
          <c:tx>
            <c:strRef>
              <c:f>Sheet1!$D$2</c:f>
              <c:strCache>
                <c:ptCount val="1"/>
                <c:pt idx="0">
                  <c:v>Male 15-19 Early school leavers in VET</c:v>
                </c:pt>
              </c:strCache>
            </c:strRef>
          </c:tx>
          <c:spPr>
            <a:ln>
              <a:solidFill>
                <a:srgbClr val="008000"/>
              </a:solidFill>
            </a:ln>
          </c:spPr>
          <c:marker>
            <c:symbol val="none"/>
          </c:marker>
          <c:dLbls>
            <c:dLbl>
              <c:idx val="7"/>
              <c:spPr/>
              <c:txPr>
                <a:bodyPr/>
                <a:lstStyle/>
                <a:p>
                  <a:pPr>
                    <a:defRPr>
                      <a:solidFill>
                        <a:srgbClr val="008000"/>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2A52-4AED-B688-53C69F45D1F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Sheet1!$A$3:$A$10</c:f>
              <c:strCache>
                <c:ptCount val="8"/>
                <c:pt idx="0">
                  <c:v>Y2006</c:v>
                </c:pt>
                <c:pt idx="1">
                  <c:v>Y2007</c:v>
                </c:pt>
                <c:pt idx="2">
                  <c:v>Y2008</c:v>
                </c:pt>
                <c:pt idx="3">
                  <c:v>Y2009</c:v>
                </c:pt>
                <c:pt idx="4">
                  <c:v>Y2010</c:v>
                </c:pt>
                <c:pt idx="5">
                  <c:v>Y2011</c:v>
                </c:pt>
                <c:pt idx="6">
                  <c:v>Y2012</c:v>
                </c:pt>
                <c:pt idx="7">
                  <c:v>Y2013</c:v>
                </c:pt>
              </c:strCache>
            </c:strRef>
          </c:cat>
          <c:val>
            <c:numRef>
              <c:f>Sheet1!$D$3:$D$10</c:f>
              <c:numCache>
                <c:formatCode>#,##0</c:formatCode>
                <c:ptCount val="8"/>
                <c:pt idx="0">
                  <c:v>147137</c:v>
                </c:pt>
                <c:pt idx="1">
                  <c:v>153686</c:v>
                </c:pt>
                <c:pt idx="2">
                  <c:v>165568</c:v>
                </c:pt>
                <c:pt idx="3">
                  <c:v>169153</c:v>
                </c:pt>
                <c:pt idx="4">
                  <c:v>179855</c:v>
                </c:pt>
                <c:pt idx="5">
                  <c:v>183383</c:v>
                </c:pt>
                <c:pt idx="6">
                  <c:v>184716</c:v>
                </c:pt>
                <c:pt idx="7">
                  <c:v>171505</c:v>
                </c:pt>
              </c:numCache>
            </c:numRef>
          </c:val>
          <c:smooth val="0"/>
          <c:extLst>
            <c:ext xmlns:c16="http://schemas.microsoft.com/office/drawing/2014/chart" uri="{C3380CC4-5D6E-409C-BE32-E72D297353CC}">
              <c16:uniqueId val="{00000005-2A52-4AED-B688-53C69F45D1F2}"/>
            </c:ext>
          </c:extLst>
        </c:ser>
        <c:ser>
          <c:idx val="3"/>
          <c:order val="3"/>
          <c:tx>
            <c:strRef>
              <c:f>Sheet1!$E$2</c:f>
              <c:strCache>
                <c:ptCount val="1"/>
                <c:pt idx="0">
                  <c:v>Female 15-19 Early school leaver in VET</c:v>
                </c:pt>
              </c:strCache>
            </c:strRef>
          </c:tx>
          <c:marker>
            <c:symbol val="none"/>
          </c:marker>
          <c:dLbls>
            <c:dLbl>
              <c:idx val="7"/>
              <c:layout>
                <c:manualLayout>
                  <c:x val="-2.7592792047071001E-3"/>
                  <c:y val="-4.522875779750910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2A52-4AED-B688-53C69F45D1F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Sheet1!$A$3:$A$10</c:f>
              <c:strCache>
                <c:ptCount val="8"/>
                <c:pt idx="0">
                  <c:v>Y2006</c:v>
                </c:pt>
                <c:pt idx="1">
                  <c:v>Y2007</c:v>
                </c:pt>
                <c:pt idx="2">
                  <c:v>Y2008</c:v>
                </c:pt>
                <c:pt idx="3">
                  <c:v>Y2009</c:v>
                </c:pt>
                <c:pt idx="4">
                  <c:v>Y2010</c:v>
                </c:pt>
                <c:pt idx="5">
                  <c:v>Y2011</c:v>
                </c:pt>
                <c:pt idx="6">
                  <c:v>Y2012</c:v>
                </c:pt>
                <c:pt idx="7">
                  <c:v>Y2013</c:v>
                </c:pt>
              </c:strCache>
            </c:strRef>
          </c:cat>
          <c:val>
            <c:numRef>
              <c:f>Sheet1!$E$3:$E$10</c:f>
              <c:numCache>
                <c:formatCode>#,##0</c:formatCode>
                <c:ptCount val="8"/>
                <c:pt idx="0">
                  <c:v>109510</c:v>
                </c:pt>
                <c:pt idx="1">
                  <c:v>116479</c:v>
                </c:pt>
                <c:pt idx="2">
                  <c:v>124355</c:v>
                </c:pt>
                <c:pt idx="3">
                  <c:v>125122</c:v>
                </c:pt>
                <c:pt idx="4">
                  <c:v>133899</c:v>
                </c:pt>
                <c:pt idx="5">
                  <c:v>139431</c:v>
                </c:pt>
                <c:pt idx="6">
                  <c:v>145833</c:v>
                </c:pt>
                <c:pt idx="7">
                  <c:v>135014</c:v>
                </c:pt>
              </c:numCache>
            </c:numRef>
          </c:val>
          <c:smooth val="0"/>
          <c:extLst>
            <c:ext xmlns:c16="http://schemas.microsoft.com/office/drawing/2014/chart" uri="{C3380CC4-5D6E-409C-BE32-E72D297353CC}">
              <c16:uniqueId val="{00000007-2A52-4AED-B688-53C69F45D1F2}"/>
            </c:ext>
          </c:extLst>
        </c:ser>
        <c:ser>
          <c:idx val="4"/>
          <c:order val="4"/>
          <c:tx>
            <c:strRef>
              <c:f>Sheet1!$F$2</c:f>
              <c:strCache>
                <c:ptCount val="1"/>
                <c:pt idx="0">
                  <c:v>Male 15-19 School completer in VET</c:v>
                </c:pt>
              </c:strCache>
            </c:strRef>
          </c:tx>
          <c:spPr>
            <a:ln>
              <a:solidFill>
                <a:srgbClr val="34D8FF"/>
              </a:solidFill>
            </a:ln>
          </c:spPr>
          <c:marker>
            <c:symbol val="none"/>
          </c:marker>
          <c:dLbls>
            <c:dLbl>
              <c:idx val="7"/>
              <c:layout>
                <c:manualLayout>
                  <c:x val="0"/>
                  <c:y val="-2.0352941008879199E-2"/>
                </c:manualLayout>
              </c:layout>
              <c:spPr/>
              <c:txPr>
                <a:bodyPr/>
                <a:lstStyle/>
                <a:p>
                  <a:pPr>
                    <a:defRPr>
                      <a:solidFill>
                        <a:srgbClr val="34D8FF"/>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2A52-4AED-B688-53C69F45D1F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Sheet1!$A$3:$A$10</c:f>
              <c:strCache>
                <c:ptCount val="8"/>
                <c:pt idx="0">
                  <c:v>Y2006</c:v>
                </c:pt>
                <c:pt idx="1">
                  <c:v>Y2007</c:v>
                </c:pt>
                <c:pt idx="2">
                  <c:v>Y2008</c:v>
                </c:pt>
                <c:pt idx="3">
                  <c:v>Y2009</c:v>
                </c:pt>
                <c:pt idx="4">
                  <c:v>Y2010</c:v>
                </c:pt>
                <c:pt idx="5">
                  <c:v>Y2011</c:v>
                </c:pt>
                <c:pt idx="6">
                  <c:v>Y2012</c:v>
                </c:pt>
                <c:pt idx="7">
                  <c:v>Y2013</c:v>
                </c:pt>
              </c:strCache>
            </c:strRef>
          </c:cat>
          <c:val>
            <c:numRef>
              <c:f>Sheet1!$F$3:$F$10</c:f>
              <c:numCache>
                <c:formatCode>#,##0</c:formatCode>
                <c:ptCount val="8"/>
                <c:pt idx="0">
                  <c:v>56061</c:v>
                </c:pt>
                <c:pt idx="1">
                  <c:v>56149</c:v>
                </c:pt>
                <c:pt idx="2">
                  <c:v>56462</c:v>
                </c:pt>
                <c:pt idx="3">
                  <c:v>56477</c:v>
                </c:pt>
                <c:pt idx="4">
                  <c:v>56200</c:v>
                </c:pt>
                <c:pt idx="5">
                  <c:v>62078</c:v>
                </c:pt>
                <c:pt idx="6">
                  <c:v>63313</c:v>
                </c:pt>
                <c:pt idx="7">
                  <c:v>60488</c:v>
                </c:pt>
              </c:numCache>
            </c:numRef>
          </c:val>
          <c:smooth val="0"/>
          <c:extLst>
            <c:ext xmlns:c16="http://schemas.microsoft.com/office/drawing/2014/chart" uri="{C3380CC4-5D6E-409C-BE32-E72D297353CC}">
              <c16:uniqueId val="{00000009-2A52-4AED-B688-53C69F45D1F2}"/>
            </c:ext>
          </c:extLst>
        </c:ser>
        <c:ser>
          <c:idx val="5"/>
          <c:order val="5"/>
          <c:tx>
            <c:strRef>
              <c:f>Sheet1!$G$2</c:f>
              <c:strCache>
                <c:ptCount val="1"/>
                <c:pt idx="0">
                  <c:v>Female 15-19 School completer in VET</c:v>
                </c:pt>
              </c:strCache>
            </c:strRef>
          </c:tx>
          <c:marker>
            <c:symbol val="none"/>
          </c:marker>
          <c:dLbls>
            <c:dLbl>
              <c:idx val="7"/>
              <c:layout>
                <c:manualLayout>
                  <c:x val="2.7590619471814402E-3"/>
                  <c:y val="5.653594724688640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2A52-4AED-B688-53C69F45D1F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Sheet1!$A$3:$A$10</c:f>
              <c:strCache>
                <c:ptCount val="8"/>
                <c:pt idx="0">
                  <c:v>Y2006</c:v>
                </c:pt>
                <c:pt idx="1">
                  <c:v>Y2007</c:v>
                </c:pt>
                <c:pt idx="2">
                  <c:v>Y2008</c:v>
                </c:pt>
                <c:pt idx="3">
                  <c:v>Y2009</c:v>
                </c:pt>
                <c:pt idx="4">
                  <c:v>Y2010</c:v>
                </c:pt>
                <c:pt idx="5">
                  <c:v>Y2011</c:v>
                </c:pt>
                <c:pt idx="6">
                  <c:v>Y2012</c:v>
                </c:pt>
                <c:pt idx="7">
                  <c:v>Y2013</c:v>
                </c:pt>
              </c:strCache>
            </c:strRef>
          </c:cat>
          <c:val>
            <c:numRef>
              <c:f>Sheet1!$G$3:$G$10</c:f>
              <c:numCache>
                <c:formatCode>#,##0</c:formatCode>
                <c:ptCount val="8"/>
                <c:pt idx="0">
                  <c:v>50787</c:v>
                </c:pt>
                <c:pt idx="1">
                  <c:v>50124</c:v>
                </c:pt>
                <c:pt idx="2">
                  <c:v>50176</c:v>
                </c:pt>
                <c:pt idx="3">
                  <c:v>51573</c:v>
                </c:pt>
                <c:pt idx="4">
                  <c:v>51843</c:v>
                </c:pt>
                <c:pt idx="5">
                  <c:v>56899</c:v>
                </c:pt>
                <c:pt idx="6">
                  <c:v>59808</c:v>
                </c:pt>
                <c:pt idx="7">
                  <c:v>55239</c:v>
                </c:pt>
              </c:numCache>
            </c:numRef>
          </c:val>
          <c:smooth val="0"/>
          <c:extLst>
            <c:ext xmlns:c16="http://schemas.microsoft.com/office/drawing/2014/chart" uri="{C3380CC4-5D6E-409C-BE32-E72D297353CC}">
              <c16:uniqueId val="{0000000B-2A52-4AED-B688-53C69F45D1F2}"/>
            </c:ext>
          </c:extLst>
        </c:ser>
        <c:dLbls>
          <c:showLegendKey val="0"/>
          <c:showVal val="0"/>
          <c:showCatName val="0"/>
          <c:showSerName val="0"/>
          <c:showPercent val="0"/>
          <c:showBubbleSize val="0"/>
        </c:dLbls>
        <c:smooth val="0"/>
        <c:axId val="-2135597352"/>
        <c:axId val="-2135594376"/>
      </c:lineChart>
      <c:catAx>
        <c:axId val="-2135597352"/>
        <c:scaling>
          <c:orientation val="minMax"/>
        </c:scaling>
        <c:delete val="0"/>
        <c:axPos val="b"/>
        <c:numFmt formatCode="General" sourceLinked="0"/>
        <c:majorTickMark val="out"/>
        <c:minorTickMark val="none"/>
        <c:tickLblPos val="nextTo"/>
        <c:crossAx val="-2135594376"/>
        <c:crosses val="autoZero"/>
        <c:auto val="1"/>
        <c:lblAlgn val="ctr"/>
        <c:lblOffset val="100"/>
        <c:noMultiLvlLbl val="0"/>
      </c:catAx>
      <c:valAx>
        <c:axId val="-2135594376"/>
        <c:scaling>
          <c:orientation val="minMax"/>
        </c:scaling>
        <c:delete val="0"/>
        <c:axPos val="l"/>
        <c:majorGridlines/>
        <c:numFmt formatCode="#,##0" sourceLinked="1"/>
        <c:majorTickMark val="out"/>
        <c:minorTickMark val="none"/>
        <c:tickLblPos val="nextTo"/>
        <c:crossAx val="-2135597352"/>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0.35208</cdr:x>
      <cdr:y>0.05035</cdr:y>
    </cdr:from>
    <cdr:to>
      <cdr:x>0.55208</cdr:x>
      <cdr:y>0.38368</cdr:y>
    </cdr:to>
    <cdr:sp macro="" textlink="">
      <cdr:nvSpPr>
        <cdr:cNvPr id="2" name="TextBox 1"/>
        <cdr:cNvSpPr txBox="1"/>
      </cdr:nvSpPr>
      <cdr:spPr>
        <a:xfrm xmlns:a="http://schemas.openxmlformats.org/drawingml/2006/main">
          <a:off x="1609725" y="13811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AU" sz="1100"/>
        </a:p>
      </cdr:txBody>
    </cdr:sp>
  </cdr:relSizeAnchor>
  <cdr:relSizeAnchor xmlns:cdr="http://schemas.openxmlformats.org/drawingml/2006/chartDrawing">
    <cdr:from>
      <cdr:x>0.01042</cdr:x>
      <cdr:y>0.60243</cdr:y>
    </cdr:from>
    <cdr:to>
      <cdr:x>0.21042</cdr:x>
      <cdr:y>0.93576</cdr:y>
    </cdr:to>
    <cdr:sp macro="" textlink="">
      <cdr:nvSpPr>
        <cdr:cNvPr id="3" name="TextBox 2"/>
        <cdr:cNvSpPr txBox="1"/>
      </cdr:nvSpPr>
      <cdr:spPr>
        <a:xfrm xmlns:a="http://schemas.openxmlformats.org/drawingml/2006/main">
          <a:off x="47625" y="16525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100"/>
            <a:t>%</a:t>
          </a:r>
        </a:p>
      </cdr:txBody>
    </cdr:sp>
  </cdr:relSizeAnchor>
</c:userShapes>
</file>

<file path=ppt/drawings/drawing2.xml><?xml version="1.0" encoding="utf-8"?>
<c:userShapes xmlns:c="http://schemas.openxmlformats.org/drawingml/2006/chart">
  <cdr:relSizeAnchor xmlns:cdr="http://schemas.openxmlformats.org/drawingml/2006/chartDrawing">
    <cdr:from>
      <cdr:x>0.55999</cdr:x>
      <cdr:y>0.08242</cdr:y>
    </cdr:from>
    <cdr:to>
      <cdr:x>0.61249</cdr:x>
      <cdr:y>0.61055</cdr:y>
    </cdr:to>
    <cdr:sp macro="" textlink="">
      <cdr:nvSpPr>
        <cdr:cNvPr id="2" name="Oval 1"/>
        <cdr:cNvSpPr/>
      </cdr:nvSpPr>
      <cdr:spPr>
        <a:xfrm xmlns:a="http://schemas.openxmlformats.org/drawingml/2006/main">
          <a:off x="4608512" y="360040"/>
          <a:ext cx="432048" cy="2307190"/>
        </a:xfrm>
        <a:prstGeom xmlns:a="http://schemas.openxmlformats.org/drawingml/2006/main" prst="ellipse">
          <a:avLst/>
        </a:prstGeom>
        <a:noFill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0.07216</cdr:x>
      <cdr:y>0.09524</cdr:y>
    </cdr:from>
    <cdr:to>
      <cdr:x>0.17526</cdr:x>
      <cdr:y>0.58372</cdr:y>
    </cdr:to>
    <cdr:sp macro="" textlink="">
      <cdr:nvSpPr>
        <cdr:cNvPr id="2" name="Oval 1"/>
        <cdr:cNvSpPr/>
      </cdr:nvSpPr>
      <cdr:spPr>
        <a:xfrm xmlns:a="http://schemas.openxmlformats.org/drawingml/2006/main" rot="5400000">
          <a:off x="-243902" y="1180006"/>
          <a:ext cx="2215996" cy="720080"/>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AU"/>
        </a:p>
      </cdr:txBody>
    </cdr:sp>
  </cdr:relSizeAnchor>
</c:userShapes>
</file>

<file path=ppt/drawings/drawing4.xml><?xml version="1.0" encoding="utf-8"?>
<c:userShapes xmlns:c="http://schemas.openxmlformats.org/drawingml/2006/chart">
  <cdr:relSizeAnchor xmlns:cdr="http://schemas.openxmlformats.org/drawingml/2006/chartDrawing">
    <cdr:from>
      <cdr:x>0.07409</cdr:x>
      <cdr:y>0.05614</cdr:y>
    </cdr:from>
    <cdr:to>
      <cdr:x>0.20192</cdr:x>
      <cdr:y>1</cdr:y>
    </cdr:to>
    <cdr:sp macro="" textlink="">
      <cdr:nvSpPr>
        <cdr:cNvPr id="2" name="Oval 1"/>
        <cdr:cNvSpPr/>
      </cdr:nvSpPr>
      <cdr:spPr>
        <a:xfrm xmlns:a="http://schemas.openxmlformats.org/drawingml/2006/main" rot="5400000">
          <a:off x="-1209340" y="2247044"/>
          <a:ext cx="4485704" cy="957312"/>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AU"/>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270" cy="493792"/>
          </a:xfrm>
          <a:prstGeom prst="rect">
            <a:avLst/>
          </a:prstGeom>
        </p:spPr>
        <p:txBody>
          <a:bodyPr vert="horz" lIns="91440" tIns="45720" rIns="91440" bIns="45720" rtlCol="0"/>
          <a:lstStyle>
            <a:lvl1pPr algn="l">
              <a:defRPr sz="1200"/>
            </a:lvl1pPr>
          </a:lstStyle>
          <a:p>
            <a:pPr>
              <a:defRPr/>
            </a:pPr>
            <a:endParaRPr lang="en-AU" dirty="0"/>
          </a:p>
        </p:txBody>
      </p:sp>
      <p:sp>
        <p:nvSpPr>
          <p:cNvPr id="3" name="Date Placeholder 2"/>
          <p:cNvSpPr>
            <a:spLocks noGrp="1"/>
          </p:cNvSpPr>
          <p:nvPr>
            <p:ph type="dt" sz="quarter" idx="1"/>
          </p:nvPr>
        </p:nvSpPr>
        <p:spPr>
          <a:xfrm>
            <a:off x="3819869" y="0"/>
            <a:ext cx="2922270" cy="493792"/>
          </a:xfrm>
          <a:prstGeom prst="rect">
            <a:avLst/>
          </a:prstGeom>
        </p:spPr>
        <p:txBody>
          <a:bodyPr vert="horz" lIns="91440" tIns="45720" rIns="91440" bIns="45720" rtlCol="0"/>
          <a:lstStyle>
            <a:lvl1pPr algn="r">
              <a:defRPr sz="1200"/>
            </a:lvl1pPr>
          </a:lstStyle>
          <a:p>
            <a:pPr>
              <a:defRPr/>
            </a:pPr>
            <a:fld id="{E2184531-F463-4741-977E-0877CB8E9B67}" type="datetimeFigureOut">
              <a:rPr lang="en-AU"/>
              <a:pPr>
                <a:defRPr/>
              </a:pPr>
              <a:t>24/11/2016</a:t>
            </a:fld>
            <a:endParaRPr lang="en-AU" dirty="0"/>
          </a:p>
        </p:txBody>
      </p:sp>
      <p:sp>
        <p:nvSpPr>
          <p:cNvPr id="4" name="Footer Placeholder 3"/>
          <p:cNvSpPr>
            <a:spLocks noGrp="1"/>
          </p:cNvSpPr>
          <p:nvPr>
            <p:ph type="ftr" sz="quarter" idx="2"/>
          </p:nvPr>
        </p:nvSpPr>
        <p:spPr>
          <a:xfrm>
            <a:off x="0" y="9380332"/>
            <a:ext cx="2922270" cy="493792"/>
          </a:xfrm>
          <a:prstGeom prst="rect">
            <a:avLst/>
          </a:prstGeom>
        </p:spPr>
        <p:txBody>
          <a:bodyPr vert="horz" lIns="91440" tIns="45720" rIns="91440" bIns="45720" rtlCol="0" anchor="b"/>
          <a:lstStyle>
            <a:lvl1pPr algn="l">
              <a:defRPr sz="1200"/>
            </a:lvl1pPr>
          </a:lstStyle>
          <a:p>
            <a:pPr>
              <a:defRPr/>
            </a:pPr>
            <a:endParaRPr lang="en-AU" dirty="0"/>
          </a:p>
        </p:txBody>
      </p:sp>
      <p:sp>
        <p:nvSpPr>
          <p:cNvPr id="5" name="Slide Number Placeholder 4"/>
          <p:cNvSpPr>
            <a:spLocks noGrp="1"/>
          </p:cNvSpPr>
          <p:nvPr>
            <p:ph type="sldNum" sz="quarter" idx="3"/>
          </p:nvPr>
        </p:nvSpPr>
        <p:spPr>
          <a:xfrm>
            <a:off x="3819869" y="9380332"/>
            <a:ext cx="2922270" cy="493792"/>
          </a:xfrm>
          <a:prstGeom prst="rect">
            <a:avLst/>
          </a:prstGeom>
        </p:spPr>
        <p:txBody>
          <a:bodyPr vert="horz" lIns="91440" tIns="45720" rIns="91440" bIns="45720" rtlCol="0" anchor="b"/>
          <a:lstStyle>
            <a:lvl1pPr algn="r">
              <a:defRPr sz="1200"/>
            </a:lvl1pPr>
          </a:lstStyle>
          <a:p>
            <a:pPr>
              <a:defRPr/>
            </a:pPr>
            <a:fld id="{D63EE936-E135-44E5-8B2F-97253E71F68A}" type="slidenum">
              <a:rPr lang="en-AU"/>
              <a:pPr>
                <a:defRPr/>
              </a:pPr>
              <a:t>‹#›</a:t>
            </a:fld>
            <a:endParaRPr lang="en-AU" dirty="0"/>
          </a:p>
        </p:txBody>
      </p:sp>
    </p:spTree>
    <p:extLst>
      <p:ext uri="{BB962C8B-B14F-4D97-AF65-F5344CB8AC3E}">
        <p14:creationId xmlns:p14="http://schemas.microsoft.com/office/powerpoint/2010/main" val="10065368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270" cy="493792"/>
          </a:xfrm>
          <a:prstGeom prst="rect">
            <a:avLst/>
          </a:prstGeom>
        </p:spPr>
        <p:txBody>
          <a:bodyPr vert="horz" lIns="91440" tIns="45720" rIns="91440" bIns="45720" rtlCol="0"/>
          <a:lstStyle>
            <a:lvl1pPr algn="l">
              <a:defRPr sz="1200"/>
            </a:lvl1pPr>
          </a:lstStyle>
          <a:p>
            <a:pPr>
              <a:defRPr/>
            </a:pPr>
            <a:endParaRPr lang="en-AU" dirty="0"/>
          </a:p>
        </p:txBody>
      </p:sp>
      <p:sp>
        <p:nvSpPr>
          <p:cNvPr id="3" name="Date Placeholder 2"/>
          <p:cNvSpPr>
            <a:spLocks noGrp="1"/>
          </p:cNvSpPr>
          <p:nvPr>
            <p:ph type="dt" idx="1"/>
          </p:nvPr>
        </p:nvSpPr>
        <p:spPr>
          <a:xfrm>
            <a:off x="3819869" y="0"/>
            <a:ext cx="2922270" cy="493792"/>
          </a:xfrm>
          <a:prstGeom prst="rect">
            <a:avLst/>
          </a:prstGeom>
        </p:spPr>
        <p:txBody>
          <a:bodyPr vert="horz" lIns="91440" tIns="45720" rIns="91440" bIns="45720" rtlCol="0"/>
          <a:lstStyle>
            <a:lvl1pPr algn="r">
              <a:defRPr sz="1200"/>
            </a:lvl1pPr>
          </a:lstStyle>
          <a:p>
            <a:pPr>
              <a:defRPr/>
            </a:pPr>
            <a:fld id="{0A37540A-C1F7-4F09-9C53-3789979014E2}" type="datetimeFigureOut">
              <a:rPr lang="en-AU"/>
              <a:pPr>
                <a:defRPr/>
              </a:pPr>
              <a:t>24/11/2016</a:t>
            </a:fld>
            <a:endParaRPr lang="en-AU" dirty="0"/>
          </a:p>
        </p:txBody>
      </p:sp>
      <p:sp>
        <p:nvSpPr>
          <p:cNvPr id="4" name="Slide Image Placeholder 3"/>
          <p:cNvSpPr>
            <a:spLocks noGrp="1" noRot="1" noChangeAspect="1"/>
          </p:cNvSpPr>
          <p:nvPr>
            <p:ph type="sldImg" idx="2"/>
          </p:nvPr>
        </p:nvSpPr>
        <p:spPr>
          <a:xfrm>
            <a:off x="904875" y="741363"/>
            <a:ext cx="4933950" cy="3702050"/>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74370" y="4691023"/>
            <a:ext cx="5394960" cy="444412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380332"/>
            <a:ext cx="2922270" cy="493792"/>
          </a:xfrm>
          <a:prstGeom prst="rect">
            <a:avLst/>
          </a:prstGeom>
        </p:spPr>
        <p:txBody>
          <a:bodyPr vert="horz" lIns="91440" tIns="45720" rIns="91440" bIns="45720" rtlCol="0" anchor="b"/>
          <a:lstStyle>
            <a:lvl1pPr algn="l">
              <a:defRPr sz="1200"/>
            </a:lvl1pPr>
          </a:lstStyle>
          <a:p>
            <a:pPr>
              <a:defRPr/>
            </a:pPr>
            <a:endParaRPr lang="en-AU" dirty="0"/>
          </a:p>
        </p:txBody>
      </p:sp>
      <p:sp>
        <p:nvSpPr>
          <p:cNvPr id="7" name="Slide Number Placeholder 6"/>
          <p:cNvSpPr>
            <a:spLocks noGrp="1"/>
          </p:cNvSpPr>
          <p:nvPr>
            <p:ph type="sldNum" sz="quarter" idx="5"/>
          </p:nvPr>
        </p:nvSpPr>
        <p:spPr>
          <a:xfrm>
            <a:off x="3819869" y="9380332"/>
            <a:ext cx="2922270" cy="493792"/>
          </a:xfrm>
          <a:prstGeom prst="rect">
            <a:avLst/>
          </a:prstGeom>
        </p:spPr>
        <p:txBody>
          <a:bodyPr vert="horz" lIns="91440" tIns="45720" rIns="91440" bIns="45720" rtlCol="0" anchor="b"/>
          <a:lstStyle>
            <a:lvl1pPr algn="r">
              <a:defRPr sz="1200"/>
            </a:lvl1pPr>
          </a:lstStyle>
          <a:p>
            <a:pPr>
              <a:defRPr/>
            </a:pPr>
            <a:fld id="{E40B2791-316B-4EFB-B7A9-7099887BF953}" type="slidenum">
              <a:rPr lang="en-AU"/>
              <a:pPr>
                <a:defRPr/>
              </a:pPr>
              <a:t>‹#›</a:t>
            </a:fld>
            <a:endParaRPr lang="en-AU" dirty="0"/>
          </a:p>
        </p:txBody>
      </p:sp>
    </p:spTree>
    <p:extLst>
      <p:ext uri="{BB962C8B-B14F-4D97-AF65-F5344CB8AC3E}">
        <p14:creationId xmlns:p14="http://schemas.microsoft.com/office/powerpoint/2010/main" val="33521121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E40B2791-316B-4EFB-B7A9-7099887BF953}" type="slidenum">
              <a:rPr lang="en-AU" smtClean="0"/>
              <a:pPr>
                <a:defRPr/>
              </a:pPr>
              <a:t>1</a:t>
            </a:fld>
            <a:endParaRPr lang="en-AU" dirty="0"/>
          </a:p>
        </p:txBody>
      </p:sp>
    </p:spTree>
    <p:extLst>
      <p:ext uri="{BB962C8B-B14F-4D97-AF65-F5344CB8AC3E}">
        <p14:creationId xmlns:p14="http://schemas.microsoft.com/office/powerpoint/2010/main" val="871940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11238" indent="-272825" eaLnBrk="0" hangingPunct="0">
              <a:spcBef>
                <a:spcPct val="30000"/>
              </a:spcBef>
              <a:defRPr sz="1200">
                <a:solidFill>
                  <a:schemeClr val="tx1"/>
                </a:solidFill>
                <a:latin typeface="Times New Roman" pitchFamily="18" charset="0"/>
                <a:cs typeface="Arial" charset="0"/>
              </a:defRPr>
            </a:lvl2pPr>
            <a:lvl3pPr marL="1094454" indent="-217629" eaLnBrk="0" hangingPunct="0">
              <a:spcBef>
                <a:spcPct val="30000"/>
              </a:spcBef>
              <a:defRPr sz="1200">
                <a:solidFill>
                  <a:schemeClr val="tx1"/>
                </a:solidFill>
                <a:latin typeface="Times New Roman" pitchFamily="18" charset="0"/>
                <a:cs typeface="Arial" charset="0"/>
              </a:defRPr>
            </a:lvl3pPr>
            <a:lvl4pPr marL="1532866" indent="-217629" eaLnBrk="0" hangingPunct="0">
              <a:spcBef>
                <a:spcPct val="30000"/>
              </a:spcBef>
              <a:defRPr sz="1200">
                <a:solidFill>
                  <a:schemeClr val="tx1"/>
                </a:solidFill>
                <a:latin typeface="Times New Roman" pitchFamily="18" charset="0"/>
                <a:cs typeface="Arial" charset="0"/>
              </a:defRPr>
            </a:lvl4pPr>
            <a:lvl5pPr marL="1971278" indent="-217629" eaLnBrk="0" hangingPunct="0">
              <a:spcBef>
                <a:spcPct val="30000"/>
              </a:spcBef>
              <a:defRPr sz="1200">
                <a:solidFill>
                  <a:schemeClr val="tx1"/>
                </a:solidFill>
                <a:latin typeface="Times New Roman" pitchFamily="18" charset="0"/>
                <a:cs typeface="Arial" charset="0"/>
              </a:defRPr>
            </a:lvl5pPr>
            <a:lvl6pPr marL="2425461" indent="-217629" eaLnBrk="0" fontAlgn="base" hangingPunct="0">
              <a:spcBef>
                <a:spcPct val="30000"/>
              </a:spcBef>
              <a:spcAft>
                <a:spcPct val="0"/>
              </a:spcAft>
              <a:defRPr sz="1200">
                <a:solidFill>
                  <a:schemeClr val="tx1"/>
                </a:solidFill>
                <a:latin typeface="Times New Roman" pitchFamily="18" charset="0"/>
                <a:cs typeface="Arial" charset="0"/>
              </a:defRPr>
            </a:lvl6pPr>
            <a:lvl7pPr marL="2879643" indent="-217629" eaLnBrk="0" fontAlgn="base" hangingPunct="0">
              <a:spcBef>
                <a:spcPct val="30000"/>
              </a:spcBef>
              <a:spcAft>
                <a:spcPct val="0"/>
              </a:spcAft>
              <a:defRPr sz="1200">
                <a:solidFill>
                  <a:schemeClr val="tx1"/>
                </a:solidFill>
                <a:latin typeface="Times New Roman" pitchFamily="18" charset="0"/>
                <a:cs typeface="Arial" charset="0"/>
              </a:defRPr>
            </a:lvl7pPr>
            <a:lvl8pPr marL="3333826" indent="-217629" eaLnBrk="0" fontAlgn="base" hangingPunct="0">
              <a:spcBef>
                <a:spcPct val="30000"/>
              </a:spcBef>
              <a:spcAft>
                <a:spcPct val="0"/>
              </a:spcAft>
              <a:defRPr sz="1200">
                <a:solidFill>
                  <a:schemeClr val="tx1"/>
                </a:solidFill>
                <a:latin typeface="Times New Roman" pitchFamily="18" charset="0"/>
                <a:cs typeface="Arial" charset="0"/>
              </a:defRPr>
            </a:lvl8pPr>
            <a:lvl9pPr marL="3788008" indent="-217629" eaLnBrk="0" fontAlgn="base" hangingPunct="0">
              <a:spcBef>
                <a:spcPct val="30000"/>
              </a:spcBef>
              <a:spcAft>
                <a:spcPct val="0"/>
              </a:spcAft>
              <a:defRPr sz="1200">
                <a:solidFill>
                  <a:schemeClr val="tx1"/>
                </a:solidFill>
                <a:latin typeface="Times New Roman" pitchFamily="18" charset="0"/>
                <a:cs typeface="Arial" charset="0"/>
              </a:defRPr>
            </a:lvl9pPr>
          </a:lstStyle>
          <a:p>
            <a:pPr defTabSz="908365">
              <a:spcBef>
                <a:spcPct val="0"/>
              </a:spcBef>
            </a:pPr>
            <a:fld id="{4AC11042-6D44-4051-86D6-FC954E151AD4}" type="slidenum">
              <a:rPr lang="en-AU" altLang="en-US" smtClean="0"/>
              <a:pPr defTabSz="908365">
                <a:spcBef>
                  <a:spcPct val="0"/>
                </a:spcBef>
              </a:pPr>
              <a:t>10</a:t>
            </a:fld>
            <a:endParaRPr lang="en-AU"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468727" y="4691023"/>
            <a:ext cx="5664630" cy="444412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11238" indent="-272825" eaLnBrk="0" hangingPunct="0">
              <a:spcBef>
                <a:spcPct val="30000"/>
              </a:spcBef>
              <a:defRPr sz="1200">
                <a:solidFill>
                  <a:schemeClr val="tx1"/>
                </a:solidFill>
                <a:latin typeface="Times New Roman" pitchFamily="18" charset="0"/>
                <a:cs typeface="Arial" charset="0"/>
              </a:defRPr>
            </a:lvl2pPr>
            <a:lvl3pPr marL="1094454" indent="-217629" eaLnBrk="0" hangingPunct="0">
              <a:spcBef>
                <a:spcPct val="30000"/>
              </a:spcBef>
              <a:defRPr sz="1200">
                <a:solidFill>
                  <a:schemeClr val="tx1"/>
                </a:solidFill>
                <a:latin typeface="Times New Roman" pitchFamily="18" charset="0"/>
                <a:cs typeface="Arial" charset="0"/>
              </a:defRPr>
            </a:lvl3pPr>
            <a:lvl4pPr marL="1532866" indent="-217629" eaLnBrk="0" hangingPunct="0">
              <a:spcBef>
                <a:spcPct val="30000"/>
              </a:spcBef>
              <a:defRPr sz="1200">
                <a:solidFill>
                  <a:schemeClr val="tx1"/>
                </a:solidFill>
                <a:latin typeface="Times New Roman" pitchFamily="18" charset="0"/>
                <a:cs typeface="Arial" charset="0"/>
              </a:defRPr>
            </a:lvl4pPr>
            <a:lvl5pPr marL="1971278" indent="-217629" eaLnBrk="0" hangingPunct="0">
              <a:spcBef>
                <a:spcPct val="30000"/>
              </a:spcBef>
              <a:defRPr sz="1200">
                <a:solidFill>
                  <a:schemeClr val="tx1"/>
                </a:solidFill>
                <a:latin typeface="Times New Roman" pitchFamily="18" charset="0"/>
                <a:cs typeface="Arial" charset="0"/>
              </a:defRPr>
            </a:lvl5pPr>
            <a:lvl6pPr marL="2425461" indent="-217629" eaLnBrk="0" fontAlgn="base" hangingPunct="0">
              <a:spcBef>
                <a:spcPct val="30000"/>
              </a:spcBef>
              <a:spcAft>
                <a:spcPct val="0"/>
              </a:spcAft>
              <a:defRPr sz="1200">
                <a:solidFill>
                  <a:schemeClr val="tx1"/>
                </a:solidFill>
                <a:latin typeface="Times New Roman" pitchFamily="18" charset="0"/>
                <a:cs typeface="Arial" charset="0"/>
              </a:defRPr>
            </a:lvl6pPr>
            <a:lvl7pPr marL="2879643" indent="-217629" eaLnBrk="0" fontAlgn="base" hangingPunct="0">
              <a:spcBef>
                <a:spcPct val="30000"/>
              </a:spcBef>
              <a:spcAft>
                <a:spcPct val="0"/>
              </a:spcAft>
              <a:defRPr sz="1200">
                <a:solidFill>
                  <a:schemeClr val="tx1"/>
                </a:solidFill>
                <a:latin typeface="Times New Roman" pitchFamily="18" charset="0"/>
                <a:cs typeface="Arial" charset="0"/>
              </a:defRPr>
            </a:lvl7pPr>
            <a:lvl8pPr marL="3333826" indent="-217629" eaLnBrk="0" fontAlgn="base" hangingPunct="0">
              <a:spcBef>
                <a:spcPct val="30000"/>
              </a:spcBef>
              <a:spcAft>
                <a:spcPct val="0"/>
              </a:spcAft>
              <a:defRPr sz="1200">
                <a:solidFill>
                  <a:schemeClr val="tx1"/>
                </a:solidFill>
                <a:latin typeface="Times New Roman" pitchFamily="18" charset="0"/>
                <a:cs typeface="Arial" charset="0"/>
              </a:defRPr>
            </a:lvl8pPr>
            <a:lvl9pPr marL="3788008" indent="-217629" eaLnBrk="0" fontAlgn="base" hangingPunct="0">
              <a:spcBef>
                <a:spcPct val="30000"/>
              </a:spcBef>
              <a:spcAft>
                <a:spcPct val="0"/>
              </a:spcAft>
              <a:defRPr sz="1200">
                <a:solidFill>
                  <a:schemeClr val="tx1"/>
                </a:solidFill>
                <a:latin typeface="Times New Roman" pitchFamily="18" charset="0"/>
                <a:cs typeface="Arial" charset="0"/>
              </a:defRPr>
            </a:lvl9pPr>
          </a:lstStyle>
          <a:p>
            <a:pPr defTabSz="908365">
              <a:spcBef>
                <a:spcPct val="0"/>
              </a:spcBef>
            </a:pPr>
            <a:fld id="{BF2681E6-A810-463B-A0FD-8EB240F5D438}" type="slidenum">
              <a:rPr lang="en-AU" altLang="en-US" smtClean="0"/>
              <a:pPr defTabSz="908365">
                <a:spcBef>
                  <a:spcPct val="0"/>
                </a:spcBef>
              </a:pPr>
              <a:t>11</a:t>
            </a:fld>
            <a:endParaRPr lang="en-AU"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73899" y="4692407"/>
            <a:ext cx="5395905" cy="444294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tLang="en-US" sz="16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11238" indent="-272825" eaLnBrk="0" hangingPunct="0">
              <a:spcBef>
                <a:spcPct val="30000"/>
              </a:spcBef>
              <a:defRPr sz="1200">
                <a:solidFill>
                  <a:schemeClr val="tx1"/>
                </a:solidFill>
                <a:latin typeface="Times New Roman" pitchFamily="18" charset="0"/>
                <a:cs typeface="Arial" charset="0"/>
              </a:defRPr>
            </a:lvl2pPr>
            <a:lvl3pPr marL="1094454" indent="-217629" eaLnBrk="0" hangingPunct="0">
              <a:spcBef>
                <a:spcPct val="30000"/>
              </a:spcBef>
              <a:defRPr sz="1200">
                <a:solidFill>
                  <a:schemeClr val="tx1"/>
                </a:solidFill>
                <a:latin typeface="Times New Roman" pitchFamily="18" charset="0"/>
                <a:cs typeface="Arial" charset="0"/>
              </a:defRPr>
            </a:lvl3pPr>
            <a:lvl4pPr marL="1532866" indent="-217629" eaLnBrk="0" hangingPunct="0">
              <a:spcBef>
                <a:spcPct val="30000"/>
              </a:spcBef>
              <a:defRPr sz="1200">
                <a:solidFill>
                  <a:schemeClr val="tx1"/>
                </a:solidFill>
                <a:latin typeface="Times New Roman" pitchFamily="18" charset="0"/>
                <a:cs typeface="Arial" charset="0"/>
              </a:defRPr>
            </a:lvl4pPr>
            <a:lvl5pPr marL="1971278" indent="-217629" eaLnBrk="0" hangingPunct="0">
              <a:spcBef>
                <a:spcPct val="30000"/>
              </a:spcBef>
              <a:defRPr sz="1200">
                <a:solidFill>
                  <a:schemeClr val="tx1"/>
                </a:solidFill>
                <a:latin typeface="Times New Roman" pitchFamily="18" charset="0"/>
                <a:cs typeface="Arial" charset="0"/>
              </a:defRPr>
            </a:lvl5pPr>
            <a:lvl6pPr marL="2425461" indent="-217629" eaLnBrk="0" fontAlgn="base" hangingPunct="0">
              <a:spcBef>
                <a:spcPct val="30000"/>
              </a:spcBef>
              <a:spcAft>
                <a:spcPct val="0"/>
              </a:spcAft>
              <a:defRPr sz="1200">
                <a:solidFill>
                  <a:schemeClr val="tx1"/>
                </a:solidFill>
                <a:latin typeface="Times New Roman" pitchFamily="18" charset="0"/>
                <a:cs typeface="Arial" charset="0"/>
              </a:defRPr>
            </a:lvl6pPr>
            <a:lvl7pPr marL="2879643" indent="-217629" eaLnBrk="0" fontAlgn="base" hangingPunct="0">
              <a:spcBef>
                <a:spcPct val="30000"/>
              </a:spcBef>
              <a:spcAft>
                <a:spcPct val="0"/>
              </a:spcAft>
              <a:defRPr sz="1200">
                <a:solidFill>
                  <a:schemeClr val="tx1"/>
                </a:solidFill>
                <a:latin typeface="Times New Roman" pitchFamily="18" charset="0"/>
                <a:cs typeface="Arial" charset="0"/>
              </a:defRPr>
            </a:lvl7pPr>
            <a:lvl8pPr marL="3333826" indent="-217629" eaLnBrk="0" fontAlgn="base" hangingPunct="0">
              <a:spcBef>
                <a:spcPct val="30000"/>
              </a:spcBef>
              <a:spcAft>
                <a:spcPct val="0"/>
              </a:spcAft>
              <a:defRPr sz="1200">
                <a:solidFill>
                  <a:schemeClr val="tx1"/>
                </a:solidFill>
                <a:latin typeface="Times New Roman" pitchFamily="18" charset="0"/>
                <a:cs typeface="Arial" charset="0"/>
              </a:defRPr>
            </a:lvl8pPr>
            <a:lvl9pPr marL="3788008" indent="-217629" eaLnBrk="0" fontAlgn="base" hangingPunct="0">
              <a:spcBef>
                <a:spcPct val="30000"/>
              </a:spcBef>
              <a:spcAft>
                <a:spcPct val="0"/>
              </a:spcAft>
              <a:defRPr sz="1200">
                <a:solidFill>
                  <a:schemeClr val="tx1"/>
                </a:solidFill>
                <a:latin typeface="Times New Roman" pitchFamily="18" charset="0"/>
                <a:cs typeface="Arial" charset="0"/>
              </a:defRPr>
            </a:lvl9pPr>
          </a:lstStyle>
          <a:p>
            <a:pPr defTabSz="908365">
              <a:spcBef>
                <a:spcPct val="0"/>
              </a:spcBef>
            </a:pPr>
            <a:fld id="{F110F105-2285-4949-82B6-F8FF300287CF}" type="slidenum">
              <a:rPr lang="en-AU" altLang="en-US" smtClean="0"/>
              <a:pPr defTabSz="908365">
                <a:spcBef>
                  <a:spcPct val="0"/>
                </a:spcBef>
              </a:pPr>
              <a:t>12</a:t>
            </a:fld>
            <a:endParaRPr lang="en-AU"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300736" y="4507678"/>
            <a:ext cx="6143805" cy="50144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pPr>
            <a:endParaRPr lang="en-AU" altLang="en-US" sz="16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11238" indent="-272825" eaLnBrk="0" hangingPunct="0">
              <a:spcBef>
                <a:spcPct val="30000"/>
              </a:spcBef>
              <a:defRPr sz="1200">
                <a:solidFill>
                  <a:schemeClr val="tx1"/>
                </a:solidFill>
                <a:latin typeface="Times New Roman" pitchFamily="18" charset="0"/>
                <a:cs typeface="Arial" charset="0"/>
              </a:defRPr>
            </a:lvl2pPr>
            <a:lvl3pPr marL="1094454" indent="-217629" eaLnBrk="0" hangingPunct="0">
              <a:spcBef>
                <a:spcPct val="30000"/>
              </a:spcBef>
              <a:defRPr sz="1200">
                <a:solidFill>
                  <a:schemeClr val="tx1"/>
                </a:solidFill>
                <a:latin typeface="Times New Roman" pitchFamily="18" charset="0"/>
                <a:cs typeface="Arial" charset="0"/>
              </a:defRPr>
            </a:lvl3pPr>
            <a:lvl4pPr marL="1532866" indent="-217629" eaLnBrk="0" hangingPunct="0">
              <a:spcBef>
                <a:spcPct val="30000"/>
              </a:spcBef>
              <a:defRPr sz="1200">
                <a:solidFill>
                  <a:schemeClr val="tx1"/>
                </a:solidFill>
                <a:latin typeface="Times New Roman" pitchFamily="18" charset="0"/>
                <a:cs typeface="Arial" charset="0"/>
              </a:defRPr>
            </a:lvl4pPr>
            <a:lvl5pPr marL="1971278" indent="-217629" eaLnBrk="0" hangingPunct="0">
              <a:spcBef>
                <a:spcPct val="30000"/>
              </a:spcBef>
              <a:defRPr sz="1200">
                <a:solidFill>
                  <a:schemeClr val="tx1"/>
                </a:solidFill>
                <a:latin typeface="Times New Roman" pitchFamily="18" charset="0"/>
                <a:cs typeface="Arial" charset="0"/>
              </a:defRPr>
            </a:lvl5pPr>
            <a:lvl6pPr marL="2425461" indent="-217629" eaLnBrk="0" fontAlgn="base" hangingPunct="0">
              <a:spcBef>
                <a:spcPct val="30000"/>
              </a:spcBef>
              <a:spcAft>
                <a:spcPct val="0"/>
              </a:spcAft>
              <a:defRPr sz="1200">
                <a:solidFill>
                  <a:schemeClr val="tx1"/>
                </a:solidFill>
                <a:latin typeface="Times New Roman" pitchFamily="18" charset="0"/>
                <a:cs typeface="Arial" charset="0"/>
              </a:defRPr>
            </a:lvl6pPr>
            <a:lvl7pPr marL="2879643" indent="-217629" eaLnBrk="0" fontAlgn="base" hangingPunct="0">
              <a:spcBef>
                <a:spcPct val="30000"/>
              </a:spcBef>
              <a:spcAft>
                <a:spcPct val="0"/>
              </a:spcAft>
              <a:defRPr sz="1200">
                <a:solidFill>
                  <a:schemeClr val="tx1"/>
                </a:solidFill>
                <a:latin typeface="Times New Roman" pitchFamily="18" charset="0"/>
                <a:cs typeface="Arial" charset="0"/>
              </a:defRPr>
            </a:lvl7pPr>
            <a:lvl8pPr marL="3333826" indent="-217629" eaLnBrk="0" fontAlgn="base" hangingPunct="0">
              <a:spcBef>
                <a:spcPct val="30000"/>
              </a:spcBef>
              <a:spcAft>
                <a:spcPct val="0"/>
              </a:spcAft>
              <a:defRPr sz="1200">
                <a:solidFill>
                  <a:schemeClr val="tx1"/>
                </a:solidFill>
                <a:latin typeface="Times New Roman" pitchFamily="18" charset="0"/>
                <a:cs typeface="Arial" charset="0"/>
              </a:defRPr>
            </a:lvl8pPr>
            <a:lvl9pPr marL="3788008" indent="-217629" eaLnBrk="0" fontAlgn="base" hangingPunct="0">
              <a:spcBef>
                <a:spcPct val="30000"/>
              </a:spcBef>
              <a:spcAft>
                <a:spcPct val="0"/>
              </a:spcAft>
              <a:defRPr sz="1200">
                <a:solidFill>
                  <a:schemeClr val="tx1"/>
                </a:solidFill>
                <a:latin typeface="Times New Roman" pitchFamily="18" charset="0"/>
                <a:cs typeface="Arial" charset="0"/>
              </a:defRPr>
            </a:lvl9pPr>
          </a:lstStyle>
          <a:p>
            <a:pPr defTabSz="908365">
              <a:spcBef>
                <a:spcPct val="0"/>
              </a:spcBef>
            </a:pPr>
            <a:fld id="{8F1C4625-90E6-484D-89F1-CDC27CEE53A9}" type="slidenum">
              <a:rPr lang="en-AU" altLang="en-US" smtClean="0"/>
              <a:pPr defTabSz="908365">
                <a:spcBef>
                  <a:spcPct val="0"/>
                </a:spcBef>
              </a:pPr>
              <a:t>13</a:t>
            </a:fld>
            <a:endParaRPr lang="en-AU"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499127" y="4690828"/>
            <a:ext cx="5570677" cy="454399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tLang="en-US" sz="1500" dirty="0"/>
          </a:p>
          <a:p>
            <a:pPr eaLnBrk="1" hangingPunct="1"/>
            <a:endParaRPr lang="en-AU" altLang="en-US" sz="15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en-US" sz="1400"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38047" indent="-283864" eaLnBrk="0" hangingPunct="0">
              <a:spcBef>
                <a:spcPct val="30000"/>
              </a:spcBef>
              <a:defRPr sz="1200">
                <a:solidFill>
                  <a:schemeClr val="tx1"/>
                </a:solidFill>
                <a:latin typeface="Times New Roman" pitchFamily="18" charset="0"/>
                <a:cs typeface="Arial" charset="0"/>
              </a:defRPr>
            </a:lvl2pPr>
            <a:lvl3pPr marL="1135456" indent="-227091" eaLnBrk="0" hangingPunct="0">
              <a:spcBef>
                <a:spcPct val="30000"/>
              </a:spcBef>
              <a:defRPr sz="1200">
                <a:solidFill>
                  <a:schemeClr val="tx1"/>
                </a:solidFill>
                <a:latin typeface="Times New Roman" pitchFamily="18" charset="0"/>
                <a:cs typeface="Arial" charset="0"/>
              </a:defRPr>
            </a:lvl3pPr>
            <a:lvl4pPr marL="1589639" indent="-227091" eaLnBrk="0" hangingPunct="0">
              <a:spcBef>
                <a:spcPct val="30000"/>
              </a:spcBef>
              <a:defRPr sz="1200">
                <a:solidFill>
                  <a:schemeClr val="tx1"/>
                </a:solidFill>
                <a:latin typeface="Times New Roman" pitchFamily="18" charset="0"/>
                <a:cs typeface="Arial" charset="0"/>
              </a:defRPr>
            </a:lvl4pPr>
            <a:lvl5pPr marL="2043821" indent="-227091" eaLnBrk="0" hangingPunct="0">
              <a:spcBef>
                <a:spcPct val="30000"/>
              </a:spcBef>
              <a:defRPr sz="1200">
                <a:solidFill>
                  <a:schemeClr val="tx1"/>
                </a:solidFill>
                <a:latin typeface="Times New Roman" pitchFamily="18" charset="0"/>
                <a:cs typeface="Arial" charset="0"/>
              </a:defRPr>
            </a:lvl5pPr>
            <a:lvl6pPr marL="2498004" indent="-227091" eaLnBrk="0" fontAlgn="base" hangingPunct="0">
              <a:spcBef>
                <a:spcPct val="30000"/>
              </a:spcBef>
              <a:spcAft>
                <a:spcPct val="0"/>
              </a:spcAft>
              <a:defRPr sz="1200">
                <a:solidFill>
                  <a:schemeClr val="tx1"/>
                </a:solidFill>
                <a:latin typeface="Times New Roman" pitchFamily="18" charset="0"/>
                <a:cs typeface="Arial" charset="0"/>
              </a:defRPr>
            </a:lvl6pPr>
            <a:lvl7pPr marL="2952186" indent="-227091" eaLnBrk="0" fontAlgn="base" hangingPunct="0">
              <a:spcBef>
                <a:spcPct val="30000"/>
              </a:spcBef>
              <a:spcAft>
                <a:spcPct val="0"/>
              </a:spcAft>
              <a:defRPr sz="1200">
                <a:solidFill>
                  <a:schemeClr val="tx1"/>
                </a:solidFill>
                <a:latin typeface="Times New Roman" pitchFamily="18" charset="0"/>
                <a:cs typeface="Arial" charset="0"/>
              </a:defRPr>
            </a:lvl7pPr>
            <a:lvl8pPr marL="3406369" indent="-227091" eaLnBrk="0" fontAlgn="base" hangingPunct="0">
              <a:spcBef>
                <a:spcPct val="30000"/>
              </a:spcBef>
              <a:spcAft>
                <a:spcPct val="0"/>
              </a:spcAft>
              <a:defRPr sz="1200">
                <a:solidFill>
                  <a:schemeClr val="tx1"/>
                </a:solidFill>
                <a:latin typeface="Times New Roman" pitchFamily="18" charset="0"/>
                <a:cs typeface="Arial" charset="0"/>
              </a:defRPr>
            </a:lvl8pPr>
            <a:lvl9pPr marL="3860551" indent="-227091" eaLnBrk="0" fontAlgn="base" hangingPunct="0">
              <a:spcBef>
                <a:spcPct val="30000"/>
              </a:spcBef>
              <a:spcAft>
                <a:spcPct val="0"/>
              </a:spcAft>
              <a:defRPr sz="1200">
                <a:solidFill>
                  <a:schemeClr val="tx1"/>
                </a:solidFill>
                <a:latin typeface="Times New Roman" pitchFamily="18" charset="0"/>
                <a:cs typeface="Arial" charset="0"/>
              </a:defRPr>
            </a:lvl9pPr>
          </a:lstStyle>
          <a:p>
            <a:pPr defTabSz="908365">
              <a:spcBef>
                <a:spcPct val="0"/>
              </a:spcBef>
            </a:pPr>
            <a:fld id="{1C0EE165-94A5-4441-88BC-3B4D2F111E31}" type="slidenum">
              <a:rPr lang="en-AU" altLang="en-US" smtClean="0"/>
              <a:pPr defTabSz="908365">
                <a:spcBef>
                  <a:spcPct val="0"/>
                </a:spcBef>
              </a:pPr>
              <a:t>14</a:t>
            </a:fld>
            <a:endParaRPr lang="en-AU"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11238" indent="-272825" eaLnBrk="0" hangingPunct="0">
              <a:spcBef>
                <a:spcPct val="30000"/>
              </a:spcBef>
              <a:defRPr sz="1200">
                <a:solidFill>
                  <a:schemeClr val="tx1"/>
                </a:solidFill>
                <a:latin typeface="Times New Roman" pitchFamily="18" charset="0"/>
                <a:cs typeface="Arial" charset="0"/>
              </a:defRPr>
            </a:lvl2pPr>
            <a:lvl3pPr marL="1094454" indent="-217629" eaLnBrk="0" hangingPunct="0">
              <a:spcBef>
                <a:spcPct val="30000"/>
              </a:spcBef>
              <a:defRPr sz="1200">
                <a:solidFill>
                  <a:schemeClr val="tx1"/>
                </a:solidFill>
                <a:latin typeface="Times New Roman" pitchFamily="18" charset="0"/>
                <a:cs typeface="Arial" charset="0"/>
              </a:defRPr>
            </a:lvl3pPr>
            <a:lvl4pPr marL="1532866" indent="-217629" eaLnBrk="0" hangingPunct="0">
              <a:spcBef>
                <a:spcPct val="30000"/>
              </a:spcBef>
              <a:defRPr sz="1200">
                <a:solidFill>
                  <a:schemeClr val="tx1"/>
                </a:solidFill>
                <a:latin typeface="Times New Roman" pitchFamily="18" charset="0"/>
                <a:cs typeface="Arial" charset="0"/>
              </a:defRPr>
            </a:lvl4pPr>
            <a:lvl5pPr marL="1971278" indent="-217629" eaLnBrk="0" hangingPunct="0">
              <a:spcBef>
                <a:spcPct val="30000"/>
              </a:spcBef>
              <a:defRPr sz="1200">
                <a:solidFill>
                  <a:schemeClr val="tx1"/>
                </a:solidFill>
                <a:latin typeface="Times New Roman" pitchFamily="18" charset="0"/>
                <a:cs typeface="Arial" charset="0"/>
              </a:defRPr>
            </a:lvl5pPr>
            <a:lvl6pPr marL="2425461" indent="-217629" eaLnBrk="0" fontAlgn="base" hangingPunct="0">
              <a:spcBef>
                <a:spcPct val="30000"/>
              </a:spcBef>
              <a:spcAft>
                <a:spcPct val="0"/>
              </a:spcAft>
              <a:defRPr sz="1200">
                <a:solidFill>
                  <a:schemeClr val="tx1"/>
                </a:solidFill>
                <a:latin typeface="Times New Roman" pitchFamily="18" charset="0"/>
                <a:cs typeface="Arial" charset="0"/>
              </a:defRPr>
            </a:lvl6pPr>
            <a:lvl7pPr marL="2879643" indent="-217629" eaLnBrk="0" fontAlgn="base" hangingPunct="0">
              <a:spcBef>
                <a:spcPct val="30000"/>
              </a:spcBef>
              <a:spcAft>
                <a:spcPct val="0"/>
              </a:spcAft>
              <a:defRPr sz="1200">
                <a:solidFill>
                  <a:schemeClr val="tx1"/>
                </a:solidFill>
                <a:latin typeface="Times New Roman" pitchFamily="18" charset="0"/>
                <a:cs typeface="Arial" charset="0"/>
              </a:defRPr>
            </a:lvl7pPr>
            <a:lvl8pPr marL="3333826" indent="-217629" eaLnBrk="0" fontAlgn="base" hangingPunct="0">
              <a:spcBef>
                <a:spcPct val="30000"/>
              </a:spcBef>
              <a:spcAft>
                <a:spcPct val="0"/>
              </a:spcAft>
              <a:defRPr sz="1200">
                <a:solidFill>
                  <a:schemeClr val="tx1"/>
                </a:solidFill>
                <a:latin typeface="Times New Roman" pitchFamily="18" charset="0"/>
                <a:cs typeface="Arial" charset="0"/>
              </a:defRPr>
            </a:lvl8pPr>
            <a:lvl9pPr marL="3788008" indent="-217629" eaLnBrk="0" fontAlgn="base" hangingPunct="0">
              <a:spcBef>
                <a:spcPct val="30000"/>
              </a:spcBef>
              <a:spcAft>
                <a:spcPct val="0"/>
              </a:spcAft>
              <a:defRPr sz="1200">
                <a:solidFill>
                  <a:schemeClr val="tx1"/>
                </a:solidFill>
                <a:latin typeface="Times New Roman" pitchFamily="18" charset="0"/>
                <a:cs typeface="Arial" charset="0"/>
              </a:defRPr>
            </a:lvl9pPr>
          </a:lstStyle>
          <a:p>
            <a:pPr defTabSz="908365">
              <a:spcBef>
                <a:spcPct val="0"/>
              </a:spcBef>
            </a:pPr>
            <a:fld id="{5C6728DD-D5DF-4941-9E2B-E56E1287308F}" type="slidenum">
              <a:rPr lang="en-AU" altLang="en-US" smtClean="0"/>
              <a:pPr defTabSz="908365">
                <a:spcBef>
                  <a:spcPct val="0"/>
                </a:spcBef>
              </a:pPr>
              <a:t>15</a:t>
            </a:fld>
            <a:endParaRPr lang="en-AU"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tLang="en-US" sz="15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11238" indent="-272825" eaLnBrk="0" hangingPunct="0">
              <a:spcBef>
                <a:spcPct val="30000"/>
              </a:spcBef>
              <a:defRPr sz="1200">
                <a:solidFill>
                  <a:schemeClr val="tx1"/>
                </a:solidFill>
                <a:latin typeface="Times New Roman" pitchFamily="18" charset="0"/>
                <a:cs typeface="Arial" charset="0"/>
              </a:defRPr>
            </a:lvl2pPr>
            <a:lvl3pPr marL="1094454" indent="-217629" eaLnBrk="0" hangingPunct="0">
              <a:spcBef>
                <a:spcPct val="30000"/>
              </a:spcBef>
              <a:defRPr sz="1200">
                <a:solidFill>
                  <a:schemeClr val="tx1"/>
                </a:solidFill>
                <a:latin typeface="Times New Roman" pitchFamily="18" charset="0"/>
                <a:cs typeface="Arial" charset="0"/>
              </a:defRPr>
            </a:lvl3pPr>
            <a:lvl4pPr marL="1532866" indent="-217629" eaLnBrk="0" hangingPunct="0">
              <a:spcBef>
                <a:spcPct val="30000"/>
              </a:spcBef>
              <a:defRPr sz="1200">
                <a:solidFill>
                  <a:schemeClr val="tx1"/>
                </a:solidFill>
                <a:latin typeface="Times New Roman" pitchFamily="18" charset="0"/>
                <a:cs typeface="Arial" charset="0"/>
              </a:defRPr>
            </a:lvl4pPr>
            <a:lvl5pPr marL="1971278" indent="-217629" eaLnBrk="0" hangingPunct="0">
              <a:spcBef>
                <a:spcPct val="30000"/>
              </a:spcBef>
              <a:defRPr sz="1200">
                <a:solidFill>
                  <a:schemeClr val="tx1"/>
                </a:solidFill>
                <a:latin typeface="Times New Roman" pitchFamily="18" charset="0"/>
                <a:cs typeface="Arial" charset="0"/>
              </a:defRPr>
            </a:lvl5pPr>
            <a:lvl6pPr marL="2425461" indent="-217629" eaLnBrk="0" fontAlgn="base" hangingPunct="0">
              <a:spcBef>
                <a:spcPct val="30000"/>
              </a:spcBef>
              <a:spcAft>
                <a:spcPct val="0"/>
              </a:spcAft>
              <a:defRPr sz="1200">
                <a:solidFill>
                  <a:schemeClr val="tx1"/>
                </a:solidFill>
                <a:latin typeface="Times New Roman" pitchFamily="18" charset="0"/>
                <a:cs typeface="Arial" charset="0"/>
              </a:defRPr>
            </a:lvl6pPr>
            <a:lvl7pPr marL="2879643" indent="-217629" eaLnBrk="0" fontAlgn="base" hangingPunct="0">
              <a:spcBef>
                <a:spcPct val="30000"/>
              </a:spcBef>
              <a:spcAft>
                <a:spcPct val="0"/>
              </a:spcAft>
              <a:defRPr sz="1200">
                <a:solidFill>
                  <a:schemeClr val="tx1"/>
                </a:solidFill>
                <a:latin typeface="Times New Roman" pitchFamily="18" charset="0"/>
                <a:cs typeface="Arial" charset="0"/>
              </a:defRPr>
            </a:lvl7pPr>
            <a:lvl8pPr marL="3333826" indent="-217629" eaLnBrk="0" fontAlgn="base" hangingPunct="0">
              <a:spcBef>
                <a:spcPct val="30000"/>
              </a:spcBef>
              <a:spcAft>
                <a:spcPct val="0"/>
              </a:spcAft>
              <a:defRPr sz="1200">
                <a:solidFill>
                  <a:schemeClr val="tx1"/>
                </a:solidFill>
                <a:latin typeface="Times New Roman" pitchFamily="18" charset="0"/>
                <a:cs typeface="Arial" charset="0"/>
              </a:defRPr>
            </a:lvl8pPr>
            <a:lvl9pPr marL="3788008" indent="-217629" eaLnBrk="0" fontAlgn="base" hangingPunct="0">
              <a:spcBef>
                <a:spcPct val="30000"/>
              </a:spcBef>
              <a:spcAft>
                <a:spcPct val="0"/>
              </a:spcAft>
              <a:defRPr sz="1200">
                <a:solidFill>
                  <a:schemeClr val="tx1"/>
                </a:solidFill>
                <a:latin typeface="Times New Roman" pitchFamily="18" charset="0"/>
                <a:cs typeface="Arial" charset="0"/>
              </a:defRPr>
            </a:lvl9pPr>
          </a:lstStyle>
          <a:p>
            <a:pPr defTabSz="908365">
              <a:spcBef>
                <a:spcPct val="0"/>
              </a:spcBef>
            </a:pPr>
            <a:fld id="{AEC2E689-EB5F-4EA6-96DA-AB16AAC7CE3B}" type="slidenum">
              <a:rPr lang="en-AU" altLang="en-US" smtClean="0"/>
              <a:pPr defTabSz="908365">
                <a:spcBef>
                  <a:spcPct val="0"/>
                </a:spcBef>
              </a:pPr>
              <a:t>16</a:t>
            </a:fld>
            <a:endParaRPr lang="en-AU"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altLang="en-US" sz="1500" dirty="0"/>
              <a:t> </a:t>
            </a:r>
          </a:p>
          <a:p>
            <a:endParaRPr lang="en-AU" altLang="en-US" sz="15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11238" indent="-272825" eaLnBrk="0" hangingPunct="0">
              <a:spcBef>
                <a:spcPct val="30000"/>
              </a:spcBef>
              <a:defRPr sz="1200">
                <a:solidFill>
                  <a:schemeClr val="tx1"/>
                </a:solidFill>
                <a:latin typeface="Times New Roman" pitchFamily="18" charset="0"/>
                <a:cs typeface="Arial" charset="0"/>
              </a:defRPr>
            </a:lvl2pPr>
            <a:lvl3pPr marL="1094454" indent="-217629" eaLnBrk="0" hangingPunct="0">
              <a:spcBef>
                <a:spcPct val="30000"/>
              </a:spcBef>
              <a:defRPr sz="1200">
                <a:solidFill>
                  <a:schemeClr val="tx1"/>
                </a:solidFill>
                <a:latin typeface="Times New Roman" pitchFamily="18" charset="0"/>
                <a:cs typeface="Arial" charset="0"/>
              </a:defRPr>
            </a:lvl3pPr>
            <a:lvl4pPr marL="1532866" indent="-217629" eaLnBrk="0" hangingPunct="0">
              <a:spcBef>
                <a:spcPct val="30000"/>
              </a:spcBef>
              <a:defRPr sz="1200">
                <a:solidFill>
                  <a:schemeClr val="tx1"/>
                </a:solidFill>
                <a:latin typeface="Times New Roman" pitchFamily="18" charset="0"/>
                <a:cs typeface="Arial" charset="0"/>
              </a:defRPr>
            </a:lvl4pPr>
            <a:lvl5pPr marL="1971278" indent="-217629" eaLnBrk="0" hangingPunct="0">
              <a:spcBef>
                <a:spcPct val="30000"/>
              </a:spcBef>
              <a:defRPr sz="1200">
                <a:solidFill>
                  <a:schemeClr val="tx1"/>
                </a:solidFill>
                <a:latin typeface="Times New Roman" pitchFamily="18" charset="0"/>
                <a:cs typeface="Arial" charset="0"/>
              </a:defRPr>
            </a:lvl5pPr>
            <a:lvl6pPr marL="2425461" indent="-217629" eaLnBrk="0" fontAlgn="base" hangingPunct="0">
              <a:spcBef>
                <a:spcPct val="30000"/>
              </a:spcBef>
              <a:spcAft>
                <a:spcPct val="0"/>
              </a:spcAft>
              <a:defRPr sz="1200">
                <a:solidFill>
                  <a:schemeClr val="tx1"/>
                </a:solidFill>
                <a:latin typeface="Times New Roman" pitchFamily="18" charset="0"/>
                <a:cs typeface="Arial" charset="0"/>
              </a:defRPr>
            </a:lvl6pPr>
            <a:lvl7pPr marL="2879643" indent="-217629" eaLnBrk="0" fontAlgn="base" hangingPunct="0">
              <a:spcBef>
                <a:spcPct val="30000"/>
              </a:spcBef>
              <a:spcAft>
                <a:spcPct val="0"/>
              </a:spcAft>
              <a:defRPr sz="1200">
                <a:solidFill>
                  <a:schemeClr val="tx1"/>
                </a:solidFill>
                <a:latin typeface="Times New Roman" pitchFamily="18" charset="0"/>
                <a:cs typeface="Arial" charset="0"/>
              </a:defRPr>
            </a:lvl7pPr>
            <a:lvl8pPr marL="3333826" indent="-217629" eaLnBrk="0" fontAlgn="base" hangingPunct="0">
              <a:spcBef>
                <a:spcPct val="30000"/>
              </a:spcBef>
              <a:spcAft>
                <a:spcPct val="0"/>
              </a:spcAft>
              <a:defRPr sz="1200">
                <a:solidFill>
                  <a:schemeClr val="tx1"/>
                </a:solidFill>
                <a:latin typeface="Times New Roman" pitchFamily="18" charset="0"/>
                <a:cs typeface="Arial" charset="0"/>
              </a:defRPr>
            </a:lvl8pPr>
            <a:lvl9pPr marL="3788008" indent="-217629" eaLnBrk="0" fontAlgn="base" hangingPunct="0">
              <a:spcBef>
                <a:spcPct val="30000"/>
              </a:spcBef>
              <a:spcAft>
                <a:spcPct val="0"/>
              </a:spcAft>
              <a:defRPr sz="1200">
                <a:solidFill>
                  <a:schemeClr val="tx1"/>
                </a:solidFill>
                <a:latin typeface="Times New Roman" pitchFamily="18" charset="0"/>
                <a:cs typeface="Arial" charset="0"/>
              </a:defRPr>
            </a:lvl9pPr>
          </a:lstStyle>
          <a:p>
            <a:pPr defTabSz="908365">
              <a:spcBef>
                <a:spcPct val="0"/>
              </a:spcBef>
            </a:pPr>
            <a:fld id="{3C4F9D5B-1FE0-44F1-AA70-D67A196A4F1E}" type="slidenum">
              <a:rPr lang="en-AU" altLang="en-US" smtClean="0"/>
              <a:pPr defTabSz="908365">
                <a:spcBef>
                  <a:spcPct val="0"/>
                </a:spcBef>
              </a:pPr>
              <a:t>17</a:t>
            </a:fld>
            <a:endParaRPr lang="en-AU"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tLang="en-US" sz="1500" dirty="0"/>
          </a:p>
          <a:p>
            <a:pPr eaLnBrk="1" hangingPunct="1"/>
            <a:endParaRPr lang="en-AU"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11238" indent="-272825" eaLnBrk="0" hangingPunct="0">
              <a:spcBef>
                <a:spcPct val="30000"/>
              </a:spcBef>
              <a:defRPr sz="1200">
                <a:solidFill>
                  <a:schemeClr val="tx1"/>
                </a:solidFill>
                <a:latin typeface="Times New Roman" pitchFamily="18" charset="0"/>
                <a:cs typeface="Arial" charset="0"/>
              </a:defRPr>
            </a:lvl2pPr>
            <a:lvl3pPr marL="1094454" indent="-217629" eaLnBrk="0" hangingPunct="0">
              <a:spcBef>
                <a:spcPct val="30000"/>
              </a:spcBef>
              <a:defRPr sz="1200">
                <a:solidFill>
                  <a:schemeClr val="tx1"/>
                </a:solidFill>
                <a:latin typeface="Times New Roman" pitchFamily="18" charset="0"/>
                <a:cs typeface="Arial" charset="0"/>
              </a:defRPr>
            </a:lvl3pPr>
            <a:lvl4pPr marL="1532866" indent="-217629" eaLnBrk="0" hangingPunct="0">
              <a:spcBef>
                <a:spcPct val="30000"/>
              </a:spcBef>
              <a:defRPr sz="1200">
                <a:solidFill>
                  <a:schemeClr val="tx1"/>
                </a:solidFill>
                <a:latin typeface="Times New Roman" pitchFamily="18" charset="0"/>
                <a:cs typeface="Arial" charset="0"/>
              </a:defRPr>
            </a:lvl4pPr>
            <a:lvl5pPr marL="1971278" indent="-217629" eaLnBrk="0" hangingPunct="0">
              <a:spcBef>
                <a:spcPct val="30000"/>
              </a:spcBef>
              <a:defRPr sz="1200">
                <a:solidFill>
                  <a:schemeClr val="tx1"/>
                </a:solidFill>
                <a:latin typeface="Times New Roman" pitchFamily="18" charset="0"/>
                <a:cs typeface="Arial" charset="0"/>
              </a:defRPr>
            </a:lvl5pPr>
            <a:lvl6pPr marL="2425461" indent="-217629" eaLnBrk="0" fontAlgn="base" hangingPunct="0">
              <a:spcBef>
                <a:spcPct val="30000"/>
              </a:spcBef>
              <a:spcAft>
                <a:spcPct val="0"/>
              </a:spcAft>
              <a:defRPr sz="1200">
                <a:solidFill>
                  <a:schemeClr val="tx1"/>
                </a:solidFill>
                <a:latin typeface="Times New Roman" pitchFamily="18" charset="0"/>
                <a:cs typeface="Arial" charset="0"/>
              </a:defRPr>
            </a:lvl6pPr>
            <a:lvl7pPr marL="2879643" indent="-217629" eaLnBrk="0" fontAlgn="base" hangingPunct="0">
              <a:spcBef>
                <a:spcPct val="30000"/>
              </a:spcBef>
              <a:spcAft>
                <a:spcPct val="0"/>
              </a:spcAft>
              <a:defRPr sz="1200">
                <a:solidFill>
                  <a:schemeClr val="tx1"/>
                </a:solidFill>
                <a:latin typeface="Times New Roman" pitchFamily="18" charset="0"/>
                <a:cs typeface="Arial" charset="0"/>
              </a:defRPr>
            </a:lvl7pPr>
            <a:lvl8pPr marL="3333826" indent="-217629" eaLnBrk="0" fontAlgn="base" hangingPunct="0">
              <a:spcBef>
                <a:spcPct val="30000"/>
              </a:spcBef>
              <a:spcAft>
                <a:spcPct val="0"/>
              </a:spcAft>
              <a:defRPr sz="1200">
                <a:solidFill>
                  <a:schemeClr val="tx1"/>
                </a:solidFill>
                <a:latin typeface="Times New Roman" pitchFamily="18" charset="0"/>
                <a:cs typeface="Arial" charset="0"/>
              </a:defRPr>
            </a:lvl8pPr>
            <a:lvl9pPr marL="3788008" indent="-217629" eaLnBrk="0" fontAlgn="base" hangingPunct="0">
              <a:spcBef>
                <a:spcPct val="30000"/>
              </a:spcBef>
              <a:spcAft>
                <a:spcPct val="0"/>
              </a:spcAft>
              <a:defRPr sz="1200">
                <a:solidFill>
                  <a:schemeClr val="tx1"/>
                </a:solidFill>
                <a:latin typeface="Times New Roman" pitchFamily="18" charset="0"/>
                <a:cs typeface="Arial" charset="0"/>
              </a:defRPr>
            </a:lvl9pPr>
          </a:lstStyle>
          <a:p>
            <a:pPr defTabSz="908365">
              <a:spcBef>
                <a:spcPct val="0"/>
              </a:spcBef>
            </a:pPr>
            <a:fld id="{190375AF-A867-4E3E-98DC-23C4D3599C1E}" type="slidenum">
              <a:rPr lang="en-AU" altLang="en-US" smtClean="0"/>
              <a:pPr defTabSz="908365">
                <a:spcBef>
                  <a:spcPct val="0"/>
                </a:spcBef>
              </a:pPr>
              <a:t>18</a:t>
            </a:fld>
            <a:endParaRPr lang="en-AU"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74370" y="4691023"/>
            <a:ext cx="5529795" cy="444412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11238" indent="-272825" eaLnBrk="0" hangingPunct="0">
              <a:spcBef>
                <a:spcPct val="30000"/>
              </a:spcBef>
              <a:defRPr sz="1200">
                <a:solidFill>
                  <a:schemeClr val="tx1"/>
                </a:solidFill>
                <a:latin typeface="Times New Roman" pitchFamily="18" charset="0"/>
                <a:cs typeface="Arial" charset="0"/>
              </a:defRPr>
            </a:lvl2pPr>
            <a:lvl3pPr marL="1094454" indent="-217629" eaLnBrk="0" hangingPunct="0">
              <a:spcBef>
                <a:spcPct val="30000"/>
              </a:spcBef>
              <a:defRPr sz="1200">
                <a:solidFill>
                  <a:schemeClr val="tx1"/>
                </a:solidFill>
                <a:latin typeface="Times New Roman" pitchFamily="18" charset="0"/>
                <a:cs typeface="Arial" charset="0"/>
              </a:defRPr>
            </a:lvl3pPr>
            <a:lvl4pPr marL="1532866" indent="-217629" eaLnBrk="0" hangingPunct="0">
              <a:spcBef>
                <a:spcPct val="30000"/>
              </a:spcBef>
              <a:defRPr sz="1200">
                <a:solidFill>
                  <a:schemeClr val="tx1"/>
                </a:solidFill>
                <a:latin typeface="Times New Roman" pitchFamily="18" charset="0"/>
                <a:cs typeface="Arial" charset="0"/>
              </a:defRPr>
            </a:lvl4pPr>
            <a:lvl5pPr marL="1971278" indent="-217629" eaLnBrk="0" hangingPunct="0">
              <a:spcBef>
                <a:spcPct val="30000"/>
              </a:spcBef>
              <a:defRPr sz="1200">
                <a:solidFill>
                  <a:schemeClr val="tx1"/>
                </a:solidFill>
                <a:latin typeface="Times New Roman" pitchFamily="18" charset="0"/>
                <a:cs typeface="Arial" charset="0"/>
              </a:defRPr>
            </a:lvl5pPr>
            <a:lvl6pPr marL="2425461" indent="-217629" eaLnBrk="0" fontAlgn="base" hangingPunct="0">
              <a:spcBef>
                <a:spcPct val="30000"/>
              </a:spcBef>
              <a:spcAft>
                <a:spcPct val="0"/>
              </a:spcAft>
              <a:defRPr sz="1200">
                <a:solidFill>
                  <a:schemeClr val="tx1"/>
                </a:solidFill>
                <a:latin typeface="Times New Roman" pitchFamily="18" charset="0"/>
                <a:cs typeface="Arial" charset="0"/>
              </a:defRPr>
            </a:lvl6pPr>
            <a:lvl7pPr marL="2879643" indent="-217629" eaLnBrk="0" fontAlgn="base" hangingPunct="0">
              <a:spcBef>
                <a:spcPct val="30000"/>
              </a:spcBef>
              <a:spcAft>
                <a:spcPct val="0"/>
              </a:spcAft>
              <a:defRPr sz="1200">
                <a:solidFill>
                  <a:schemeClr val="tx1"/>
                </a:solidFill>
                <a:latin typeface="Times New Roman" pitchFamily="18" charset="0"/>
                <a:cs typeface="Arial" charset="0"/>
              </a:defRPr>
            </a:lvl7pPr>
            <a:lvl8pPr marL="3333826" indent="-217629" eaLnBrk="0" fontAlgn="base" hangingPunct="0">
              <a:spcBef>
                <a:spcPct val="30000"/>
              </a:spcBef>
              <a:spcAft>
                <a:spcPct val="0"/>
              </a:spcAft>
              <a:defRPr sz="1200">
                <a:solidFill>
                  <a:schemeClr val="tx1"/>
                </a:solidFill>
                <a:latin typeface="Times New Roman" pitchFamily="18" charset="0"/>
                <a:cs typeface="Arial" charset="0"/>
              </a:defRPr>
            </a:lvl8pPr>
            <a:lvl9pPr marL="3788008" indent="-217629" eaLnBrk="0" fontAlgn="base" hangingPunct="0">
              <a:spcBef>
                <a:spcPct val="30000"/>
              </a:spcBef>
              <a:spcAft>
                <a:spcPct val="0"/>
              </a:spcAft>
              <a:defRPr sz="1200">
                <a:solidFill>
                  <a:schemeClr val="tx1"/>
                </a:solidFill>
                <a:latin typeface="Times New Roman" pitchFamily="18" charset="0"/>
                <a:cs typeface="Arial" charset="0"/>
              </a:defRPr>
            </a:lvl9pPr>
          </a:lstStyle>
          <a:p>
            <a:pPr defTabSz="908365">
              <a:spcBef>
                <a:spcPct val="0"/>
              </a:spcBef>
            </a:pPr>
            <a:fld id="{5160698F-19F4-4847-B921-C2D57AAFED31}" type="slidenum">
              <a:rPr lang="en-AU" altLang="en-US" smtClean="0"/>
              <a:pPr defTabSz="908365">
                <a:spcBef>
                  <a:spcPct val="0"/>
                </a:spcBef>
              </a:pPr>
              <a:t>19</a:t>
            </a:fld>
            <a:endParaRPr lang="en-AU"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en-US" sz="15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11238" indent="-272825" eaLnBrk="0" hangingPunct="0">
              <a:spcBef>
                <a:spcPct val="30000"/>
              </a:spcBef>
              <a:defRPr sz="1200">
                <a:solidFill>
                  <a:schemeClr val="tx1"/>
                </a:solidFill>
                <a:latin typeface="Times New Roman" pitchFamily="18" charset="0"/>
                <a:cs typeface="Arial" charset="0"/>
              </a:defRPr>
            </a:lvl2pPr>
            <a:lvl3pPr marL="1094454" indent="-217629" eaLnBrk="0" hangingPunct="0">
              <a:spcBef>
                <a:spcPct val="30000"/>
              </a:spcBef>
              <a:defRPr sz="1200">
                <a:solidFill>
                  <a:schemeClr val="tx1"/>
                </a:solidFill>
                <a:latin typeface="Times New Roman" pitchFamily="18" charset="0"/>
                <a:cs typeface="Arial" charset="0"/>
              </a:defRPr>
            </a:lvl3pPr>
            <a:lvl4pPr marL="1532866" indent="-217629" eaLnBrk="0" hangingPunct="0">
              <a:spcBef>
                <a:spcPct val="30000"/>
              </a:spcBef>
              <a:defRPr sz="1200">
                <a:solidFill>
                  <a:schemeClr val="tx1"/>
                </a:solidFill>
                <a:latin typeface="Times New Roman" pitchFamily="18" charset="0"/>
                <a:cs typeface="Arial" charset="0"/>
              </a:defRPr>
            </a:lvl4pPr>
            <a:lvl5pPr marL="1971278" indent="-217629" eaLnBrk="0" hangingPunct="0">
              <a:spcBef>
                <a:spcPct val="30000"/>
              </a:spcBef>
              <a:defRPr sz="1200">
                <a:solidFill>
                  <a:schemeClr val="tx1"/>
                </a:solidFill>
                <a:latin typeface="Times New Roman" pitchFamily="18" charset="0"/>
                <a:cs typeface="Arial" charset="0"/>
              </a:defRPr>
            </a:lvl5pPr>
            <a:lvl6pPr marL="2425461" indent="-217629" eaLnBrk="0" fontAlgn="base" hangingPunct="0">
              <a:spcBef>
                <a:spcPct val="30000"/>
              </a:spcBef>
              <a:spcAft>
                <a:spcPct val="0"/>
              </a:spcAft>
              <a:defRPr sz="1200">
                <a:solidFill>
                  <a:schemeClr val="tx1"/>
                </a:solidFill>
                <a:latin typeface="Times New Roman" pitchFamily="18" charset="0"/>
                <a:cs typeface="Arial" charset="0"/>
              </a:defRPr>
            </a:lvl6pPr>
            <a:lvl7pPr marL="2879643" indent="-217629" eaLnBrk="0" fontAlgn="base" hangingPunct="0">
              <a:spcBef>
                <a:spcPct val="30000"/>
              </a:spcBef>
              <a:spcAft>
                <a:spcPct val="0"/>
              </a:spcAft>
              <a:defRPr sz="1200">
                <a:solidFill>
                  <a:schemeClr val="tx1"/>
                </a:solidFill>
                <a:latin typeface="Times New Roman" pitchFamily="18" charset="0"/>
                <a:cs typeface="Arial" charset="0"/>
              </a:defRPr>
            </a:lvl7pPr>
            <a:lvl8pPr marL="3333826" indent="-217629" eaLnBrk="0" fontAlgn="base" hangingPunct="0">
              <a:spcBef>
                <a:spcPct val="30000"/>
              </a:spcBef>
              <a:spcAft>
                <a:spcPct val="0"/>
              </a:spcAft>
              <a:defRPr sz="1200">
                <a:solidFill>
                  <a:schemeClr val="tx1"/>
                </a:solidFill>
                <a:latin typeface="Times New Roman" pitchFamily="18" charset="0"/>
                <a:cs typeface="Arial" charset="0"/>
              </a:defRPr>
            </a:lvl8pPr>
            <a:lvl9pPr marL="3788008" indent="-217629" eaLnBrk="0" fontAlgn="base" hangingPunct="0">
              <a:spcBef>
                <a:spcPct val="30000"/>
              </a:spcBef>
              <a:spcAft>
                <a:spcPct val="0"/>
              </a:spcAft>
              <a:defRPr sz="1200">
                <a:solidFill>
                  <a:schemeClr val="tx1"/>
                </a:solidFill>
                <a:latin typeface="Times New Roman" pitchFamily="18" charset="0"/>
                <a:cs typeface="Arial" charset="0"/>
              </a:defRPr>
            </a:lvl9pPr>
          </a:lstStyle>
          <a:p>
            <a:pPr defTabSz="908365">
              <a:spcBef>
                <a:spcPct val="0"/>
              </a:spcBef>
            </a:pPr>
            <a:fld id="{167C600F-41D9-4E18-9F3C-2E3A45F33D9C}" type="slidenum">
              <a:rPr lang="en-AU" altLang="en-US" smtClean="0"/>
              <a:pPr defTabSz="908365">
                <a:spcBef>
                  <a:spcPct val="0"/>
                </a:spcBef>
              </a:pPr>
              <a:t>2</a:t>
            </a:fld>
            <a:endParaRPr lang="en-AU"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68728" y="4580305"/>
            <a:ext cx="5947861" cy="461503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tLang="en-US" sz="15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11238" indent="-272825" eaLnBrk="0" hangingPunct="0">
              <a:spcBef>
                <a:spcPct val="30000"/>
              </a:spcBef>
              <a:defRPr sz="1200">
                <a:solidFill>
                  <a:schemeClr val="tx1"/>
                </a:solidFill>
                <a:latin typeface="Times New Roman" pitchFamily="18" charset="0"/>
                <a:cs typeface="Arial" charset="0"/>
              </a:defRPr>
            </a:lvl2pPr>
            <a:lvl3pPr marL="1094454" indent="-217629" eaLnBrk="0" hangingPunct="0">
              <a:spcBef>
                <a:spcPct val="30000"/>
              </a:spcBef>
              <a:defRPr sz="1200">
                <a:solidFill>
                  <a:schemeClr val="tx1"/>
                </a:solidFill>
                <a:latin typeface="Times New Roman" pitchFamily="18" charset="0"/>
                <a:cs typeface="Arial" charset="0"/>
              </a:defRPr>
            </a:lvl3pPr>
            <a:lvl4pPr marL="1532866" indent="-217629" eaLnBrk="0" hangingPunct="0">
              <a:spcBef>
                <a:spcPct val="30000"/>
              </a:spcBef>
              <a:defRPr sz="1200">
                <a:solidFill>
                  <a:schemeClr val="tx1"/>
                </a:solidFill>
                <a:latin typeface="Times New Roman" pitchFamily="18" charset="0"/>
                <a:cs typeface="Arial" charset="0"/>
              </a:defRPr>
            </a:lvl4pPr>
            <a:lvl5pPr marL="1971278" indent="-217629" eaLnBrk="0" hangingPunct="0">
              <a:spcBef>
                <a:spcPct val="30000"/>
              </a:spcBef>
              <a:defRPr sz="1200">
                <a:solidFill>
                  <a:schemeClr val="tx1"/>
                </a:solidFill>
                <a:latin typeface="Times New Roman" pitchFamily="18" charset="0"/>
                <a:cs typeface="Arial" charset="0"/>
              </a:defRPr>
            </a:lvl5pPr>
            <a:lvl6pPr marL="2425461" indent="-217629" eaLnBrk="0" fontAlgn="base" hangingPunct="0">
              <a:spcBef>
                <a:spcPct val="30000"/>
              </a:spcBef>
              <a:spcAft>
                <a:spcPct val="0"/>
              </a:spcAft>
              <a:defRPr sz="1200">
                <a:solidFill>
                  <a:schemeClr val="tx1"/>
                </a:solidFill>
                <a:latin typeface="Times New Roman" pitchFamily="18" charset="0"/>
                <a:cs typeface="Arial" charset="0"/>
              </a:defRPr>
            </a:lvl6pPr>
            <a:lvl7pPr marL="2879643" indent="-217629" eaLnBrk="0" fontAlgn="base" hangingPunct="0">
              <a:spcBef>
                <a:spcPct val="30000"/>
              </a:spcBef>
              <a:spcAft>
                <a:spcPct val="0"/>
              </a:spcAft>
              <a:defRPr sz="1200">
                <a:solidFill>
                  <a:schemeClr val="tx1"/>
                </a:solidFill>
                <a:latin typeface="Times New Roman" pitchFamily="18" charset="0"/>
                <a:cs typeface="Arial" charset="0"/>
              </a:defRPr>
            </a:lvl7pPr>
            <a:lvl8pPr marL="3333826" indent="-217629" eaLnBrk="0" fontAlgn="base" hangingPunct="0">
              <a:spcBef>
                <a:spcPct val="30000"/>
              </a:spcBef>
              <a:spcAft>
                <a:spcPct val="0"/>
              </a:spcAft>
              <a:defRPr sz="1200">
                <a:solidFill>
                  <a:schemeClr val="tx1"/>
                </a:solidFill>
                <a:latin typeface="Times New Roman" pitchFamily="18" charset="0"/>
                <a:cs typeface="Arial" charset="0"/>
              </a:defRPr>
            </a:lvl8pPr>
            <a:lvl9pPr marL="3788008" indent="-217629" eaLnBrk="0" fontAlgn="base" hangingPunct="0">
              <a:spcBef>
                <a:spcPct val="30000"/>
              </a:spcBef>
              <a:spcAft>
                <a:spcPct val="0"/>
              </a:spcAft>
              <a:defRPr sz="1200">
                <a:solidFill>
                  <a:schemeClr val="tx1"/>
                </a:solidFill>
                <a:latin typeface="Times New Roman" pitchFamily="18" charset="0"/>
                <a:cs typeface="Arial" charset="0"/>
              </a:defRPr>
            </a:lvl9pPr>
          </a:lstStyle>
          <a:p>
            <a:pPr defTabSz="908365">
              <a:spcBef>
                <a:spcPct val="0"/>
              </a:spcBef>
            </a:pPr>
            <a:fld id="{0F233284-B18F-4ADC-9C5D-641DB22E02F1}" type="slidenum">
              <a:rPr lang="en-AU" altLang="en-US" smtClean="0"/>
              <a:pPr defTabSz="908365">
                <a:spcBef>
                  <a:spcPct val="0"/>
                </a:spcBef>
              </a:pPr>
              <a:t>20</a:t>
            </a:fld>
            <a:endParaRPr lang="en-AU"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539536" y="4690826"/>
            <a:ext cx="5735437" cy="44445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en-US" sz="17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11238" indent="-272825" eaLnBrk="0" hangingPunct="0">
              <a:spcBef>
                <a:spcPct val="30000"/>
              </a:spcBef>
              <a:defRPr sz="1200">
                <a:solidFill>
                  <a:schemeClr val="tx1"/>
                </a:solidFill>
                <a:latin typeface="Times New Roman" pitchFamily="18" charset="0"/>
                <a:cs typeface="Arial" charset="0"/>
              </a:defRPr>
            </a:lvl2pPr>
            <a:lvl3pPr marL="1094454" indent="-217629" eaLnBrk="0" hangingPunct="0">
              <a:spcBef>
                <a:spcPct val="30000"/>
              </a:spcBef>
              <a:defRPr sz="1200">
                <a:solidFill>
                  <a:schemeClr val="tx1"/>
                </a:solidFill>
                <a:latin typeface="Times New Roman" pitchFamily="18" charset="0"/>
                <a:cs typeface="Arial" charset="0"/>
              </a:defRPr>
            </a:lvl3pPr>
            <a:lvl4pPr marL="1532866" indent="-217629" eaLnBrk="0" hangingPunct="0">
              <a:spcBef>
                <a:spcPct val="30000"/>
              </a:spcBef>
              <a:defRPr sz="1200">
                <a:solidFill>
                  <a:schemeClr val="tx1"/>
                </a:solidFill>
                <a:latin typeface="Times New Roman" pitchFamily="18" charset="0"/>
                <a:cs typeface="Arial" charset="0"/>
              </a:defRPr>
            </a:lvl4pPr>
            <a:lvl5pPr marL="1971278" indent="-217629" eaLnBrk="0" hangingPunct="0">
              <a:spcBef>
                <a:spcPct val="30000"/>
              </a:spcBef>
              <a:defRPr sz="1200">
                <a:solidFill>
                  <a:schemeClr val="tx1"/>
                </a:solidFill>
                <a:latin typeface="Times New Roman" pitchFamily="18" charset="0"/>
                <a:cs typeface="Arial" charset="0"/>
              </a:defRPr>
            </a:lvl5pPr>
            <a:lvl6pPr marL="2425461" indent="-217629" eaLnBrk="0" fontAlgn="base" hangingPunct="0">
              <a:spcBef>
                <a:spcPct val="30000"/>
              </a:spcBef>
              <a:spcAft>
                <a:spcPct val="0"/>
              </a:spcAft>
              <a:defRPr sz="1200">
                <a:solidFill>
                  <a:schemeClr val="tx1"/>
                </a:solidFill>
                <a:latin typeface="Times New Roman" pitchFamily="18" charset="0"/>
                <a:cs typeface="Arial" charset="0"/>
              </a:defRPr>
            </a:lvl6pPr>
            <a:lvl7pPr marL="2879643" indent="-217629" eaLnBrk="0" fontAlgn="base" hangingPunct="0">
              <a:spcBef>
                <a:spcPct val="30000"/>
              </a:spcBef>
              <a:spcAft>
                <a:spcPct val="0"/>
              </a:spcAft>
              <a:defRPr sz="1200">
                <a:solidFill>
                  <a:schemeClr val="tx1"/>
                </a:solidFill>
                <a:latin typeface="Times New Roman" pitchFamily="18" charset="0"/>
                <a:cs typeface="Arial" charset="0"/>
              </a:defRPr>
            </a:lvl7pPr>
            <a:lvl8pPr marL="3333826" indent="-217629" eaLnBrk="0" fontAlgn="base" hangingPunct="0">
              <a:spcBef>
                <a:spcPct val="30000"/>
              </a:spcBef>
              <a:spcAft>
                <a:spcPct val="0"/>
              </a:spcAft>
              <a:defRPr sz="1200">
                <a:solidFill>
                  <a:schemeClr val="tx1"/>
                </a:solidFill>
                <a:latin typeface="Times New Roman" pitchFamily="18" charset="0"/>
                <a:cs typeface="Arial" charset="0"/>
              </a:defRPr>
            </a:lvl8pPr>
            <a:lvl9pPr marL="3788008" indent="-217629" eaLnBrk="0" fontAlgn="base" hangingPunct="0">
              <a:spcBef>
                <a:spcPct val="30000"/>
              </a:spcBef>
              <a:spcAft>
                <a:spcPct val="0"/>
              </a:spcAft>
              <a:defRPr sz="1200">
                <a:solidFill>
                  <a:schemeClr val="tx1"/>
                </a:solidFill>
                <a:latin typeface="Times New Roman" pitchFamily="18" charset="0"/>
                <a:cs typeface="Arial" charset="0"/>
              </a:defRPr>
            </a:lvl9pPr>
          </a:lstStyle>
          <a:p>
            <a:pPr defTabSz="908365">
              <a:spcBef>
                <a:spcPct val="0"/>
              </a:spcBef>
            </a:pPr>
            <a:fld id="{E0A52463-5E05-4A36-BED4-ABFBDA9E123F}" type="slidenum">
              <a:rPr lang="en-AU" altLang="en-US" smtClean="0"/>
              <a:pPr defTabSz="908365">
                <a:spcBef>
                  <a:spcPct val="0"/>
                </a:spcBef>
              </a:pPr>
              <a:t>21</a:t>
            </a:fld>
            <a:endParaRPr lang="en-AU"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tLang="en-US" sz="1500" dirty="0"/>
          </a:p>
          <a:p>
            <a:pPr eaLnBrk="1" hangingPunct="1"/>
            <a:endParaRPr lang="en-AU" altLang="en-US" sz="1400" dirty="0"/>
          </a:p>
          <a:p>
            <a:pPr eaLnBrk="1" hangingPunct="1"/>
            <a:endParaRPr lang="en-AU" altLang="en-US" sz="14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E40B2791-316B-4EFB-B7A9-7099887BF953}" type="slidenum">
              <a:rPr lang="en-AU" smtClean="0"/>
              <a:pPr>
                <a:defRPr/>
              </a:pPr>
              <a:t>22</a:t>
            </a:fld>
            <a:endParaRPr lang="en-AU" dirty="0"/>
          </a:p>
        </p:txBody>
      </p:sp>
    </p:spTree>
    <p:extLst>
      <p:ext uri="{BB962C8B-B14F-4D97-AF65-F5344CB8AC3E}">
        <p14:creationId xmlns:p14="http://schemas.microsoft.com/office/powerpoint/2010/main" val="3818469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40B2791-316B-4EFB-B7A9-7099887BF953}" type="slidenum">
              <a:rPr lang="en-AU" smtClean="0"/>
              <a:pPr>
                <a:defRPr/>
              </a:pPr>
              <a:t>23</a:t>
            </a:fld>
            <a:endParaRPr lang="en-AU" dirty="0"/>
          </a:p>
        </p:txBody>
      </p:sp>
    </p:spTree>
    <p:extLst>
      <p:ext uri="{BB962C8B-B14F-4D97-AF65-F5344CB8AC3E}">
        <p14:creationId xmlns:p14="http://schemas.microsoft.com/office/powerpoint/2010/main" val="1720209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40B2791-316B-4EFB-B7A9-7099887BF953}" type="slidenum">
              <a:rPr lang="en-AU" smtClean="0"/>
              <a:pPr>
                <a:defRPr/>
              </a:pPr>
              <a:t>24</a:t>
            </a:fld>
            <a:endParaRPr lang="en-AU" dirty="0"/>
          </a:p>
        </p:txBody>
      </p:sp>
    </p:spTree>
    <p:extLst>
      <p:ext uri="{BB962C8B-B14F-4D97-AF65-F5344CB8AC3E}">
        <p14:creationId xmlns:p14="http://schemas.microsoft.com/office/powerpoint/2010/main" val="260558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40B2791-316B-4EFB-B7A9-7099887BF953}" type="slidenum">
              <a:rPr lang="en-AU" smtClean="0"/>
              <a:pPr>
                <a:defRPr/>
              </a:pPr>
              <a:t>25</a:t>
            </a:fld>
            <a:endParaRPr lang="en-AU" dirty="0"/>
          </a:p>
        </p:txBody>
      </p:sp>
    </p:spTree>
    <p:extLst>
      <p:ext uri="{BB962C8B-B14F-4D97-AF65-F5344CB8AC3E}">
        <p14:creationId xmlns:p14="http://schemas.microsoft.com/office/powerpoint/2010/main" val="1857085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a:p>
            <a:endParaRPr lang="pl-PL" dirty="0"/>
          </a:p>
          <a:p>
            <a:endParaRPr lang="en-AU" dirty="0"/>
          </a:p>
        </p:txBody>
      </p:sp>
      <p:sp>
        <p:nvSpPr>
          <p:cNvPr id="4" name="Slide Number Placeholder 3"/>
          <p:cNvSpPr>
            <a:spLocks noGrp="1"/>
          </p:cNvSpPr>
          <p:nvPr>
            <p:ph type="sldNum" sz="quarter" idx="10"/>
          </p:nvPr>
        </p:nvSpPr>
        <p:spPr/>
        <p:txBody>
          <a:bodyPr/>
          <a:lstStyle/>
          <a:p>
            <a:pPr>
              <a:defRPr/>
            </a:pPr>
            <a:fld id="{E40B2791-316B-4EFB-B7A9-7099887BF953}" type="slidenum">
              <a:rPr lang="en-AU" smtClean="0"/>
              <a:pPr>
                <a:defRPr/>
              </a:pPr>
              <a:t>26</a:t>
            </a:fld>
            <a:endParaRPr lang="en-AU" dirty="0"/>
          </a:p>
        </p:txBody>
      </p:sp>
    </p:spTree>
    <p:extLst>
      <p:ext uri="{BB962C8B-B14F-4D97-AF65-F5344CB8AC3E}">
        <p14:creationId xmlns:p14="http://schemas.microsoft.com/office/powerpoint/2010/main" val="2511378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40B2791-316B-4EFB-B7A9-7099887BF953}" type="slidenum">
              <a:rPr lang="en-AU" smtClean="0"/>
              <a:pPr>
                <a:defRPr/>
              </a:pPr>
              <a:t>27</a:t>
            </a:fld>
            <a:endParaRPr lang="en-AU" dirty="0"/>
          </a:p>
        </p:txBody>
      </p:sp>
    </p:spTree>
    <p:extLst>
      <p:ext uri="{BB962C8B-B14F-4D97-AF65-F5344CB8AC3E}">
        <p14:creationId xmlns:p14="http://schemas.microsoft.com/office/powerpoint/2010/main" val="1694952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7">
              <a:defRPr/>
            </a:pPr>
            <a:endParaRPr lang="en-AU" dirty="0"/>
          </a:p>
        </p:txBody>
      </p:sp>
      <p:sp>
        <p:nvSpPr>
          <p:cNvPr id="4" name="Slide Number Placeholder 3"/>
          <p:cNvSpPr>
            <a:spLocks noGrp="1"/>
          </p:cNvSpPr>
          <p:nvPr>
            <p:ph type="sldNum" sz="quarter" idx="10"/>
          </p:nvPr>
        </p:nvSpPr>
        <p:spPr/>
        <p:txBody>
          <a:bodyPr/>
          <a:lstStyle/>
          <a:p>
            <a:pPr>
              <a:defRPr/>
            </a:pPr>
            <a:fld id="{E40B2791-316B-4EFB-B7A9-7099887BF953}" type="slidenum">
              <a:rPr lang="en-AU" smtClean="0"/>
              <a:pPr>
                <a:defRPr/>
              </a:pPr>
              <a:t>28</a:t>
            </a:fld>
            <a:endParaRPr lang="en-AU" dirty="0"/>
          </a:p>
        </p:txBody>
      </p:sp>
    </p:spTree>
    <p:extLst>
      <p:ext uri="{BB962C8B-B14F-4D97-AF65-F5344CB8AC3E}">
        <p14:creationId xmlns:p14="http://schemas.microsoft.com/office/powerpoint/2010/main" val="1403354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40B2791-316B-4EFB-B7A9-7099887BF953}" type="slidenum">
              <a:rPr lang="en-AU" smtClean="0"/>
              <a:pPr>
                <a:defRPr/>
              </a:pPr>
              <a:t>29</a:t>
            </a:fld>
            <a:endParaRPr lang="en-AU" dirty="0"/>
          </a:p>
        </p:txBody>
      </p:sp>
    </p:spTree>
    <p:extLst>
      <p:ext uri="{BB962C8B-B14F-4D97-AF65-F5344CB8AC3E}">
        <p14:creationId xmlns:p14="http://schemas.microsoft.com/office/powerpoint/2010/main" val="191600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11238" indent="-272825" eaLnBrk="0" hangingPunct="0">
              <a:spcBef>
                <a:spcPct val="30000"/>
              </a:spcBef>
              <a:defRPr sz="1200">
                <a:solidFill>
                  <a:schemeClr val="tx1"/>
                </a:solidFill>
                <a:latin typeface="Times New Roman" pitchFamily="18" charset="0"/>
                <a:cs typeface="Arial" charset="0"/>
              </a:defRPr>
            </a:lvl2pPr>
            <a:lvl3pPr marL="1094454" indent="-217629" eaLnBrk="0" hangingPunct="0">
              <a:spcBef>
                <a:spcPct val="30000"/>
              </a:spcBef>
              <a:defRPr sz="1200">
                <a:solidFill>
                  <a:schemeClr val="tx1"/>
                </a:solidFill>
                <a:latin typeface="Times New Roman" pitchFamily="18" charset="0"/>
                <a:cs typeface="Arial" charset="0"/>
              </a:defRPr>
            </a:lvl3pPr>
            <a:lvl4pPr marL="1532866" indent="-217629" eaLnBrk="0" hangingPunct="0">
              <a:spcBef>
                <a:spcPct val="30000"/>
              </a:spcBef>
              <a:defRPr sz="1200">
                <a:solidFill>
                  <a:schemeClr val="tx1"/>
                </a:solidFill>
                <a:latin typeface="Times New Roman" pitchFamily="18" charset="0"/>
                <a:cs typeface="Arial" charset="0"/>
              </a:defRPr>
            </a:lvl4pPr>
            <a:lvl5pPr marL="1971278" indent="-217629" eaLnBrk="0" hangingPunct="0">
              <a:spcBef>
                <a:spcPct val="30000"/>
              </a:spcBef>
              <a:defRPr sz="1200">
                <a:solidFill>
                  <a:schemeClr val="tx1"/>
                </a:solidFill>
                <a:latin typeface="Times New Roman" pitchFamily="18" charset="0"/>
                <a:cs typeface="Arial" charset="0"/>
              </a:defRPr>
            </a:lvl5pPr>
            <a:lvl6pPr marL="2425461" indent="-217629" eaLnBrk="0" fontAlgn="base" hangingPunct="0">
              <a:spcBef>
                <a:spcPct val="30000"/>
              </a:spcBef>
              <a:spcAft>
                <a:spcPct val="0"/>
              </a:spcAft>
              <a:defRPr sz="1200">
                <a:solidFill>
                  <a:schemeClr val="tx1"/>
                </a:solidFill>
                <a:latin typeface="Times New Roman" pitchFamily="18" charset="0"/>
                <a:cs typeface="Arial" charset="0"/>
              </a:defRPr>
            </a:lvl6pPr>
            <a:lvl7pPr marL="2879643" indent="-217629" eaLnBrk="0" fontAlgn="base" hangingPunct="0">
              <a:spcBef>
                <a:spcPct val="30000"/>
              </a:spcBef>
              <a:spcAft>
                <a:spcPct val="0"/>
              </a:spcAft>
              <a:defRPr sz="1200">
                <a:solidFill>
                  <a:schemeClr val="tx1"/>
                </a:solidFill>
                <a:latin typeface="Times New Roman" pitchFamily="18" charset="0"/>
                <a:cs typeface="Arial" charset="0"/>
              </a:defRPr>
            </a:lvl7pPr>
            <a:lvl8pPr marL="3333826" indent="-217629" eaLnBrk="0" fontAlgn="base" hangingPunct="0">
              <a:spcBef>
                <a:spcPct val="30000"/>
              </a:spcBef>
              <a:spcAft>
                <a:spcPct val="0"/>
              </a:spcAft>
              <a:defRPr sz="1200">
                <a:solidFill>
                  <a:schemeClr val="tx1"/>
                </a:solidFill>
                <a:latin typeface="Times New Roman" pitchFamily="18" charset="0"/>
                <a:cs typeface="Arial" charset="0"/>
              </a:defRPr>
            </a:lvl8pPr>
            <a:lvl9pPr marL="3788008" indent="-217629" eaLnBrk="0" fontAlgn="base" hangingPunct="0">
              <a:spcBef>
                <a:spcPct val="30000"/>
              </a:spcBef>
              <a:spcAft>
                <a:spcPct val="0"/>
              </a:spcAft>
              <a:defRPr sz="1200">
                <a:solidFill>
                  <a:schemeClr val="tx1"/>
                </a:solidFill>
                <a:latin typeface="Times New Roman" pitchFamily="18" charset="0"/>
                <a:cs typeface="Arial" charset="0"/>
              </a:defRPr>
            </a:lvl9pPr>
          </a:lstStyle>
          <a:p>
            <a:pPr defTabSz="908365">
              <a:spcBef>
                <a:spcPct val="0"/>
              </a:spcBef>
            </a:pPr>
            <a:fld id="{BE0C75CE-4681-4E07-8B28-B12BDE4ED5C2}" type="slidenum">
              <a:rPr lang="en-AU" altLang="en-US" smtClean="0"/>
              <a:pPr defTabSz="908365">
                <a:spcBef>
                  <a:spcPct val="0"/>
                </a:spcBef>
              </a:pPr>
              <a:t>3</a:t>
            </a:fld>
            <a:endParaRPr lang="en-AU"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7">
              <a:defRPr/>
            </a:pPr>
            <a:endParaRPr lang="pl-PL" dirty="0"/>
          </a:p>
          <a:p>
            <a:pPr defTabSz="914367">
              <a:defRPr/>
            </a:pPr>
            <a:endParaRPr lang="en-AU" dirty="0"/>
          </a:p>
          <a:p>
            <a:endParaRPr lang="en-AU" dirty="0"/>
          </a:p>
        </p:txBody>
      </p:sp>
      <p:sp>
        <p:nvSpPr>
          <p:cNvPr id="4" name="Slide Number Placeholder 3"/>
          <p:cNvSpPr>
            <a:spLocks noGrp="1"/>
          </p:cNvSpPr>
          <p:nvPr>
            <p:ph type="sldNum" sz="quarter" idx="10"/>
          </p:nvPr>
        </p:nvSpPr>
        <p:spPr/>
        <p:txBody>
          <a:bodyPr/>
          <a:lstStyle/>
          <a:p>
            <a:pPr>
              <a:defRPr/>
            </a:pPr>
            <a:fld id="{E40B2791-316B-4EFB-B7A9-7099887BF953}" type="slidenum">
              <a:rPr lang="en-AU" smtClean="0"/>
              <a:pPr>
                <a:defRPr/>
              </a:pPr>
              <a:t>30</a:t>
            </a:fld>
            <a:endParaRPr lang="en-AU" dirty="0"/>
          </a:p>
        </p:txBody>
      </p:sp>
    </p:spTree>
    <p:extLst>
      <p:ext uri="{BB962C8B-B14F-4D97-AF65-F5344CB8AC3E}">
        <p14:creationId xmlns:p14="http://schemas.microsoft.com/office/powerpoint/2010/main" val="1395004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40B2791-316B-4EFB-B7A9-7099887BF953}" type="slidenum">
              <a:rPr lang="en-AU" smtClean="0"/>
              <a:pPr>
                <a:defRPr/>
              </a:pPr>
              <a:t>31</a:t>
            </a:fld>
            <a:endParaRPr lang="en-AU" dirty="0"/>
          </a:p>
        </p:txBody>
      </p:sp>
    </p:spTree>
    <p:extLst>
      <p:ext uri="{BB962C8B-B14F-4D97-AF65-F5344CB8AC3E}">
        <p14:creationId xmlns:p14="http://schemas.microsoft.com/office/powerpoint/2010/main" val="333791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40B2791-316B-4EFB-B7A9-7099887BF953}" type="slidenum">
              <a:rPr lang="en-AU" smtClean="0"/>
              <a:pPr>
                <a:defRPr/>
              </a:pPr>
              <a:t>32</a:t>
            </a:fld>
            <a:endParaRPr lang="en-AU" dirty="0"/>
          </a:p>
        </p:txBody>
      </p:sp>
    </p:spTree>
    <p:extLst>
      <p:ext uri="{BB962C8B-B14F-4D97-AF65-F5344CB8AC3E}">
        <p14:creationId xmlns:p14="http://schemas.microsoft.com/office/powerpoint/2010/main" val="1806915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40B2791-316B-4EFB-B7A9-7099887BF953}" type="slidenum">
              <a:rPr lang="en-AU" smtClean="0"/>
              <a:pPr>
                <a:defRPr/>
              </a:pPr>
              <a:t>33</a:t>
            </a:fld>
            <a:endParaRPr lang="en-AU" dirty="0"/>
          </a:p>
        </p:txBody>
      </p:sp>
    </p:spTree>
    <p:extLst>
      <p:ext uri="{BB962C8B-B14F-4D97-AF65-F5344CB8AC3E}">
        <p14:creationId xmlns:p14="http://schemas.microsoft.com/office/powerpoint/2010/main" val="1025580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40B2791-316B-4EFB-B7A9-7099887BF953}" type="slidenum">
              <a:rPr lang="en-AU" smtClean="0"/>
              <a:pPr>
                <a:defRPr/>
              </a:pPr>
              <a:t>34</a:t>
            </a:fld>
            <a:endParaRPr lang="en-AU" dirty="0"/>
          </a:p>
        </p:txBody>
      </p:sp>
    </p:spTree>
    <p:extLst>
      <p:ext uri="{BB962C8B-B14F-4D97-AF65-F5344CB8AC3E}">
        <p14:creationId xmlns:p14="http://schemas.microsoft.com/office/powerpoint/2010/main" val="1497938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VETiS</a:t>
            </a:r>
            <a:r>
              <a:rPr lang="en-US" dirty="0"/>
              <a:t> 127% increase</a:t>
            </a:r>
          </a:p>
          <a:p>
            <a:r>
              <a:rPr lang="en-US" dirty="0"/>
              <a:t>Early leavers 27% increase</a:t>
            </a:r>
          </a:p>
          <a:p>
            <a:r>
              <a:rPr lang="en-US" dirty="0"/>
              <a:t>School completers 13% increase</a:t>
            </a:r>
          </a:p>
          <a:p>
            <a:pPr defTabSz="908914">
              <a:defRPr/>
            </a:pPr>
            <a:r>
              <a:rPr lang="en-US" dirty="0"/>
              <a:t>When talking about the efficacy of VET in Schools – we are talking about 220,000 young people. </a:t>
            </a:r>
            <a:endParaRPr lang="en-US"/>
          </a:p>
          <a:p>
            <a:endParaRPr lang="en-US" dirty="0"/>
          </a:p>
        </p:txBody>
      </p:sp>
      <p:sp>
        <p:nvSpPr>
          <p:cNvPr id="4" name="Slide Number Placeholder 3"/>
          <p:cNvSpPr>
            <a:spLocks noGrp="1"/>
          </p:cNvSpPr>
          <p:nvPr>
            <p:ph type="sldNum" sz="quarter" idx="10"/>
          </p:nvPr>
        </p:nvSpPr>
        <p:spPr/>
        <p:txBody>
          <a:bodyPr/>
          <a:lstStyle/>
          <a:p>
            <a:pPr>
              <a:defRPr/>
            </a:pPr>
            <a:fld id="{448F80F1-ECDC-438A-945D-22BB28D34B5F}" type="slidenum">
              <a:rPr lang="en-AU" smtClean="0"/>
              <a:pPr>
                <a:defRPr/>
              </a:pPr>
              <a:t>37</a:t>
            </a:fld>
            <a:endParaRPr lang="en-AU"/>
          </a:p>
        </p:txBody>
      </p:sp>
    </p:spTree>
    <p:extLst>
      <p:ext uri="{BB962C8B-B14F-4D97-AF65-F5344CB8AC3E}">
        <p14:creationId xmlns:p14="http://schemas.microsoft.com/office/powerpoint/2010/main" val="3879286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pPr eaLnBrk="1" hangingPunct="1">
              <a:lnSpc>
                <a:spcPct val="140000"/>
              </a:lnSpc>
            </a:pPr>
            <a:r>
              <a:rPr lang="en-US"/>
              <a:t>This program of VET in Schools research has been conducted within a policy context. While I have already made note of the diversity and variation of approaches to VET in Schools across Australia, it is pertinent to make note of the national policy vision for VET in Schools. VET in Schools is seen as a mechanism ideally strengthening outcomes for young people in a range of post-school activities. To what extent does this vision hold true?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9154" name="Notes Placeholder 2"/>
          <p:cNvSpPr>
            <a:spLocks noGrp="1"/>
          </p:cNvSpPr>
          <p:nvPr>
            <p:ph type="body" idx="1"/>
          </p:nvPr>
        </p:nvSpPr>
        <p:spPr>
          <a:noFill/>
        </p:spPr>
        <p:txBody>
          <a:bodyPr/>
          <a:lstStyle/>
          <a:p>
            <a:r>
              <a:rPr lang="en-US"/>
              <a:t>Very clear policy objective</a:t>
            </a:r>
          </a:p>
          <a:p>
            <a:r>
              <a:rPr lang="en-US"/>
              <a:t>Assistant Minister Sussan Ley is reviewing this policy statement at the moment and looking to boost participation in SBATs.</a:t>
            </a:r>
          </a:p>
        </p:txBody>
      </p:sp>
      <p:sp>
        <p:nvSpPr>
          <p:cNvPr id="49155"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38492" indent="-284036" eaLnBrk="0" hangingPunct="0">
              <a:defRPr sz="2400">
                <a:solidFill>
                  <a:schemeClr val="tx1"/>
                </a:solidFill>
                <a:latin typeface="Arial" charset="0"/>
                <a:ea typeface="ＭＳ Ｐゴシック" charset="0"/>
              </a:defRPr>
            </a:lvl2pPr>
            <a:lvl3pPr marL="1136142" indent="-227228" eaLnBrk="0" hangingPunct="0">
              <a:defRPr sz="2400">
                <a:solidFill>
                  <a:schemeClr val="tx1"/>
                </a:solidFill>
                <a:latin typeface="Arial" charset="0"/>
                <a:ea typeface="ＭＳ Ｐゴシック" charset="0"/>
              </a:defRPr>
            </a:lvl3pPr>
            <a:lvl4pPr marL="1590599" indent="-227228" eaLnBrk="0" hangingPunct="0">
              <a:defRPr sz="2400">
                <a:solidFill>
                  <a:schemeClr val="tx1"/>
                </a:solidFill>
                <a:latin typeface="Arial" charset="0"/>
                <a:ea typeface="ＭＳ Ｐゴシック" charset="0"/>
              </a:defRPr>
            </a:lvl4pPr>
            <a:lvl5pPr marL="2045056" indent="-227228" eaLnBrk="0" hangingPunct="0">
              <a:defRPr sz="2400">
                <a:solidFill>
                  <a:schemeClr val="tx1"/>
                </a:solidFill>
                <a:latin typeface="Arial" charset="0"/>
                <a:ea typeface="ＭＳ Ｐゴシック" charset="0"/>
              </a:defRPr>
            </a:lvl5pPr>
            <a:lvl6pPr marL="2499512" indent="-227228" eaLnBrk="0" fontAlgn="base" hangingPunct="0">
              <a:spcBef>
                <a:spcPct val="0"/>
              </a:spcBef>
              <a:spcAft>
                <a:spcPct val="0"/>
              </a:spcAft>
              <a:defRPr sz="2400">
                <a:solidFill>
                  <a:schemeClr val="tx1"/>
                </a:solidFill>
                <a:latin typeface="Arial" charset="0"/>
                <a:ea typeface="ＭＳ Ｐゴシック" charset="0"/>
              </a:defRPr>
            </a:lvl6pPr>
            <a:lvl7pPr marL="2953969" indent="-227228" eaLnBrk="0" fontAlgn="base" hangingPunct="0">
              <a:spcBef>
                <a:spcPct val="0"/>
              </a:spcBef>
              <a:spcAft>
                <a:spcPct val="0"/>
              </a:spcAft>
              <a:defRPr sz="2400">
                <a:solidFill>
                  <a:schemeClr val="tx1"/>
                </a:solidFill>
                <a:latin typeface="Arial" charset="0"/>
                <a:ea typeface="ＭＳ Ｐゴシック" charset="0"/>
              </a:defRPr>
            </a:lvl7pPr>
            <a:lvl8pPr marL="3408426" indent="-227228" eaLnBrk="0" fontAlgn="base" hangingPunct="0">
              <a:spcBef>
                <a:spcPct val="0"/>
              </a:spcBef>
              <a:spcAft>
                <a:spcPct val="0"/>
              </a:spcAft>
              <a:defRPr sz="2400">
                <a:solidFill>
                  <a:schemeClr val="tx1"/>
                </a:solidFill>
                <a:latin typeface="Arial" charset="0"/>
                <a:ea typeface="ＭＳ Ｐゴシック" charset="0"/>
              </a:defRPr>
            </a:lvl8pPr>
            <a:lvl9pPr marL="3862883" indent="-22722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6F1A2B-3002-164B-8861-B62D697EAB92}" type="slidenum">
              <a:rPr lang="en-AU" sz="1200"/>
              <a:pPr eaLnBrk="1" hangingPunct="1"/>
              <a:t>39</a:t>
            </a:fld>
            <a:endParaRPr lang="en-AU"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8F80F1-ECDC-438A-945D-22BB28D34B5F}" type="slidenum">
              <a:rPr lang="en-AU" smtClean="0"/>
              <a:pPr>
                <a:defRPr/>
              </a:pPr>
              <a:t>41</a:t>
            </a:fld>
            <a:endParaRPr lang="en-AU"/>
          </a:p>
        </p:txBody>
      </p:sp>
    </p:spTree>
    <p:extLst>
      <p:ext uri="{BB962C8B-B14F-4D97-AF65-F5344CB8AC3E}">
        <p14:creationId xmlns:p14="http://schemas.microsoft.com/office/powerpoint/2010/main" val="10932471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8F80F1-ECDC-438A-945D-22BB28D34B5F}" type="slidenum">
              <a:rPr lang="en-AU" smtClean="0"/>
              <a:pPr>
                <a:defRPr/>
              </a:pPr>
              <a:t>43</a:t>
            </a:fld>
            <a:endParaRPr lang="en-AU"/>
          </a:p>
        </p:txBody>
      </p:sp>
    </p:spTree>
    <p:extLst>
      <p:ext uri="{BB962C8B-B14F-4D97-AF65-F5344CB8AC3E}">
        <p14:creationId xmlns:p14="http://schemas.microsoft.com/office/powerpoint/2010/main" val="285718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11238" indent="-272825" eaLnBrk="0" hangingPunct="0">
              <a:spcBef>
                <a:spcPct val="30000"/>
              </a:spcBef>
              <a:defRPr sz="1200">
                <a:solidFill>
                  <a:schemeClr val="tx1"/>
                </a:solidFill>
                <a:latin typeface="Times New Roman" pitchFamily="18" charset="0"/>
                <a:cs typeface="Arial" charset="0"/>
              </a:defRPr>
            </a:lvl2pPr>
            <a:lvl3pPr marL="1094454" indent="-217629" eaLnBrk="0" hangingPunct="0">
              <a:spcBef>
                <a:spcPct val="30000"/>
              </a:spcBef>
              <a:defRPr sz="1200">
                <a:solidFill>
                  <a:schemeClr val="tx1"/>
                </a:solidFill>
                <a:latin typeface="Times New Roman" pitchFamily="18" charset="0"/>
                <a:cs typeface="Arial" charset="0"/>
              </a:defRPr>
            </a:lvl3pPr>
            <a:lvl4pPr marL="1532866" indent="-217629" eaLnBrk="0" hangingPunct="0">
              <a:spcBef>
                <a:spcPct val="30000"/>
              </a:spcBef>
              <a:defRPr sz="1200">
                <a:solidFill>
                  <a:schemeClr val="tx1"/>
                </a:solidFill>
                <a:latin typeface="Times New Roman" pitchFamily="18" charset="0"/>
                <a:cs typeface="Arial" charset="0"/>
              </a:defRPr>
            </a:lvl4pPr>
            <a:lvl5pPr marL="1971278" indent="-217629" eaLnBrk="0" hangingPunct="0">
              <a:spcBef>
                <a:spcPct val="30000"/>
              </a:spcBef>
              <a:defRPr sz="1200">
                <a:solidFill>
                  <a:schemeClr val="tx1"/>
                </a:solidFill>
                <a:latin typeface="Times New Roman" pitchFamily="18" charset="0"/>
                <a:cs typeface="Arial" charset="0"/>
              </a:defRPr>
            </a:lvl5pPr>
            <a:lvl6pPr marL="2425461" indent="-217629" eaLnBrk="0" fontAlgn="base" hangingPunct="0">
              <a:spcBef>
                <a:spcPct val="30000"/>
              </a:spcBef>
              <a:spcAft>
                <a:spcPct val="0"/>
              </a:spcAft>
              <a:defRPr sz="1200">
                <a:solidFill>
                  <a:schemeClr val="tx1"/>
                </a:solidFill>
                <a:latin typeface="Times New Roman" pitchFamily="18" charset="0"/>
                <a:cs typeface="Arial" charset="0"/>
              </a:defRPr>
            </a:lvl6pPr>
            <a:lvl7pPr marL="2879643" indent="-217629" eaLnBrk="0" fontAlgn="base" hangingPunct="0">
              <a:spcBef>
                <a:spcPct val="30000"/>
              </a:spcBef>
              <a:spcAft>
                <a:spcPct val="0"/>
              </a:spcAft>
              <a:defRPr sz="1200">
                <a:solidFill>
                  <a:schemeClr val="tx1"/>
                </a:solidFill>
                <a:latin typeface="Times New Roman" pitchFamily="18" charset="0"/>
                <a:cs typeface="Arial" charset="0"/>
              </a:defRPr>
            </a:lvl7pPr>
            <a:lvl8pPr marL="3333826" indent="-217629" eaLnBrk="0" fontAlgn="base" hangingPunct="0">
              <a:spcBef>
                <a:spcPct val="30000"/>
              </a:spcBef>
              <a:spcAft>
                <a:spcPct val="0"/>
              </a:spcAft>
              <a:defRPr sz="1200">
                <a:solidFill>
                  <a:schemeClr val="tx1"/>
                </a:solidFill>
                <a:latin typeface="Times New Roman" pitchFamily="18" charset="0"/>
                <a:cs typeface="Arial" charset="0"/>
              </a:defRPr>
            </a:lvl8pPr>
            <a:lvl9pPr marL="3788008" indent="-217629" eaLnBrk="0" fontAlgn="base" hangingPunct="0">
              <a:spcBef>
                <a:spcPct val="30000"/>
              </a:spcBef>
              <a:spcAft>
                <a:spcPct val="0"/>
              </a:spcAft>
              <a:defRPr sz="1200">
                <a:solidFill>
                  <a:schemeClr val="tx1"/>
                </a:solidFill>
                <a:latin typeface="Times New Roman" pitchFamily="18" charset="0"/>
                <a:cs typeface="Arial" charset="0"/>
              </a:defRPr>
            </a:lvl9pPr>
          </a:lstStyle>
          <a:p>
            <a:pPr defTabSz="908365">
              <a:spcBef>
                <a:spcPct val="0"/>
              </a:spcBef>
            </a:pPr>
            <a:fld id="{2C601DB5-C93A-4D61-A039-1A088D3ECF5B}" type="slidenum">
              <a:rPr lang="en-AU" altLang="en-US" smtClean="0"/>
              <a:pPr defTabSz="908365">
                <a:spcBef>
                  <a:spcPct val="0"/>
                </a:spcBef>
              </a:pPr>
              <a:t>4</a:t>
            </a:fld>
            <a:endParaRPr lang="en-AU"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539535" y="4580306"/>
            <a:ext cx="5664630" cy="45834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8F80F1-ECDC-438A-945D-22BB28D34B5F}" type="slidenum">
              <a:rPr lang="en-AU" smtClean="0"/>
              <a:pPr>
                <a:defRPr/>
              </a:pPr>
              <a:t>45</a:t>
            </a:fld>
            <a:endParaRPr lang="en-AU"/>
          </a:p>
        </p:txBody>
      </p:sp>
    </p:spTree>
    <p:extLst>
      <p:ext uri="{BB962C8B-B14F-4D97-AF65-F5344CB8AC3E}">
        <p14:creationId xmlns:p14="http://schemas.microsoft.com/office/powerpoint/2010/main" val="17966648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8F80F1-ECDC-438A-945D-22BB28D34B5F}" type="slidenum">
              <a:rPr lang="en-AU" smtClean="0"/>
              <a:pPr>
                <a:defRPr/>
              </a:pPr>
              <a:t>46</a:t>
            </a:fld>
            <a:endParaRPr lang="en-AU"/>
          </a:p>
        </p:txBody>
      </p:sp>
    </p:spTree>
    <p:extLst>
      <p:ext uri="{BB962C8B-B14F-4D97-AF65-F5344CB8AC3E}">
        <p14:creationId xmlns:p14="http://schemas.microsoft.com/office/powerpoint/2010/main" val="27345019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8F80F1-ECDC-438A-945D-22BB28D34B5F}" type="slidenum">
              <a:rPr lang="en-AU" smtClean="0"/>
              <a:pPr>
                <a:defRPr/>
              </a:pPr>
              <a:t>47</a:t>
            </a:fld>
            <a:endParaRPr lang="en-AU"/>
          </a:p>
        </p:txBody>
      </p:sp>
    </p:spTree>
    <p:extLst>
      <p:ext uri="{BB962C8B-B14F-4D97-AF65-F5344CB8AC3E}">
        <p14:creationId xmlns:p14="http://schemas.microsoft.com/office/powerpoint/2010/main" val="7900715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4994" name="Notes Placeholder 2"/>
          <p:cNvSpPr>
            <a:spLocks noGrp="1"/>
          </p:cNvSpPr>
          <p:nvPr>
            <p:ph type="body" idx="1"/>
          </p:nvPr>
        </p:nvSpPr>
        <p:spPr>
          <a:noFill/>
        </p:spPr>
        <p:txBody>
          <a:bodyPr/>
          <a:lstStyle/>
          <a:p>
            <a:endParaRPr lang="en-US" dirty="0"/>
          </a:p>
        </p:txBody>
      </p:sp>
      <p:sp>
        <p:nvSpPr>
          <p:cNvPr id="84995"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7408" indent="-287465" eaLnBrk="0" hangingPunct="0">
              <a:defRPr sz="2400">
                <a:solidFill>
                  <a:schemeClr val="tx1"/>
                </a:solidFill>
                <a:latin typeface="Arial" charset="0"/>
                <a:ea typeface="ＭＳ Ｐゴシック" charset="0"/>
              </a:defRPr>
            </a:lvl2pPr>
            <a:lvl3pPr marL="1149858" indent="-229972" eaLnBrk="0" hangingPunct="0">
              <a:defRPr sz="2400">
                <a:solidFill>
                  <a:schemeClr val="tx1"/>
                </a:solidFill>
                <a:latin typeface="Arial" charset="0"/>
                <a:ea typeface="ＭＳ Ｐゴシック" charset="0"/>
              </a:defRPr>
            </a:lvl3pPr>
            <a:lvl4pPr marL="1609801" indent="-229972" eaLnBrk="0" hangingPunct="0">
              <a:defRPr sz="2400">
                <a:solidFill>
                  <a:schemeClr val="tx1"/>
                </a:solidFill>
                <a:latin typeface="Arial" charset="0"/>
                <a:ea typeface="ＭＳ Ｐゴシック" charset="0"/>
              </a:defRPr>
            </a:lvl4pPr>
            <a:lvl5pPr marL="2069744" indent="-229972" eaLnBrk="0" hangingPunct="0">
              <a:defRPr sz="2400">
                <a:solidFill>
                  <a:schemeClr val="tx1"/>
                </a:solidFill>
                <a:latin typeface="Arial" charset="0"/>
                <a:ea typeface="ＭＳ Ｐゴシック" charset="0"/>
              </a:defRPr>
            </a:lvl5pPr>
            <a:lvl6pPr marL="2529688" indent="-229972" eaLnBrk="0" fontAlgn="base" hangingPunct="0">
              <a:spcBef>
                <a:spcPct val="0"/>
              </a:spcBef>
              <a:spcAft>
                <a:spcPct val="0"/>
              </a:spcAft>
              <a:defRPr sz="2400">
                <a:solidFill>
                  <a:schemeClr val="tx1"/>
                </a:solidFill>
                <a:latin typeface="Arial" charset="0"/>
                <a:ea typeface="ＭＳ Ｐゴシック" charset="0"/>
              </a:defRPr>
            </a:lvl6pPr>
            <a:lvl7pPr marL="2989631" indent="-229972" eaLnBrk="0" fontAlgn="base" hangingPunct="0">
              <a:spcBef>
                <a:spcPct val="0"/>
              </a:spcBef>
              <a:spcAft>
                <a:spcPct val="0"/>
              </a:spcAft>
              <a:defRPr sz="2400">
                <a:solidFill>
                  <a:schemeClr val="tx1"/>
                </a:solidFill>
                <a:latin typeface="Arial" charset="0"/>
                <a:ea typeface="ＭＳ Ｐゴシック" charset="0"/>
              </a:defRPr>
            </a:lvl7pPr>
            <a:lvl8pPr marL="3449574" indent="-229972" eaLnBrk="0" fontAlgn="base" hangingPunct="0">
              <a:spcBef>
                <a:spcPct val="0"/>
              </a:spcBef>
              <a:spcAft>
                <a:spcPct val="0"/>
              </a:spcAft>
              <a:defRPr sz="2400">
                <a:solidFill>
                  <a:schemeClr val="tx1"/>
                </a:solidFill>
                <a:latin typeface="Arial" charset="0"/>
                <a:ea typeface="ＭＳ Ｐゴシック" charset="0"/>
              </a:defRPr>
            </a:lvl8pPr>
            <a:lvl9pPr marL="3909517" indent="-22997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9A87C8-473F-EA4B-B1A3-9332D3AE57B9}" type="slidenum">
              <a:rPr lang="en-AU" sz="1200"/>
              <a:pPr eaLnBrk="1" hangingPunct="1"/>
              <a:t>50</a:t>
            </a:fld>
            <a:endParaRPr lang="en-AU"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8F80F1-ECDC-438A-945D-22BB28D34B5F}" type="slidenum">
              <a:rPr lang="en-AU" smtClean="0"/>
              <a:pPr>
                <a:defRPr/>
              </a:pPr>
              <a:t>51</a:t>
            </a:fld>
            <a:endParaRPr lang="en-AU"/>
          </a:p>
        </p:txBody>
      </p:sp>
    </p:spTree>
    <p:extLst>
      <p:ext uri="{BB962C8B-B14F-4D97-AF65-F5344CB8AC3E}">
        <p14:creationId xmlns:p14="http://schemas.microsoft.com/office/powerpoint/2010/main" val="29259599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8F80F1-ECDC-438A-945D-22BB28D34B5F}" type="slidenum">
              <a:rPr lang="en-AU" smtClean="0"/>
              <a:pPr>
                <a:defRPr/>
              </a:pPr>
              <a:t>53</a:t>
            </a:fld>
            <a:endParaRPr lang="en-AU"/>
          </a:p>
        </p:txBody>
      </p:sp>
    </p:spTree>
    <p:extLst>
      <p:ext uri="{BB962C8B-B14F-4D97-AF65-F5344CB8AC3E}">
        <p14:creationId xmlns:p14="http://schemas.microsoft.com/office/powerpoint/2010/main" val="1160564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11238" indent="-272825" eaLnBrk="0" hangingPunct="0">
              <a:spcBef>
                <a:spcPct val="30000"/>
              </a:spcBef>
              <a:defRPr sz="1200">
                <a:solidFill>
                  <a:schemeClr val="tx1"/>
                </a:solidFill>
                <a:latin typeface="Times New Roman" pitchFamily="18" charset="0"/>
                <a:cs typeface="Arial" charset="0"/>
              </a:defRPr>
            </a:lvl2pPr>
            <a:lvl3pPr marL="1094454" indent="-217629" eaLnBrk="0" hangingPunct="0">
              <a:spcBef>
                <a:spcPct val="30000"/>
              </a:spcBef>
              <a:defRPr sz="1200">
                <a:solidFill>
                  <a:schemeClr val="tx1"/>
                </a:solidFill>
                <a:latin typeface="Times New Roman" pitchFamily="18" charset="0"/>
                <a:cs typeface="Arial" charset="0"/>
              </a:defRPr>
            </a:lvl3pPr>
            <a:lvl4pPr marL="1532866" indent="-217629" eaLnBrk="0" hangingPunct="0">
              <a:spcBef>
                <a:spcPct val="30000"/>
              </a:spcBef>
              <a:defRPr sz="1200">
                <a:solidFill>
                  <a:schemeClr val="tx1"/>
                </a:solidFill>
                <a:latin typeface="Times New Roman" pitchFamily="18" charset="0"/>
                <a:cs typeface="Arial" charset="0"/>
              </a:defRPr>
            </a:lvl4pPr>
            <a:lvl5pPr marL="1971278" indent="-217629" eaLnBrk="0" hangingPunct="0">
              <a:spcBef>
                <a:spcPct val="30000"/>
              </a:spcBef>
              <a:defRPr sz="1200">
                <a:solidFill>
                  <a:schemeClr val="tx1"/>
                </a:solidFill>
                <a:latin typeface="Times New Roman" pitchFamily="18" charset="0"/>
                <a:cs typeface="Arial" charset="0"/>
              </a:defRPr>
            </a:lvl5pPr>
            <a:lvl6pPr marL="2425461" indent="-217629" eaLnBrk="0" fontAlgn="base" hangingPunct="0">
              <a:spcBef>
                <a:spcPct val="30000"/>
              </a:spcBef>
              <a:spcAft>
                <a:spcPct val="0"/>
              </a:spcAft>
              <a:defRPr sz="1200">
                <a:solidFill>
                  <a:schemeClr val="tx1"/>
                </a:solidFill>
                <a:latin typeface="Times New Roman" pitchFamily="18" charset="0"/>
                <a:cs typeface="Arial" charset="0"/>
              </a:defRPr>
            </a:lvl6pPr>
            <a:lvl7pPr marL="2879643" indent="-217629" eaLnBrk="0" fontAlgn="base" hangingPunct="0">
              <a:spcBef>
                <a:spcPct val="30000"/>
              </a:spcBef>
              <a:spcAft>
                <a:spcPct val="0"/>
              </a:spcAft>
              <a:defRPr sz="1200">
                <a:solidFill>
                  <a:schemeClr val="tx1"/>
                </a:solidFill>
                <a:latin typeface="Times New Roman" pitchFamily="18" charset="0"/>
                <a:cs typeface="Arial" charset="0"/>
              </a:defRPr>
            </a:lvl7pPr>
            <a:lvl8pPr marL="3333826" indent="-217629" eaLnBrk="0" fontAlgn="base" hangingPunct="0">
              <a:spcBef>
                <a:spcPct val="30000"/>
              </a:spcBef>
              <a:spcAft>
                <a:spcPct val="0"/>
              </a:spcAft>
              <a:defRPr sz="1200">
                <a:solidFill>
                  <a:schemeClr val="tx1"/>
                </a:solidFill>
                <a:latin typeface="Times New Roman" pitchFamily="18" charset="0"/>
                <a:cs typeface="Arial" charset="0"/>
              </a:defRPr>
            </a:lvl8pPr>
            <a:lvl9pPr marL="3788008" indent="-217629" eaLnBrk="0" fontAlgn="base" hangingPunct="0">
              <a:spcBef>
                <a:spcPct val="30000"/>
              </a:spcBef>
              <a:spcAft>
                <a:spcPct val="0"/>
              </a:spcAft>
              <a:defRPr sz="1200">
                <a:solidFill>
                  <a:schemeClr val="tx1"/>
                </a:solidFill>
                <a:latin typeface="Times New Roman" pitchFamily="18" charset="0"/>
                <a:cs typeface="Arial" charset="0"/>
              </a:defRPr>
            </a:lvl9pPr>
          </a:lstStyle>
          <a:p>
            <a:pPr defTabSz="908365">
              <a:spcBef>
                <a:spcPct val="0"/>
              </a:spcBef>
            </a:pPr>
            <a:fld id="{7508A04E-A3BD-4DE9-B2A4-91A13E82E8D7}" type="slidenum">
              <a:rPr lang="en-AU" altLang="en-US" smtClean="0"/>
              <a:pPr defTabSz="908365">
                <a:spcBef>
                  <a:spcPct val="0"/>
                </a:spcBef>
              </a:pPr>
              <a:t>5</a:t>
            </a:fld>
            <a:endParaRPr lang="en-AU"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539537" y="4580305"/>
            <a:ext cx="5735437" cy="48692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en-US" sz="1400"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11238" indent="-272825" eaLnBrk="0" hangingPunct="0">
              <a:spcBef>
                <a:spcPct val="30000"/>
              </a:spcBef>
              <a:defRPr sz="1200">
                <a:solidFill>
                  <a:schemeClr val="tx1"/>
                </a:solidFill>
                <a:latin typeface="Times New Roman" pitchFamily="18" charset="0"/>
                <a:cs typeface="Arial" charset="0"/>
              </a:defRPr>
            </a:lvl2pPr>
            <a:lvl3pPr marL="1094454" indent="-217629" eaLnBrk="0" hangingPunct="0">
              <a:spcBef>
                <a:spcPct val="30000"/>
              </a:spcBef>
              <a:defRPr sz="1200">
                <a:solidFill>
                  <a:schemeClr val="tx1"/>
                </a:solidFill>
                <a:latin typeface="Times New Roman" pitchFamily="18" charset="0"/>
                <a:cs typeface="Arial" charset="0"/>
              </a:defRPr>
            </a:lvl3pPr>
            <a:lvl4pPr marL="1532866" indent="-217629" eaLnBrk="0" hangingPunct="0">
              <a:spcBef>
                <a:spcPct val="30000"/>
              </a:spcBef>
              <a:defRPr sz="1200">
                <a:solidFill>
                  <a:schemeClr val="tx1"/>
                </a:solidFill>
                <a:latin typeface="Times New Roman" pitchFamily="18" charset="0"/>
                <a:cs typeface="Arial" charset="0"/>
              </a:defRPr>
            </a:lvl4pPr>
            <a:lvl5pPr marL="1971278" indent="-217629" eaLnBrk="0" hangingPunct="0">
              <a:spcBef>
                <a:spcPct val="30000"/>
              </a:spcBef>
              <a:defRPr sz="1200">
                <a:solidFill>
                  <a:schemeClr val="tx1"/>
                </a:solidFill>
                <a:latin typeface="Times New Roman" pitchFamily="18" charset="0"/>
                <a:cs typeface="Arial" charset="0"/>
              </a:defRPr>
            </a:lvl5pPr>
            <a:lvl6pPr marL="2425461" indent="-217629" eaLnBrk="0" fontAlgn="base" hangingPunct="0">
              <a:spcBef>
                <a:spcPct val="30000"/>
              </a:spcBef>
              <a:spcAft>
                <a:spcPct val="0"/>
              </a:spcAft>
              <a:defRPr sz="1200">
                <a:solidFill>
                  <a:schemeClr val="tx1"/>
                </a:solidFill>
                <a:latin typeface="Times New Roman" pitchFamily="18" charset="0"/>
                <a:cs typeface="Arial" charset="0"/>
              </a:defRPr>
            </a:lvl6pPr>
            <a:lvl7pPr marL="2879643" indent="-217629" eaLnBrk="0" fontAlgn="base" hangingPunct="0">
              <a:spcBef>
                <a:spcPct val="30000"/>
              </a:spcBef>
              <a:spcAft>
                <a:spcPct val="0"/>
              </a:spcAft>
              <a:defRPr sz="1200">
                <a:solidFill>
                  <a:schemeClr val="tx1"/>
                </a:solidFill>
                <a:latin typeface="Times New Roman" pitchFamily="18" charset="0"/>
                <a:cs typeface="Arial" charset="0"/>
              </a:defRPr>
            </a:lvl7pPr>
            <a:lvl8pPr marL="3333826" indent="-217629" eaLnBrk="0" fontAlgn="base" hangingPunct="0">
              <a:spcBef>
                <a:spcPct val="30000"/>
              </a:spcBef>
              <a:spcAft>
                <a:spcPct val="0"/>
              </a:spcAft>
              <a:defRPr sz="1200">
                <a:solidFill>
                  <a:schemeClr val="tx1"/>
                </a:solidFill>
                <a:latin typeface="Times New Roman" pitchFamily="18" charset="0"/>
                <a:cs typeface="Arial" charset="0"/>
              </a:defRPr>
            </a:lvl8pPr>
            <a:lvl9pPr marL="3788008" indent="-217629" eaLnBrk="0" fontAlgn="base" hangingPunct="0">
              <a:spcBef>
                <a:spcPct val="30000"/>
              </a:spcBef>
              <a:spcAft>
                <a:spcPct val="0"/>
              </a:spcAft>
              <a:defRPr sz="1200">
                <a:solidFill>
                  <a:schemeClr val="tx1"/>
                </a:solidFill>
                <a:latin typeface="Times New Roman" pitchFamily="18" charset="0"/>
                <a:cs typeface="Arial" charset="0"/>
              </a:defRPr>
            </a:lvl9pPr>
          </a:lstStyle>
          <a:p>
            <a:pPr defTabSz="908365">
              <a:spcBef>
                <a:spcPct val="0"/>
              </a:spcBef>
            </a:pPr>
            <a:fld id="{02D65A4B-0CAC-445D-AE0E-AE5E84A824F9}" type="slidenum">
              <a:rPr lang="en-AU" altLang="en-US" smtClean="0"/>
              <a:pPr defTabSz="908365">
                <a:spcBef>
                  <a:spcPct val="0"/>
                </a:spcBef>
              </a:pPr>
              <a:t>6</a:t>
            </a:fld>
            <a:endParaRPr lang="en-A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en-US" sz="1600"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38047" indent="-283864" eaLnBrk="0" hangingPunct="0">
              <a:spcBef>
                <a:spcPct val="30000"/>
              </a:spcBef>
              <a:defRPr sz="1200">
                <a:solidFill>
                  <a:schemeClr val="tx1"/>
                </a:solidFill>
                <a:latin typeface="Times New Roman" pitchFamily="18" charset="0"/>
                <a:cs typeface="Arial" charset="0"/>
              </a:defRPr>
            </a:lvl2pPr>
            <a:lvl3pPr marL="1135456" indent="-227091" eaLnBrk="0" hangingPunct="0">
              <a:spcBef>
                <a:spcPct val="30000"/>
              </a:spcBef>
              <a:defRPr sz="1200">
                <a:solidFill>
                  <a:schemeClr val="tx1"/>
                </a:solidFill>
                <a:latin typeface="Times New Roman" pitchFamily="18" charset="0"/>
                <a:cs typeface="Arial" charset="0"/>
              </a:defRPr>
            </a:lvl3pPr>
            <a:lvl4pPr marL="1589639" indent="-227091" eaLnBrk="0" hangingPunct="0">
              <a:spcBef>
                <a:spcPct val="30000"/>
              </a:spcBef>
              <a:defRPr sz="1200">
                <a:solidFill>
                  <a:schemeClr val="tx1"/>
                </a:solidFill>
                <a:latin typeface="Times New Roman" pitchFamily="18" charset="0"/>
                <a:cs typeface="Arial" charset="0"/>
              </a:defRPr>
            </a:lvl4pPr>
            <a:lvl5pPr marL="2043821" indent="-227091" eaLnBrk="0" hangingPunct="0">
              <a:spcBef>
                <a:spcPct val="30000"/>
              </a:spcBef>
              <a:defRPr sz="1200">
                <a:solidFill>
                  <a:schemeClr val="tx1"/>
                </a:solidFill>
                <a:latin typeface="Times New Roman" pitchFamily="18" charset="0"/>
                <a:cs typeface="Arial" charset="0"/>
              </a:defRPr>
            </a:lvl5pPr>
            <a:lvl6pPr marL="2498004" indent="-227091" eaLnBrk="0" fontAlgn="base" hangingPunct="0">
              <a:spcBef>
                <a:spcPct val="30000"/>
              </a:spcBef>
              <a:spcAft>
                <a:spcPct val="0"/>
              </a:spcAft>
              <a:defRPr sz="1200">
                <a:solidFill>
                  <a:schemeClr val="tx1"/>
                </a:solidFill>
                <a:latin typeface="Times New Roman" pitchFamily="18" charset="0"/>
                <a:cs typeface="Arial" charset="0"/>
              </a:defRPr>
            </a:lvl6pPr>
            <a:lvl7pPr marL="2952186" indent="-227091" eaLnBrk="0" fontAlgn="base" hangingPunct="0">
              <a:spcBef>
                <a:spcPct val="30000"/>
              </a:spcBef>
              <a:spcAft>
                <a:spcPct val="0"/>
              </a:spcAft>
              <a:defRPr sz="1200">
                <a:solidFill>
                  <a:schemeClr val="tx1"/>
                </a:solidFill>
                <a:latin typeface="Times New Roman" pitchFamily="18" charset="0"/>
                <a:cs typeface="Arial" charset="0"/>
              </a:defRPr>
            </a:lvl7pPr>
            <a:lvl8pPr marL="3406369" indent="-227091" eaLnBrk="0" fontAlgn="base" hangingPunct="0">
              <a:spcBef>
                <a:spcPct val="30000"/>
              </a:spcBef>
              <a:spcAft>
                <a:spcPct val="0"/>
              </a:spcAft>
              <a:defRPr sz="1200">
                <a:solidFill>
                  <a:schemeClr val="tx1"/>
                </a:solidFill>
                <a:latin typeface="Times New Roman" pitchFamily="18" charset="0"/>
                <a:cs typeface="Arial" charset="0"/>
              </a:defRPr>
            </a:lvl8pPr>
            <a:lvl9pPr marL="3860551" indent="-227091" eaLnBrk="0" fontAlgn="base" hangingPunct="0">
              <a:spcBef>
                <a:spcPct val="30000"/>
              </a:spcBef>
              <a:spcAft>
                <a:spcPct val="0"/>
              </a:spcAft>
              <a:defRPr sz="1200">
                <a:solidFill>
                  <a:schemeClr val="tx1"/>
                </a:solidFill>
                <a:latin typeface="Times New Roman" pitchFamily="18" charset="0"/>
                <a:cs typeface="Arial" charset="0"/>
              </a:defRPr>
            </a:lvl9pPr>
          </a:lstStyle>
          <a:p>
            <a:pPr defTabSz="908365">
              <a:spcBef>
                <a:spcPct val="0"/>
              </a:spcBef>
            </a:pPr>
            <a:fld id="{4F7F69F0-12D9-455C-803F-D615B3760748}" type="slidenum">
              <a:rPr lang="en-AU" altLang="en-US" smtClean="0"/>
              <a:pPr defTabSz="908365">
                <a:spcBef>
                  <a:spcPct val="0"/>
                </a:spcBef>
              </a:pPr>
              <a:t>7</a:t>
            </a:fld>
            <a:endParaRPr lang="en-AU"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371590" y="4651354"/>
            <a:ext cx="6071376" cy="465451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en-US" sz="1400" dirty="0"/>
          </a:p>
          <a:p>
            <a:endParaRPr lang="en-AU" altLang="en-US" sz="1800" dirty="0"/>
          </a:p>
        </p:txBody>
      </p:sp>
      <p:sp>
        <p:nvSpPr>
          <p:cNvPr id="37892" name="Slide Number Placeholder 3"/>
          <p:cNvSpPr>
            <a:spLocks noGrp="1"/>
          </p:cNvSpPr>
          <p:nvPr>
            <p:ph type="sldNum" sz="quarter" idx="5"/>
          </p:nvPr>
        </p:nvSpPr>
        <p:spPr>
          <a:xfrm flipV="1">
            <a:off x="3819870" y="9874125"/>
            <a:ext cx="2922270" cy="4547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11238" indent="-272825" eaLnBrk="0" hangingPunct="0">
              <a:spcBef>
                <a:spcPct val="30000"/>
              </a:spcBef>
              <a:defRPr sz="1200">
                <a:solidFill>
                  <a:schemeClr val="tx1"/>
                </a:solidFill>
                <a:latin typeface="Times New Roman" pitchFamily="18" charset="0"/>
                <a:cs typeface="Arial" charset="0"/>
              </a:defRPr>
            </a:lvl2pPr>
            <a:lvl3pPr marL="1094454" indent="-217629" eaLnBrk="0" hangingPunct="0">
              <a:spcBef>
                <a:spcPct val="30000"/>
              </a:spcBef>
              <a:defRPr sz="1200">
                <a:solidFill>
                  <a:schemeClr val="tx1"/>
                </a:solidFill>
                <a:latin typeface="Times New Roman" pitchFamily="18" charset="0"/>
                <a:cs typeface="Arial" charset="0"/>
              </a:defRPr>
            </a:lvl3pPr>
            <a:lvl4pPr marL="1532866" indent="-217629" eaLnBrk="0" hangingPunct="0">
              <a:spcBef>
                <a:spcPct val="30000"/>
              </a:spcBef>
              <a:defRPr sz="1200">
                <a:solidFill>
                  <a:schemeClr val="tx1"/>
                </a:solidFill>
                <a:latin typeface="Times New Roman" pitchFamily="18" charset="0"/>
                <a:cs typeface="Arial" charset="0"/>
              </a:defRPr>
            </a:lvl4pPr>
            <a:lvl5pPr marL="1971278" indent="-217629" eaLnBrk="0" hangingPunct="0">
              <a:spcBef>
                <a:spcPct val="30000"/>
              </a:spcBef>
              <a:defRPr sz="1200">
                <a:solidFill>
                  <a:schemeClr val="tx1"/>
                </a:solidFill>
                <a:latin typeface="Times New Roman" pitchFamily="18" charset="0"/>
                <a:cs typeface="Arial" charset="0"/>
              </a:defRPr>
            </a:lvl5pPr>
            <a:lvl6pPr marL="2425461" indent="-217629" eaLnBrk="0" fontAlgn="base" hangingPunct="0">
              <a:spcBef>
                <a:spcPct val="30000"/>
              </a:spcBef>
              <a:spcAft>
                <a:spcPct val="0"/>
              </a:spcAft>
              <a:defRPr sz="1200">
                <a:solidFill>
                  <a:schemeClr val="tx1"/>
                </a:solidFill>
                <a:latin typeface="Times New Roman" pitchFamily="18" charset="0"/>
                <a:cs typeface="Arial" charset="0"/>
              </a:defRPr>
            </a:lvl6pPr>
            <a:lvl7pPr marL="2879643" indent="-217629" eaLnBrk="0" fontAlgn="base" hangingPunct="0">
              <a:spcBef>
                <a:spcPct val="30000"/>
              </a:spcBef>
              <a:spcAft>
                <a:spcPct val="0"/>
              </a:spcAft>
              <a:defRPr sz="1200">
                <a:solidFill>
                  <a:schemeClr val="tx1"/>
                </a:solidFill>
                <a:latin typeface="Times New Roman" pitchFamily="18" charset="0"/>
                <a:cs typeface="Arial" charset="0"/>
              </a:defRPr>
            </a:lvl7pPr>
            <a:lvl8pPr marL="3333826" indent="-217629" eaLnBrk="0" fontAlgn="base" hangingPunct="0">
              <a:spcBef>
                <a:spcPct val="30000"/>
              </a:spcBef>
              <a:spcAft>
                <a:spcPct val="0"/>
              </a:spcAft>
              <a:defRPr sz="1200">
                <a:solidFill>
                  <a:schemeClr val="tx1"/>
                </a:solidFill>
                <a:latin typeface="Times New Roman" pitchFamily="18" charset="0"/>
                <a:cs typeface="Arial" charset="0"/>
              </a:defRPr>
            </a:lvl8pPr>
            <a:lvl9pPr marL="3788008" indent="-217629" eaLnBrk="0" fontAlgn="base" hangingPunct="0">
              <a:spcBef>
                <a:spcPct val="30000"/>
              </a:spcBef>
              <a:spcAft>
                <a:spcPct val="0"/>
              </a:spcAft>
              <a:defRPr sz="1200">
                <a:solidFill>
                  <a:schemeClr val="tx1"/>
                </a:solidFill>
                <a:latin typeface="Times New Roman" pitchFamily="18" charset="0"/>
                <a:cs typeface="Arial" charset="0"/>
              </a:defRPr>
            </a:lvl9pPr>
          </a:lstStyle>
          <a:p>
            <a:pPr defTabSz="908365">
              <a:spcBef>
                <a:spcPct val="0"/>
              </a:spcBef>
            </a:pPr>
            <a:r>
              <a:rPr lang="en-AU" altLang="en-US" dirty="0"/>
              <a:t> </a:t>
            </a:r>
            <a:fld id="{CE78B1D7-9354-45CC-9F7E-F7C801E2B8CE}" type="slidenum">
              <a:rPr lang="en-AU" altLang="en-US" smtClean="0"/>
              <a:pPr defTabSz="908365">
                <a:spcBef>
                  <a:spcPct val="0"/>
                </a:spcBef>
              </a:pPr>
              <a:t>8</a:t>
            </a:fld>
            <a:endParaRPr lang="en-AU"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xfrm>
            <a:off x="397920" y="4471293"/>
            <a:ext cx="5947861" cy="466626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en-US" sz="1400"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11238" indent="-272825" eaLnBrk="0" hangingPunct="0">
              <a:spcBef>
                <a:spcPct val="30000"/>
              </a:spcBef>
              <a:defRPr sz="1200">
                <a:solidFill>
                  <a:schemeClr val="tx1"/>
                </a:solidFill>
                <a:latin typeface="Times New Roman" pitchFamily="18" charset="0"/>
                <a:cs typeface="Arial" charset="0"/>
              </a:defRPr>
            </a:lvl2pPr>
            <a:lvl3pPr marL="1094454" indent="-217629" eaLnBrk="0" hangingPunct="0">
              <a:spcBef>
                <a:spcPct val="30000"/>
              </a:spcBef>
              <a:defRPr sz="1200">
                <a:solidFill>
                  <a:schemeClr val="tx1"/>
                </a:solidFill>
                <a:latin typeface="Times New Roman" pitchFamily="18" charset="0"/>
                <a:cs typeface="Arial" charset="0"/>
              </a:defRPr>
            </a:lvl3pPr>
            <a:lvl4pPr marL="1532866" indent="-217629" eaLnBrk="0" hangingPunct="0">
              <a:spcBef>
                <a:spcPct val="30000"/>
              </a:spcBef>
              <a:defRPr sz="1200">
                <a:solidFill>
                  <a:schemeClr val="tx1"/>
                </a:solidFill>
                <a:latin typeface="Times New Roman" pitchFamily="18" charset="0"/>
                <a:cs typeface="Arial" charset="0"/>
              </a:defRPr>
            </a:lvl4pPr>
            <a:lvl5pPr marL="1971278" indent="-217629" eaLnBrk="0" hangingPunct="0">
              <a:spcBef>
                <a:spcPct val="30000"/>
              </a:spcBef>
              <a:defRPr sz="1200">
                <a:solidFill>
                  <a:schemeClr val="tx1"/>
                </a:solidFill>
                <a:latin typeface="Times New Roman" pitchFamily="18" charset="0"/>
                <a:cs typeface="Arial" charset="0"/>
              </a:defRPr>
            </a:lvl5pPr>
            <a:lvl6pPr marL="2425461" indent="-217629" eaLnBrk="0" fontAlgn="base" hangingPunct="0">
              <a:spcBef>
                <a:spcPct val="30000"/>
              </a:spcBef>
              <a:spcAft>
                <a:spcPct val="0"/>
              </a:spcAft>
              <a:defRPr sz="1200">
                <a:solidFill>
                  <a:schemeClr val="tx1"/>
                </a:solidFill>
                <a:latin typeface="Times New Roman" pitchFamily="18" charset="0"/>
                <a:cs typeface="Arial" charset="0"/>
              </a:defRPr>
            </a:lvl6pPr>
            <a:lvl7pPr marL="2879643" indent="-217629" eaLnBrk="0" fontAlgn="base" hangingPunct="0">
              <a:spcBef>
                <a:spcPct val="30000"/>
              </a:spcBef>
              <a:spcAft>
                <a:spcPct val="0"/>
              </a:spcAft>
              <a:defRPr sz="1200">
                <a:solidFill>
                  <a:schemeClr val="tx1"/>
                </a:solidFill>
                <a:latin typeface="Times New Roman" pitchFamily="18" charset="0"/>
                <a:cs typeface="Arial" charset="0"/>
              </a:defRPr>
            </a:lvl7pPr>
            <a:lvl8pPr marL="3333826" indent="-217629" eaLnBrk="0" fontAlgn="base" hangingPunct="0">
              <a:spcBef>
                <a:spcPct val="30000"/>
              </a:spcBef>
              <a:spcAft>
                <a:spcPct val="0"/>
              </a:spcAft>
              <a:defRPr sz="1200">
                <a:solidFill>
                  <a:schemeClr val="tx1"/>
                </a:solidFill>
                <a:latin typeface="Times New Roman" pitchFamily="18" charset="0"/>
                <a:cs typeface="Arial" charset="0"/>
              </a:defRPr>
            </a:lvl8pPr>
            <a:lvl9pPr marL="3788008" indent="-217629" eaLnBrk="0" fontAlgn="base" hangingPunct="0">
              <a:spcBef>
                <a:spcPct val="30000"/>
              </a:spcBef>
              <a:spcAft>
                <a:spcPct val="0"/>
              </a:spcAft>
              <a:defRPr sz="1200">
                <a:solidFill>
                  <a:schemeClr val="tx1"/>
                </a:solidFill>
                <a:latin typeface="Times New Roman" pitchFamily="18" charset="0"/>
                <a:cs typeface="Arial" charset="0"/>
              </a:defRPr>
            </a:lvl9pPr>
          </a:lstStyle>
          <a:p>
            <a:pPr defTabSz="908365">
              <a:spcBef>
                <a:spcPct val="0"/>
              </a:spcBef>
            </a:pPr>
            <a:fld id="{C913AB3E-8685-40FF-9CB0-98082D91F3D2}" type="slidenum">
              <a:rPr lang="en-AU" altLang="en-US" smtClean="0"/>
              <a:pPr defTabSz="908365">
                <a:spcBef>
                  <a:spcPct val="0"/>
                </a:spcBef>
              </a:pPr>
              <a:t>9</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r">
              <a:defRPr sz="3600">
                <a:solidFill>
                  <a:schemeClr val="bg1"/>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lvl1pPr>
              <a:defRPr/>
            </a:lvl1pPr>
          </a:lstStyle>
          <a:p>
            <a:pPr>
              <a:defRPr/>
            </a:pPr>
            <a:fld id="{5137666E-97D7-4C4B-AA52-63091B7F9E9E}" type="datetime1">
              <a:rPr lang="en-AU" smtClean="0"/>
              <a:t>24/11/2016</a:t>
            </a:fld>
            <a:endParaRPr lang="en-AU" dirty="0"/>
          </a:p>
        </p:txBody>
      </p:sp>
      <p:sp>
        <p:nvSpPr>
          <p:cNvPr id="5" name="Footer Placeholder 4"/>
          <p:cNvSpPr>
            <a:spLocks noGrp="1"/>
          </p:cNvSpPr>
          <p:nvPr>
            <p:ph type="ftr" sz="quarter" idx="11"/>
          </p:nvPr>
        </p:nvSpPr>
        <p:spPr/>
        <p:txBody>
          <a:bodyPr/>
          <a:lstStyle>
            <a:lvl1pPr>
              <a:defRPr/>
            </a:lvl1pPr>
          </a:lstStyle>
          <a:p>
            <a:r>
              <a:rPr lang="en-AU" dirty="0"/>
              <a:t>Vocational learning in schools:</a:t>
            </a:r>
          </a:p>
          <a:p>
            <a:r>
              <a:rPr lang="en-AU" dirty="0"/>
              <a:t>Past, present and future</a:t>
            </a:r>
          </a:p>
          <a:p>
            <a:pPr>
              <a:defRPr/>
            </a:pP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E7EB2B6A-5EC8-4837-A7FC-EFD823AFEC37}"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D2E36688-A7FC-8746-8231-3A787B9364A6}" type="datetime1">
              <a:rPr lang="en-AU" smtClean="0"/>
              <a:t>24/11/2016</a:t>
            </a:fld>
            <a:endParaRPr lang="en-AU" dirty="0"/>
          </a:p>
        </p:txBody>
      </p:sp>
      <p:sp>
        <p:nvSpPr>
          <p:cNvPr id="5" name="Footer Placeholder 4"/>
          <p:cNvSpPr>
            <a:spLocks noGrp="1"/>
          </p:cNvSpPr>
          <p:nvPr>
            <p:ph type="ftr" sz="quarter" idx="11"/>
          </p:nvPr>
        </p:nvSpPr>
        <p:spPr/>
        <p:txBody>
          <a:bodyPr/>
          <a:lstStyle>
            <a:lvl1pPr>
              <a:defRPr/>
            </a:lvl1pPr>
          </a:lstStyle>
          <a:p>
            <a:pPr>
              <a:defRPr/>
            </a:pPr>
            <a:r>
              <a:rPr lang="en-AU"/>
              <a:t>Vocational learning in schools: Past, present and future </a:t>
            </a: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6D9E7222-364B-4175-BF18-3FE86A7C177E}"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707E600-FE9A-6440-91A6-42F42065959B}" type="datetime1">
              <a:rPr lang="en-AU" smtClean="0"/>
              <a:t>24/11/2016</a:t>
            </a:fld>
            <a:endParaRPr lang="en-AU" dirty="0"/>
          </a:p>
        </p:txBody>
      </p:sp>
      <p:sp>
        <p:nvSpPr>
          <p:cNvPr id="5" name="Footer Placeholder 4"/>
          <p:cNvSpPr>
            <a:spLocks noGrp="1"/>
          </p:cNvSpPr>
          <p:nvPr>
            <p:ph type="ftr" sz="quarter" idx="11"/>
          </p:nvPr>
        </p:nvSpPr>
        <p:spPr/>
        <p:txBody>
          <a:bodyPr/>
          <a:lstStyle>
            <a:lvl1pPr>
              <a:defRPr/>
            </a:lvl1pPr>
          </a:lstStyle>
          <a:p>
            <a:pPr>
              <a:defRPr/>
            </a:pPr>
            <a:r>
              <a:rPr lang="en-AU"/>
              <a:t>Vocational learning in schools: Past, present and future </a:t>
            </a: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23CB59EC-E888-4B0D-BEEE-77FD9EE7CDF8}" type="slidenum">
              <a:rPr lang="en-AU"/>
              <a:pPr>
                <a:defRPr/>
              </a:pPr>
              <a:t>‹#›</a:t>
            </a:fld>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a:prstGeom prst="rect">
            <a:avLst/>
          </a:prstGeom>
        </p:spPr>
        <p:txBody>
          <a:bodyPr/>
          <a:lstStyle/>
          <a:p>
            <a:r>
              <a:rPr lang="en-US"/>
              <a:t>Click to edit Master title style</a:t>
            </a:r>
            <a:endParaRPr lang="en-AU"/>
          </a:p>
        </p:txBody>
      </p:sp>
      <p:sp>
        <p:nvSpPr>
          <p:cNvPr id="3" name="Chart Placeholder 2"/>
          <p:cNvSpPr>
            <a:spLocks noGrp="1"/>
          </p:cNvSpPr>
          <p:nvPr>
            <p:ph type="chart" idx="1"/>
          </p:nvPr>
        </p:nvSpPr>
        <p:spPr>
          <a:xfrm>
            <a:off x="914400" y="1600200"/>
            <a:ext cx="7772400" cy="4530725"/>
          </a:xfrm>
          <a:prstGeom prst="rect">
            <a:avLst/>
          </a:prstGeom>
        </p:spPr>
        <p:txBody>
          <a:bodyPr/>
          <a:lstStyle/>
          <a:p>
            <a:pPr lvl="0"/>
            <a:endParaRPr lang="en-AU" noProof="0"/>
          </a:p>
        </p:txBody>
      </p:sp>
      <p:sp>
        <p:nvSpPr>
          <p:cNvPr id="4" name="Rectangle 9"/>
          <p:cNvSpPr>
            <a:spLocks noGrp="1" noChangeArrowheads="1"/>
          </p:cNvSpPr>
          <p:nvPr>
            <p:ph type="dt" sz="half" idx="10"/>
          </p:nvPr>
        </p:nvSpPr>
        <p:spPr>
          <a:ln/>
        </p:spPr>
        <p:txBody>
          <a:bodyPr/>
          <a:lstStyle>
            <a:lvl1pPr>
              <a:defRPr/>
            </a:lvl1pPr>
          </a:lstStyle>
          <a:p>
            <a:pPr>
              <a:defRPr/>
            </a:pPr>
            <a:endParaRPr lang="en-AU"/>
          </a:p>
        </p:txBody>
      </p:sp>
      <p:sp>
        <p:nvSpPr>
          <p:cNvPr id="5" name="Rectangle 10"/>
          <p:cNvSpPr>
            <a:spLocks noGrp="1" noChangeArrowheads="1"/>
          </p:cNvSpPr>
          <p:nvPr>
            <p:ph type="ftr" sz="quarter" idx="11"/>
          </p:nvPr>
        </p:nvSpPr>
        <p:spPr>
          <a:ln/>
        </p:spPr>
        <p:txBody>
          <a:bodyPr/>
          <a:lstStyle>
            <a:lvl1pPr>
              <a:defRPr/>
            </a:lvl1pPr>
          </a:lstStyle>
          <a:p>
            <a:pPr>
              <a:defRPr/>
            </a:pPr>
            <a:endParaRPr lang="en-AU"/>
          </a:p>
        </p:txBody>
      </p:sp>
      <p:sp>
        <p:nvSpPr>
          <p:cNvPr id="6" name="Rectangle 11"/>
          <p:cNvSpPr>
            <a:spLocks noGrp="1" noChangeArrowheads="1"/>
          </p:cNvSpPr>
          <p:nvPr>
            <p:ph type="sldNum" sz="quarter" idx="12"/>
          </p:nvPr>
        </p:nvSpPr>
        <p:spPr>
          <a:ln/>
        </p:spPr>
        <p:txBody>
          <a:bodyPr/>
          <a:lstStyle>
            <a:lvl1pPr>
              <a:defRPr/>
            </a:lvl1pPr>
          </a:lstStyle>
          <a:p>
            <a:pPr>
              <a:defRPr/>
            </a:pPr>
            <a:fld id="{D49F43CE-8E01-465D-AC69-5AADCBFEDE55}" type="slidenum">
              <a:rPr lang="en-AU"/>
              <a:pPr>
                <a:defRPr/>
              </a:pPr>
              <a:t>‹#›</a:t>
            </a:fld>
            <a:endParaRPr lang="en-AU"/>
          </a:p>
        </p:txBody>
      </p:sp>
    </p:spTree>
    <p:extLst>
      <p:ext uri="{BB962C8B-B14F-4D97-AF65-F5344CB8AC3E}">
        <p14:creationId xmlns:p14="http://schemas.microsoft.com/office/powerpoint/2010/main" val="1688966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24BC65D-1F0C-714E-ADE3-F15AE9B9406F}" type="datetime1">
              <a:rPr lang="en-AU" smtClean="0"/>
              <a:t>24/11/2016</a:t>
            </a:fld>
            <a:endParaRPr lang="en-AU" dirty="0"/>
          </a:p>
        </p:txBody>
      </p:sp>
      <p:sp>
        <p:nvSpPr>
          <p:cNvPr id="5" name="Footer Placeholder 4"/>
          <p:cNvSpPr>
            <a:spLocks noGrp="1"/>
          </p:cNvSpPr>
          <p:nvPr>
            <p:ph type="ftr" sz="quarter" idx="11"/>
          </p:nvPr>
        </p:nvSpPr>
        <p:spPr/>
        <p:txBody>
          <a:bodyPr/>
          <a:lstStyle>
            <a:lvl1pPr>
              <a:defRPr/>
            </a:lvl1pPr>
          </a:lstStyle>
          <a:p>
            <a:pPr>
              <a:defRPr/>
            </a:pPr>
            <a:r>
              <a:rPr lang="en-AU"/>
              <a:t>Vocational learning in schools: Past, present and future </a:t>
            </a: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95FC534A-4F27-4285-B543-4077A6EA24D9}" type="slidenum">
              <a:rPr lang="en-AU"/>
              <a:pPr>
                <a:defRPr/>
              </a:pPr>
              <a:t>‹#›</a:t>
            </a:fld>
            <a:endParaRPr lang="en-A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893BCBD-3F89-5B49-A77D-1D85AE3215FE}" type="datetime1">
              <a:rPr lang="en-AU" smtClean="0"/>
              <a:t>24/11/2016</a:t>
            </a:fld>
            <a:endParaRPr lang="en-AU" dirty="0"/>
          </a:p>
        </p:txBody>
      </p:sp>
      <p:sp>
        <p:nvSpPr>
          <p:cNvPr id="5" name="Footer Placeholder 4"/>
          <p:cNvSpPr>
            <a:spLocks noGrp="1"/>
          </p:cNvSpPr>
          <p:nvPr>
            <p:ph type="ftr" sz="quarter" idx="11"/>
          </p:nvPr>
        </p:nvSpPr>
        <p:spPr/>
        <p:txBody>
          <a:bodyPr/>
          <a:lstStyle>
            <a:lvl1pPr>
              <a:defRPr/>
            </a:lvl1pPr>
          </a:lstStyle>
          <a:p>
            <a:pPr>
              <a:defRPr/>
            </a:pPr>
            <a:r>
              <a:rPr lang="en-AU"/>
              <a:t>Vocational learning in schools: Past, present and future </a:t>
            </a: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02EE6794-77B8-4589-8086-51BF1629244C}" type="slidenum">
              <a:rPr lang="en-AU"/>
              <a:pPr>
                <a:defRPr/>
              </a:pPr>
              <a:t>‹#›</a:t>
            </a:fld>
            <a:endParaRPr lang="en-A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3984392-C5CE-0846-A5DF-03C77D5082E9}" type="datetime1">
              <a:rPr lang="en-AU" smtClean="0"/>
              <a:t>24/11/2016</a:t>
            </a:fld>
            <a:endParaRPr lang="en-AU" dirty="0"/>
          </a:p>
        </p:txBody>
      </p:sp>
      <p:sp>
        <p:nvSpPr>
          <p:cNvPr id="5" name="Footer Placeholder 4"/>
          <p:cNvSpPr>
            <a:spLocks noGrp="1"/>
          </p:cNvSpPr>
          <p:nvPr>
            <p:ph type="ftr" sz="quarter" idx="11"/>
          </p:nvPr>
        </p:nvSpPr>
        <p:spPr/>
        <p:txBody>
          <a:bodyPr/>
          <a:lstStyle>
            <a:lvl1pPr>
              <a:defRPr/>
            </a:lvl1pPr>
          </a:lstStyle>
          <a:p>
            <a:pPr>
              <a:defRPr/>
            </a:pPr>
            <a:r>
              <a:rPr lang="en-AU"/>
              <a:t>Vocational learning in schools: Past, present and future </a:t>
            </a: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0C4BB525-BBFF-4B7A-A2D6-9B5F58C1015C}" type="slidenum">
              <a:rPr lang="en-AU"/>
              <a:pPr>
                <a:defRPr/>
              </a:pPr>
              <a:t>‹#›</a:t>
            </a:fld>
            <a:endParaRPr lang="en-A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B47A804-093F-DB43-A17E-D381A24C83A4}" type="datetime1">
              <a:rPr lang="en-AU" smtClean="0"/>
              <a:t>24/11/2016</a:t>
            </a:fld>
            <a:endParaRPr lang="en-AU" dirty="0"/>
          </a:p>
        </p:txBody>
      </p:sp>
      <p:sp>
        <p:nvSpPr>
          <p:cNvPr id="6" name="Footer Placeholder 4"/>
          <p:cNvSpPr>
            <a:spLocks noGrp="1"/>
          </p:cNvSpPr>
          <p:nvPr>
            <p:ph type="ftr" sz="quarter" idx="11"/>
          </p:nvPr>
        </p:nvSpPr>
        <p:spPr/>
        <p:txBody>
          <a:bodyPr/>
          <a:lstStyle>
            <a:lvl1pPr>
              <a:defRPr/>
            </a:lvl1pPr>
          </a:lstStyle>
          <a:p>
            <a:pPr>
              <a:defRPr/>
            </a:pPr>
            <a:r>
              <a:rPr lang="en-AU"/>
              <a:t>Vocational learning in schools: Past, present and future </a:t>
            </a:r>
            <a:endParaRPr lang="en-AU" dirty="0"/>
          </a:p>
        </p:txBody>
      </p:sp>
      <p:sp>
        <p:nvSpPr>
          <p:cNvPr id="7" name="Slide Number Placeholder 5"/>
          <p:cNvSpPr>
            <a:spLocks noGrp="1"/>
          </p:cNvSpPr>
          <p:nvPr>
            <p:ph type="sldNum" sz="quarter" idx="12"/>
          </p:nvPr>
        </p:nvSpPr>
        <p:spPr/>
        <p:txBody>
          <a:bodyPr/>
          <a:lstStyle>
            <a:lvl1pPr>
              <a:defRPr/>
            </a:lvl1pPr>
          </a:lstStyle>
          <a:p>
            <a:pPr>
              <a:defRPr/>
            </a:pPr>
            <a:fld id="{77CBCBD9-E6B0-4870-AF22-C10253D000F1}" type="slidenum">
              <a:rPr lang="en-AU"/>
              <a:pPr>
                <a:defRPr/>
              </a:pPr>
              <a:t>‹#›</a:t>
            </a:fld>
            <a:endParaRPr lang="en-A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80147A9-9862-034D-A671-AB8FEAC4568E}" type="datetime1">
              <a:rPr lang="en-AU" smtClean="0"/>
              <a:t>24/11/2016</a:t>
            </a:fld>
            <a:endParaRPr lang="en-AU" dirty="0"/>
          </a:p>
        </p:txBody>
      </p:sp>
      <p:sp>
        <p:nvSpPr>
          <p:cNvPr id="8" name="Footer Placeholder 4"/>
          <p:cNvSpPr>
            <a:spLocks noGrp="1"/>
          </p:cNvSpPr>
          <p:nvPr>
            <p:ph type="ftr" sz="quarter" idx="11"/>
          </p:nvPr>
        </p:nvSpPr>
        <p:spPr/>
        <p:txBody>
          <a:bodyPr/>
          <a:lstStyle>
            <a:lvl1pPr>
              <a:defRPr/>
            </a:lvl1pPr>
          </a:lstStyle>
          <a:p>
            <a:pPr>
              <a:defRPr/>
            </a:pPr>
            <a:r>
              <a:rPr lang="en-AU"/>
              <a:t>Vocational learning in schools: Past, present and future </a:t>
            </a:r>
            <a:endParaRPr lang="en-AU" dirty="0"/>
          </a:p>
        </p:txBody>
      </p:sp>
      <p:sp>
        <p:nvSpPr>
          <p:cNvPr id="9" name="Slide Number Placeholder 5"/>
          <p:cNvSpPr>
            <a:spLocks noGrp="1"/>
          </p:cNvSpPr>
          <p:nvPr>
            <p:ph type="sldNum" sz="quarter" idx="12"/>
          </p:nvPr>
        </p:nvSpPr>
        <p:spPr/>
        <p:txBody>
          <a:bodyPr/>
          <a:lstStyle>
            <a:lvl1pPr>
              <a:defRPr/>
            </a:lvl1pPr>
          </a:lstStyle>
          <a:p>
            <a:pPr>
              <a:defRPr/>
            </a:pPr>
            <a:fld id="{2E3E6B66-ADDE-4EA6-A287-6F08BF553148}" type="slidenum">
              <a:rPr lang="en-AU"/>
              <a:pPr>
                <a:defRPr/>
              </a:pPr>
              <a:t>‹#›</a:t>
            </a:fld>
            <a:endParaRPr lang="en-A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4D47378-0D50-DC4D-83E1-7875FE4F4EB3}" type="datetime1">
              <a:rPr lang="en-AU" smtClean="0"/>
              <a:t>24/11/2016</a:t>
            </a:fld>
            <a:endParaRPr lang="en-AU" dirty="0"/>
          </a:p>
        </p:txBody>
      </p:sp>
      <p:sp>
        <p:nvSpPr>
          <p:cNvPr id="4" name="Footer Placeholder 4"/>
          <p:cNvSpPr>
            <a:spLocks noGrp="1"/>
          </p:cNvSpPr>
          <p:nvPr>
            <p:ph type="ftr" sz="quarter" idx="11"/>
          </p:nvPr>
        </p:nvSpPr>
        <p:spPr/>
        <p:txBody>
          <a:bodyPr/>
          <a:lstStyle>
            <a:lvl1pPr>
              <a:defRPr/>
            </a:lvl1pPr>
          </a:lstStyle>
          <a:p>
            <a:pPr>
              <a:defRPr/>
            </a:pPr>
            <a:r>
              <a:rPr lang="en-AU"/>
              <a:t>Vocational learning in schools: Past, present and future </a:t>
            </a:r>
            <a:endParaRPr lang="en-AU" dirty="0"/>
          </a:p>
        </p:txBody>
      </p:sp>
      <p:sp>
        <p:nvSpPr>
          <p:cNvPr id="5" name="Slide Number Placeholder 5"/>
          <p:cNvSpPr>
            <a:spLocks noGrp="1"/>
          </p:cNvSpPr>
          <p:nvPr>
            <p:ph type="sldNum" sz="quarter" idx="12"/>
          </p:nvPr>
        </p:nvSpPr>
        <p:spPr/>
        <p:txBody>
          <a:bodyPr/>
          <a:lstStyle>
            <a:lvl1pPr>
              <a:defRPr/>
            </a:lvl1pPr>
          </a:lstStyle>
          <a:p>
            <a:pPr>
              <a:defRPr/>
            </a:pPr>
            <a:fld id="{83C84092-D38B-43B2-BF6D-1C28BFFFBE00}" type="slidenum">
              <a:rPr lang="en-AU"/>
              <a:pPr>
                <a:defRPr/>
              </a:pPr>
              <a:t>‹#›</a:t>
            </a:fld>
            <a:endParaRPr lang="en-A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0E8726-F1F7-7242-9FEA-AE6019CC35B1}" type="datetime1">
              <a:rPr lang="en-AU" smtClean="0"/>
              <a:t>24/11/2016</a:t>
            </a:fld>
            <a:endParaRPr lang="en-AU" dirty="0"/>
          </a:p>
        </p:txBody>
      </p:sp>
      <p:sp>
        <p:nvSpPr>
          <p:cNvPr id="3" name="Footer Placeholder 4"/>
          <p:cNvSpPr>
            <a:spLocks noGrp="1"/>
          </p:cNvSpPr>
          <p:nvPr>
            <p:ph type="ftr" sz="quarter" idx="11"/>
          </p:nvPr>
        </p:nvSpPr>
        <p:spPr/>
        <p:txBody>
          <a:bodyPr/>
          <a:lstStyle>
            <a:lvl1pPr>
              <a:defRPr/>
            </a:lvl1pPr>
          </a:lstStyle>
          <a:p>
            <a:pPr>
              <a:defRPr/>
            </a:pPr>
            <a:r>
              <a:rPr lang="en-AU"/>
              <a:t>Vocational learning in schools: Past, present and future </a:t>
            </a:r>
            <a:endParaRPr lang="en-AU" dirty="0"/>
          </a:p>
        </p:txBody>
      </p:sp>
      <p:sp>
        <p:nvSpPr>
          <p:cNvPr id="4" name="Slide Number Placeholder 5"/>
          <p:cNvSpPr>
            <a:spLocks noGrp="1"/>
          </p:cNvSpPr>
          <p:nvPr>
            <p:ph type="sldNum" sz="quarter" idx="12"/>
          </p:nvPr>
        </p:nvSpPr>
        <p:spPr/>
        <p:txBody>
          <a:bodyPr/>
          <a:lstStyle>
            <a:lvl1pPr>
              <a:defRPr/>
            </a:lvl1pPr>
          </a:lstStyle>
          <a:p>
            <a:pPr>
              <a:defRPr/>
            </a:pPr>
            <a:fld id="{DD3DA110-DBC5-47C7-80F6-BF346A36A8A4}"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DA75C1A-A313-5348-BB43-A5306DE760DA}" type="datetime1">
              <a:rPr lang="en-AU" smtClean="0"/>
              <a:t>24/11/2016</a:t>
            </a:fld>
            <a:endParaRPr lang="en-AU" dirty="0"/>
          </a:p>
        </p:txBody>
      </p:sp>
      <p:sp>
        <p:nvSpPr>
          <p:cNvPr id="5" name="Footer Placeholder 4"/>
          <p:cNvSpPr>
            <a:spLocks noGrp="1"/>
          </p:cNvSpPr>
          <p:nvPr>
            <p:ph type="ftr" sz="quarter" idx="11"/>
          </p:nvPr>
        </p:nvSpPr>
        <p:spPr/>
        <p:txBody>
          <a:bodyPr/>
          <a:lstStyle>
            <a:lvl1pPr>
              <a:defRPr/>
            </a:lvl1pPr>
          </a:lstStyle>
          <a:p>
            <a:pPr>
              <a:defRPr/>
            </a:pPr>
            <a:r>
              <a:rPr lang="en-AU"/>
              <a:t>Vocational learning in schools: Past, present and future </a:t>
            </a: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D4E1105A-F477-42DC-AA2C-E796C7B31D84}" type="slidenum">
              <a:rPr lang="en-AU"/>
              <a:pPr>
                <a:defRPr/>
              </a:pPr>
              <a:t>‹#›</a:t>
            </a:fld>
            <a:endParaRPr lang="en-A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F8BC85-27D0-3544-AAFA-47423B830EF9}" type="datetime1">
              <a:rPr lang="en-AU" smtClean="0"/>
              <a:t>24/11/2016</a:t>
            </a:fld>
            <a:endParaRPr lang="en-AU" dirty="0"/>
          </a:p>
        </p:txBody>
      </p:sp>
      <p:sp>
        <p:nvSpPr>
          <p:cNvPr id="6" name="Footer Placeholder 4"/>
          <p:cNvSpPr>
            <a:spLocks noGrp="1"/>
          </p:cNvSpPr>
          <p:nvPr>
            <p:ph type="ftr" sz="quarter" idx="11"/>
          </p:nvPr>
        </p:nvSpPr>
        <p:spPr/>
        <p:txBody>
          <a:bodyPr/>
          <a:lstStyle>
            <a:lvl1pPr>
              <a:defRPr/>
            </a:lvl1pPr>
          </a:lstStyle>
          <a:p>
            <a:pPr>
              <a:defRPr/>
            </a:pPr>
            <a:r>
              <a:rPr lang="en-AU"/>
              <a:t>Vocational learning in schools: Past, present and future </a:t>
            </a:r>
            <a:endParaRPr lang="en-AU" dirty="0"/>
          </a:p>
        </p:txBody>
      </p:sp>
      <p:sp>
        <p:nvSpPr>
          <p:cNvPr id="7" name="Slide Number Placeholder 5"/>
          <p:cNvSpPr>
            <a:spLocks noGrp="1"/>
          </p:cNvSpPr>
          <p:nvPr>
            <p:ph type="sldNum" sz="quarter" idx="12"/>
          </p:nvPr>
        </p:nvSpPr>
        <p:spPr/>
        <p:txBody>
          <a:bodyPr/>
          <a:lstStyle>
            <a:lvl1pPr>
              <a:defRPr/>
            </a:lvl1pPr>
          </a:lstStyle>
          <a:p>
            <a:pPr>
              <a:defRPr/>
            </a:pPr>
            <a:fld id="{9F1F3BAE-1A12-4932-AEAB-4C9AC7EFA29B}" type="slidenum">
              <a:rPr lang="en-AU"/>
              <a:pPr>
                <a:defRPr/>
              </a:pPr>
              <a:t>‹#›</a:t>
            </a:fld>
            <a:endParaRPr lang="en-A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C8F52F-0CBB-864A-B817-06ABDE2A2876}" type="datetime1">
              <a:rPr lang="en-AU" smtClean="0"/>
              <a:t>24/11/2016</a:t>
            </a:fld>
            <a:endParaRPr lang="en-AU" dirty="0"/>
          </a:p>
        </p:txBody>
      </p:sp>
      <p:sp>
        <p:nvSpPr>
          <p:cNvPr id="6" name="Footer Placeholder 4"/>
          <p:cNvSpPr>
            <a:spLocks noGrp="1"/>
          </p:cNvSpPr>
          <p:nvPr>
            <p:ph type="ftr" sz="quarter" idx="11"/>
          </p:nvPr>
        </p:nvSpPr>
        <p:spPr/>
        <p:txBody>
          <a:bodyPr/>
          <a:lstStyle>
            <a:lvl1pPr>
              <a:defRPr/>
            </a:lvl1pPr>
          </a:lstStyle>
          <a:p>
            <a:pPr>
              <a:defRPr/>
            </a:pPr>
            <a:r>
              <a:rPr lang="en-AU"/>
              <a:t>Vocational learning in schools: Past, present and future </a:t>
            </a:r>
            <a:endParaRPr lang="en-AU" dirty="0"/>
          </a:p>
        </p:txBody>
      </p:sp>
      <p:sp>
        <p:nvSpPr>
          <p:cNvPr id="7" name="Slide Number Placeholder 5"/>
          <p:cNvSpPr>
            <a:spLocks noGrp="1"/>
          </p:cNvSpPr>
          <p:nvPr>
            <p:ph type="sldNum" sz="quarter" idx="12"/>
          </p:nvPr>
        </p:nvSpPr>
        <p:spPr/>
        <p:txBody>
          <a:bodyPr/>
          <a:lstStyle>
            <a:lvl1pPr>
              <a:defRPr/>
            </a:lvl1pPr>
          </a:lstStyle>
          <a:p>
            <a:pPr>
              <a:defRPr/>
            </a:pPr>
            <a:fld id="{495FC39A-B0C0-4787-AA50-7275AD9868E8}" type="slidenum">
              <a:rPr lang="en-AU"/>
              <a:pPr>
                <a:defRPr/>
              </a:pPr>
              <a:t>‹#›</a:t>
            </a:fld>
            <a:endParaRPr lang="en-A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E4FCEC-7CD3-7845-AC95-3E216CCA8C4F}" type="datetime1">
              <a:rPr lang="en-AU" smtClean="0"/>
              <a:t>24/11/2016</a:t>
            </a:fld>
            <a:endParaRPr lang="en-AU" dirty="0"/>
          </a:p>
        </p:txBody>
      </p:sp>
      <p:sp>
        <p:nvSpPr>
          <p:cNvPr id="5" name="Footer Placeholder 4"/>
          <p:cNvSpPr>
            <a:spLocks noGrp="1"/>
          </p:cNvSpPr>
          <p:nvPr>
            <p:ph type="ftr" sz="quarter" idx="11"/>
          </p:nvPr>
        </p:nvSpPr>
        <p:spPr/>
        <p:txBody>
          <a:bodyPr/>
          <a:lstStyle>
            <a:lvl1pPr>
              <a:defRPr/>
            </a:lvl1pPr>
          </a:lstStyle>
          <a:p>
            <a:pPr>
              <a:defRPr/>
            </a:pPr>
            <a:r>
              <a:rPr lang="en-AU"/>
              <a:t>Vocational learning in schools: Past, present and future </a:t>
            </a: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85AB3B6F-503F-49A9-B0FA-A3821A7C7A3B}" type="slidenum">
              <a:rPr lang="en-AU"/>
              <a:pPr>
                <a:defRPr/>
              </a:pPr>
              <a:t>‹#›</a:t>
            </a:fld>
            <a:endParaRPr lang="en-A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67FDDCF-17AE-C845-8C82-12C02A367629}" type="datetime1">
              <a:rPr lang="en-AU" smtClean="0"/>
              <a:t>24/11/2016</a:t>
            </a:fld>
            <a:endParaRPr lang="en-AU" dirty="0"/>
          </a:p>
        </p:txBody>
      </p:sp>
      <p:sp>
        <p:nvSpPr>
          <p:cNvPr id="5" name="Footer Placeholder 4"/>
          <p:cNvSpPr>
            <a:spLocks noGrp="1"/>
          </p:cNvSpPr>
          <p:nvPr>
            <p:ph type="ftr" sz="quarter" idx="11"/>
          </p:nvPr>
        </p:nvSpPr>
        <p:spPr/>
        <p:txBody>
          <a:bodyPr/>
          <a:lstStyle>
            <a:lvl1pPr>
              <a:defRPr/>
            </a:lvl1pPr>
          </a:lstStyle>
          <a:p>
            <a:pPr>
              <a:defRPr/>
            </a:pPr>
            <a:r>
              <a:rPr lang="en-AU"/>
              <a:t>Vocational learning in schools: Past, present and future </a:t>
            </a: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755A3A67-1837-409B-B483-D4B2B0D87489}"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r">
              <a:defRPr sz="3600">
                <a:solidFill>
                  <a:schemeClr val="bg1"/>
                </a:solidFill>
              </a:defRPr>
            </a:lvl1pPr>
          </a:lstStyle>
          <a:p>
            <a:r>
              <a:rPr lang="en-US" dirty="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fld id="{DB386331-CA10-B747-A066-02E0217C06E9}" type="datetime1">
              <a:rPr lang="en-AU" smtClean="0"/>
              <a:t>24/11/2016</a:t>
            </a:fld>
            <a:endParaRPr lang="en-AU" dirty="0"/>
          </a:p>
        </p:txBody>
      </p:sp>
      <p:sp>
        <p:nvSpPr>
          <p:cNvPr id="6" name="Footer Placeholder 4"/>
          <p:cNvSpPr>
            <a:spLocks noGrp="1"/>
          </p:cNvSpPr>
          <p:nvPr>
            <p:ph type="ftr" sz="quarter" idx="11"/>
          </p:nvPr>
        </p:nvSpPr>
        <p:spPr/>
        <p:txBody>
          <a:bodyPr/>
          <a:lstStyle>
            <a:lvl1pPr>
              <a:defRPr/>
            </a:lvl1pPr>
          </a:lstStyle>
          <a:p>
            <a:r>
              <a:rPr lang="en-AU" dirty="0"/>
              <a:t>Vocational learning in schools:</a:t>
            </a:r>
          </a:p>
          <a:p>
            <a:r>
              <a:rPr lang="en-AU" dirty="0"/>
              <a:t>Past, present and future</a:t>
            </a:r>
          </a:p>
          <a:p>
            <a:pPr>
              <a:defRPr/>
            </a:pPr>
            <a:endParaRPr lang="en-AU" dirty="0"/>
          </a:p>
        </p:txBody>
      </p:sp>
      <p:sp>
        <p:nvSpPr>
          <p:cNvPr id="7" name="Slide Number Placeholder 5"/>
          <p:cNvSpPr>
            <a:spLocks noGrp="1"/>
          </p:cNvSpPr>
          <p:nvPr>
            <p:ph type="sldNum" sz="quarter" idx="12"/>
          </p:nvPr>
        </p:nvSpPr>
        <p:spPr/>
        <p:txBody>
          <a:bodyPr/>
          <a:lstStyle>
            <a:lvl1pPr>
              <a:defRPr/>
            </a:lvl1pPr>
          </a:lstStyle>
          <a:p>
            <a:pPr>
              <a:defRPr/>
            </a:pPr>
            <a:fld id="{360220F0-A7E3-4EC6-8D80-8B9682B4536F}"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r">
              <a:defRPr sz="3600">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fld id="{580BF408-3164-3B45-84AA-C9D1DFBE08F8}" type="datetime1">
              <a:rPr lang="en-AU" smtClean="0"/>
              <a:t>24/11/2016</a:t>
            </a:fld>
            <a:endParaRPr lang="en-AU" dirty="0"/>
          </a:p>
        </p:txBody>
      </p:sp>
      <p:sp>
        <p:nvSpPr>
          <p:cNvPr id="8" name="Footer Placeholder 4"/>
          <p:cNvSpPr>
            <a:spLocks noGrp="1"/>
          </p:cNvSpPr>
          <p:nvPr>
            <p:ph type="ftr" sz="quarter" idx="11"/>
          </p:nvPr>
        </p:nvSpPr>
        <p:spPr/>
        <p:txBody>
          <a:bodyPr/>
          <a:lstStyle>
            <a:lvl1pPr>
              <a:defRPr/>
            </a:lvl1pPr>
          </a:lstStyle>
          <a:p>
            <a:r>
              <a:rPr lang="en-AU" dirty="0"/>
              <a:t>Vocational learning in schools:</a:t>
            </a:r>
          </a:p>
          <a:p>
            <a:r>
              <a:rPr lang="en-AU" dirty="0"/>
              <a:t>Past, present and future</a:t>
            </a:r>
          </a:p>
          <a:p>
            <a:pPr>
              <a:defRPr/>
            </a:pPr>
            <a:endParaRPr lang="en-AU" dirty="0"/>
          </a:p>
        </p:txBody>
      </p:sp>
      <p:sp>
        <p:nvSpPr>
          <p:cNvPr id="9" name="Slide Number Placeholder 5"/>
          <p:cNvSpPr>
            <a:spLocks noGrp="1"/>
          </p:cNvSpPr>
          <p:nvPr>
            <p:ph type="sldNum" sz="quarter" idx="12"/>
          </p:nvPr>
        </p:nvSpPr>
        <p:spPr/>
        <p:txBody>
          <a:bodyPr/>
          <a:lstStyle>
            <a:lvl1pPr>
              <a:defRPr/>
            </a:lvl1pPr>
          </a:lstStyle>
          <a:p>
            <a:pPr>
              <a:defRPr/>
            </a:pPr>
            <a:fld id="{0DA543D3-C85B-437A-890E-072CD2D795D3}"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r">
              <a:defRPr sz="3600">
                <a:solidFill>
                  <a:schemeClr val="bg1"/>
                </a:solidFill>
              </a:defRPr>
            </a:lvl1pPr>
          </a:lstStyle>
          <a:p>
            <a:r>
              <a:rPr lang="en-US" dirty="0"/>
              <a:t>Click to edit Master title style</a:t>
            </a:r>
            <a:endParaRPr lang="en-AU" dirty="0"/>
          </a:p>
        </p:txBody>
      </p:sp>
      <p:sp>
        <p:nvSpPr>
          <p:cNvPr id="3" name="Date Placeholder 3"/>
          <p:cNvSpPr>
            <a:spLocks noGrp="1"/>
          </p:cNvSpPr>
          <p:nvPr>
            <p:ph type="dt" sz="half" idx="10"/>
          </p:nvPr>
        </p:nvSpPr>
        <p:spPr/>
        <p:txBody>
          <a:bodyPr/>
          <a:lstStyle>
            <a:lvl1pPr>
              <a:defRPr/>
            </a:lvl1pPr>
          </a:lstStyle>
          <a:p>
            <a:pPr>
              <a:defRPr/>
            </a:pPr>
            <a:fld id="{0B36958F-A927-CA4A-BB59-5F006A4E2839}" type="datetime1">
              <a:rPr lang="en-AU" smtClean="0"/>
              <a:t>24/11/2016</a:t>
            </a:fld>
            <a:endParaRPr lang="en-AU" dirty="0"/>
          </a:p>
        </p:txBody>
      </p:sp>
      <p:sp>
        <p:nvSpPr>
          <p:cNvPr id="4" name="Footer Placeholder 4"/>
          <p:cNvSpPr>
            <a:spLocks noGrp="1"/>
          </p:cNvSpPr>
          <p:nvPr>
            <p:ph type="ftr" sz="quarter" idx="11"/>
          </p:nvPr>
        </p:nvSpPr>
        <p:spPr/>
        <p:txBody>
          <a:bodyPr/>
          <a:lstStyle>
            <a:lvl1pPr>
              <a:defRPr/>
            </a:lvl1pPr>
          </a:lstStyle>
          <a:p>
            <a:r>
              <a:rPr lang="en-AU" dirty="0"/>
              <a:t>Vocational learning in schools:</a:t>
            </a:r>
          </a:p>
          <a:p>
            <a:r>
              <a:rPr lang="en-AU" dirty="0"/>
              <a:t>Past, present and future</a:t>
            </a:r>
          </a:p>
          <a:p>
            <a:pPr>
              <a:defRPr/>
            </a:pPr>
            <a:endParaRPr lang="en-AU" dirty="0"/>
          </a:p>
        </p:txBody>
      </p:sp>
      <p:sp>
        <p:nvSpPr>
          <p:cNvPr id="5" name="Slide Number Placeholder 5"/>
          <p:cNvSpPr>
            <a:spLocks noGrp="1"/>
          </p:cNvSpPr>
          <p:nvPr>
            <p:ph type="sldNum" sz="quarter" idx="12"/>
          </p:nvPr>
        </p:nvSpPr>
        <p:spPr/>
        <p:txBody>
          <a:bodyPr/>
          <a:lstStyle>
            <a:lvl1pPr>
              <a:defRPr/>
            </a:lvl1pPr>
          </a:lstStyle>
          <a:p>
            <a:pPr>
              <a:defRPr/>
            </a:pPr>
            <a:fld id="{787E9A24-E43F-4C54-83F1-2228D0BBB22D}"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CDAC1A-DF38-B94D-9F3A-683822BC53F5}" type="datetime1">
              <a:rPr lang="en-AU" smtClean="0"/>
              <a:t>24/11/2016</a:t>
            </a:fld>
            <a:endParaRPr lang="en-AU" dirty="0"/>
          </a:p>
        </p:txBody>
      </p:sp>
      <p:sp>
        <p:nvSpPr>
          <p:cNvPr id="3" name="Footer Placeholder 4"/>
          <p:cNvSpPr>
            <a:spLocks noGrp="1"/>
          </p:cNvSpPr>
          <p:nvPr>
            <p:ph type="ftr" sz="quarter" idx="11"/>
          </p:nvPr>
        </p:nvSpPr>
        <p:spPr/>
        <p:txBody>
          <a:bodyPr/>
          <a:lstStyle>
            <a:lvl1pPr>
              <a:defRPr/>
            </a:lvl1pPr>
          </a:lstStyle>
          <a:p>
            <a:r>
              <a:rPr lang="en-AU" dirty="0"/>
              <a:t>Vocational learning in schools:</a:t>
            </a:r>
          </a:p>
          <a:p>
            <a:r>
              <a:rPr lang="en-AU" dirty="0"/>
              <a:t>Past, present and future</a:t>
            </a:r>
          </a:p>
          <a:p>
            <a:pPr>
              <a:defRPr/>
            </a:pPr>
            <a:endParaRPr lang="en-AU" dirty="0"/>
          </a:p>
        </p:txBody>
      </p:sp>
      <p:sp>
        <p:nvSpPr>
          <p:cNvPr id="4" name="Slide Number Placeholder 5"/>
          <p:cNvSpPr>
            <a:spLocks noGrp="1"/>
          </p:cNvSpPr>
          <p:nvPr>
            <p:ph type="sldNum" sz="quarter" idx="12"/>
          </p:nvPr>
        </p:nvSpPr>
        <p:spPr/>
        <p:txBody>
          <a:bodyPr/>
          <a:lstStyle>
            <a:lvl1pPr>
              <a:defRPr/>
            </a:lvl1pPr>
          </a:lstStyle>
          <a:p>
            <a:pPr>
              <a:defRPr/>
            </a:pPr>
            <a:fld id="{77E38866-8390-4BE7-BBBD-6116F2FD0867}"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a:t>Click to edit Master title style</a:t>
            </a:r>
            <a:endParaRPr lang="en-AU"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EDFD592-1A5E-844A-939B-4E94E728C488}" type="datetime1">
              <a:rPr lang="en-AU" smtClean="0"/>
              <a:t>24/11/2016</a:t>
            </a:fld>
            <a:endParaRPr lang="en-AU" dirty="0"/>
          </a:p>
        </p:txBody>
      </p:sp>
      <p:sp>
        <p:nvSpPr>
          <p:cNvPr id="6" name="Footer Placeholder 4"/>
          <p:cNvSpPr>
            <a:spLocks noGrp="1"/>
          </p:cNvSpPr>
          <p:nvPr>
            <p:ph type="ftr" sz="quarter" idx="11"/>
          </p:nvPr>
        </p:nvSpPr>
        <p:spPr/>
        <p:txBody>
          <a:bodyPr/>
          <a:lstStyle>
            <a:lvl1pPr>
              <a:defRPr/>
            </a:lvl1pPr>
          </a:lstStyle>
          <a:p>
            <a:pPr>
              <a:defRPr/>
            </a:pPr>
            <a:r>
              <a:rPr lang="en-AU"/>
              <a:t>Vocational learning in schools: Past, present and future </a:t>
            </a:r>
            <a:endParaRPr lang="en-AU" dirty="0"/>
          </a:p>
        </p:txBody>
      </p:sp>
      <p:sp>
        <p:nvSpPr>
          <p:cNvPr id="7" name="Slide Number Placeholder 5"/>
          <p:cNvSpPr>
            <a:spLocks noGrp="1"/>
          </p:cNvSpPr>
          <p:nvPr>
            <p:ph type="sldNum" sz="quarter" idx="12"/>
          </p:nvPr>
        </p:nvSpPr>
        <p:spPr/>
        <p:txBody>
          <a:bodyPr/>
          <a:lstStyle>
            <a:lvl1pPr>
              <a:defRPr/>
            </a:lvl1pPr>
          </a:lstStyle>
          <a:p>
            <a:pPr>
              <a:defRPr/>
            </a:pPr>
            <a:fld id="{3B21DA9B-1C71-4734-96AE-F1F5DC25E36C}"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5262EE-C97F-0448-B4F3-36A66754FA53}" type="datetime1">
              <a:rPr lang="en-AU" smtClean="0"/>
              <a:t>24/11/2016</a:t>
            </a:fld>
            <a:endParaRPr lang="en-AU" dirty="0"/>
          </a:p>
        </p:txBody>
      </p:sp>
      <p:sp>
        <p:nvSpPr>
          <p:cNvPr id="6" name="Footer Placeholder 4"/>
          <p:cNvSpPr>
            <a:spLocks noGrp="1"/>
          </p:cNvSpPr>
          <p:nvPr>
            <p:ph type="ftr" sz="quarter" idx="11"/>
          </p:nvPr>
        </p:nvSpPr>
        <p:spPr/>
        <p:txBody>
          <a:bodyPr/>
          <a:lstStyle>
            <a:lvl1pPr>
              <a:defRPr/>
            </a:lvl1pPr>
          </a:lstStyle>
          <a:p>
            <a:pPr>
              <a:defRPr/>
            </a:pPr>
            <a:r>
              <a:rPr lang="en-AU"/>
              <a:t>Vocational learning in schools: Past, present and future </a:t>
            </a:r>
            <a:endParaRPr lang="en-AU" dirty="0"/>
          </a:p>
        </p:txBody>
      </p:sp>
      <p:sp>
        <p:nvSpPr>
          <p:cNvPr id="7" name="Slide Number Placeholder 5"/>
          <p:cNvSpPr>
            <a:spLocks noGrp="1"/>
          </p:cNvSpPr>
          <p:nvPr>
            <p:ph type="sldNum" sz="quarter" idx="12"/>
          </p:nvPr>
        </p:nvSpPr>
        <p:spPr/>
        <p:txBody>
          <a:bodyPr/>
          <a:lstStyle>
            <a:lvl1pPr>
              <a:defRPr/>
            </a:lvl1pPr>
          </a:lstStyle>
          <a:p>
            <a:pPr>
              <a:defRPr/>
            </a:pPr>
            <a:fld id="{4074E1FC-C4E5-4933-A17A-C388BC554EBF}"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40127022-259D-A649-8A25-49B3E70E7855}" type="datetime1">
              <a:rPr lang="en-AU" smtClean="0"/>
              <a:t>24/11/2016</a:t>
            </a:fld>
            <a:endParaRPr lang="en-AU" dirty="0"/>
          </a:p>
        </p:txBody>
      </p:sp>
      <p:sp>
        <p:nvSpPr>
          <p:cNvPr id="5" name="Footer Placeholder 4"/>
          <p:cNvSpPr>
            <a:spLocks noGrp="1"/>
          </p:cNvSpPr>
          <p:nvPr>
            <p:ph type="ftr" sz="quarter" idx="11"/>
          </p:nvPr>
        </p:nvSpPr>
        <p:spPr/>
        <p:txBody>
          <a:bodyPr/>
          <a:lstStyle>
            <a:lvl1pPr>
              <a:defRPr/>
            </a:lvl1pPr>
          </a:lstStyle>
          <a:p>
            <a:pPr>
              <a:defRPr/>
            </a:pPr>
            <a:r>
              <a:rPr lang="en-AU"/>
              <a:t>Vocational learning in schools: Past, present and future </a:t>
            </a: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ED450A80-1D41-407C-AC50-B802C41D2C87}"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C69A6DD-986D-F447-B28A-039AD033FA78}" type="datetime1">
              <a:rPr lang="en-AU" smtClean="0"/>
              <a:t>24/11/2016</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FF"/>
                </a:solidFill>
                <a:latin typeface="+mn-lt"/>
                <a:cs typeface="+mn-cs"/>
              </a:defRPr>
            </a:lvl1pPr>
          </a:lstStyle>
          <a:p>
            <a:r>
              <a:rPr lang="en-AU" dirty="0"/>
              <a:t>Vocational learning in schools:</a:t>
            </a:r>
          </a:p>
          <a:p>
            <a:r>
              <a:rPr lang="en-AU" dirty="0"/>
              <a:t>Past, present and future</a:t>
            </a:r>
          </a:p>
          <a:p>
            <a:pPr>
              <a:defRPr/>
            </a:pP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16BB549-03A6-4F35-800E-60C1093BB1AD}" type="slidenum">
              <a:rPr lang="en-AU"/>
              <a:pPr>
                <a:defRPr/>
              </a:pPr>
              <a:t>‹#›</a:t>
            </a:fld>
            <a:endParaRPr lang="en-AU" dirty="0"/>
          </a:p>
        </p:txBody>
      </p:sp>
      <p:pic>
        <p:nvPicPr>
          <p:cNvPr id="2054" name="Picture 6" descr="MGSE_PP.jpg"/>
          <p:cNvPicPr>
            <a:picLocks noChangeAspect="1"/>
          </p:cNvPicPr>
          <p:nvPr userDrawn="1"/>
        </p:nvPicPr>
        <p:blipFill>
          <a:blip r:embed="rId14" cstate="print"/>
          <a:srcRect/>
          <a:stretch>
            <a:fillRect/>
          </a:stretch>
        </p:blipFill>
        <p:spPr bwMode="auto">
          <a:xfrm>
            <a:off x="0" y="0"/>
            <a:ext cx="9144000" cy="1228725"/>
          </a:xfrm>
          <a:prstGeom prst="rect">
            <a:avLst/>
          </a:prstGeom>
          <a:noFill/>
          <a:ln w="9525">
            <a:noFill/>
            <a:miter lim="800000"/>
            <a:headEnd/>
            <a:tailEnd/>
          </a:ln>
        </p:spPr>
      </p:pic>
      <p:sp>
        <p:nvSpPr>
          <p:cNvPr id="8" name="Rectangle 16"/>
          <p:cNvSpPr>
            <a:spLocks noChangeArrowheads="1"/>
          </p:cNvSpPr>
          <p:nvPr userDrawn="1"/>
        </p:nvSpPr>
        <p:spPr bwMode="auto">
          <a:xfrm>
            <a:off x="-3175" y="1223963"/>
            <a:ext cx="9144000" cy="76200"/>
          </a:xfrm>
          <a:prstGeom prst="rect">
            <a:avLst/>
          </a:prstGeom>
          <a:solidFill>
            <a:srgbClr val="759FB8"/>
          </a:solidFill>
          <a:ln w="9525">
            <a:noFill/>
            <a:miter lim="800000"/>
            <a:headEnd/>
            <a:tailEnd/>
          </a:ln>
          <a:effectLst>
            <a:outerShdw algn="ctr" rotWithShape="0">
              <a:srgbClr val="808080">
                <a:alpha val="45000"/>
              </a:srgbClr>
            </a:outerShdw>
          </a:effectLst>
        </p:spPr>
        <p:txBody>
          <a:bodyPr wrap="none" anchor="ctr"/>
          <a:lstStyle/>
          <a:p>
            <a:pPr algn="ctr" fontAlgn="auto">
              <a:spcBef>
                <a:spcPts val="0"/>
              </a:spcBef>
              <a:spcAft>
                <a:spcPts val="0"/>
              </a:spcAft>
              <a:defRPr/>
            </a:pPr>
            <a:endParaRPr lang="en-AU" dirty="0">
              <a:latin typeface="+mn-lt"/>
              <a:cs typeface="+mn-cs"/>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MGSE_PP.jpg"/>
          <p:cNvPicPr>
            <a:picLocks noChangeAspect="1"/>
          </p:cNvPicPr>
          <p:nvPr userDrawn="1"/>
        </p:nvPicPr>
        <p:blipFill>
          <a:blip r:embed="rId13" cstate="print"/>
          <a:srcRect/>
          <a:stretch>
            <a:fillRect/>
          </a:stretch>
        </p:blipFill>
        <p:spPr bwMode="auto">
          <a:xfrm>
            <a:off x="0" y="0"/>
            <a:ext cx="9144000" cy="1228725"/>
          </a:xfrm>
          <a:prstGeom prst="rect">
            <a:avLst/>
          </a:prstGeom>
          <a:noFill/>
          <a:ln w="9525">
            <a:noFill/>
            <a:miter lim="800000"/>
            <a:headEnd/>
            <a:tailEnd/>
          </a:ln>
        </p:spPr>
      </p:pic>
      <p:sp>
        <p:nvSpPr>
          <p:cNvPr id="8" name="Rectangle 16"/>
          <p:cNvSpPr>
            <a:spLocks noChangeArrowheads="1"/>
          </p:cNvSpPr>
          <p:nvPr userDrawn="1"/>
        </p:nvSpPr>
        <p:spPr bwMode="auto">
          <a:xfrm>
            <a:off x="-3175" y="1223963"/>
            <a:ext cx="9144000" cy="76200"/>
          </a:xfrm>
          <a:prstGeom prst="rect">
            <a:avLst/>
          </a:prstGeom>
          <a:solidFill>
            <a:srgbClr val="759FB8"/>
          </a:solidFill>
          <a:ln w="9525">
            <a:noFill/>
            <a:miter lim="800000"/>
            <a:headEnd/>
            <a:tailEnd/>
          </a:ln>
          <a:effectLst>
            <a:outerShdw algn="ctr" rotWithShape="0">
              <a:srgbClr val="808080">
                <a:alpha val="45000"/>
              </a:srgbClr>
            </a:outerShdw>
          </a:effectLst>
        </p:spPr>
        <p:txBody>
          <a:bodyPr wrap="none" anchor="ctr"/>
          <a:lstStyle/>
          <a:p>
            <a:pPr algn="ctr" fontAlgn="auto">
              <a:spcBef>
                <a:spcPts val="0"/>
              </a:spcBef>
              <a:spcAft>
                <a:spcPts val="0"/>
              </a:spcAft>
              <a:defRPr/>
            </a:pPr>
            <a:endParaRPr lang="en-AU" dirty="0">
              <a:latin typeface="+mn-lt"/>
              <a:cs typeface="+mn-cs"/>
            </a:endParaRPr>
          </a:p>
        </p:txBody>
      </p:sp>
      <p:pic>
        <p:nvPicPr>
          <p:cNvPr id="3076" name="Picture 9" descr="5011_PPT_BG_EndPage"/>
          <p:cNvPicPr>
            <a:picLocks noChangeAspect="1" noChangeArrowheads="1"/>
          </p:cNvPicPr>
          <p:nvPr userDrawn="1"/>
        </p:nvPicPr>
        <p:blipFill>
          <a:blip r:embed="rId14" cstate="print"/>
          <a:srcRect/>
          <a:stretch>
            <a:fillRect/>
          </a:stretch>
        </p:blipFill>
        <p:spPr bwMode="auto">
          <a:xfrm>
            <a:off x="0" y="-1588"/>
            <a:ext cx="9145588" cy="6859588"/>
          </a:xfrm>
          <a:prstGeom prst="rect">
            <a:avLst/>
          </a:prstGeom>
          <a:noFill/>
          <a:ln w="9525">
            <a:noFill/>
            <a:miter lim="800000"/>
            <a:headEnd/>
            <a:tailEnd/>
          </a:ln>
        </p:spPr>
      </p:pic>
      <p:pic>
        <p:nvPicPr>
          <p:cNvPr id="3077" name="Picture 7" descr="3D EducatMSG_HorPosCMYK.png"/>
          <p:cNvPicPr>
            <a:picLocks noChangeAspect="1"/>
          </p:cNvPicPr>
          <p:nvPr userDrawn="1"/>
        </p:nvPicPr>
        <p:blipFill>
          <a:blip r:embed="rId15" cstate="print"/>
          <a:srcRect/>
          <a:stretch>
            <a:fillRect/>
          </a:stretch>
        </p:blipFill>
        <p:spPr bwMode="auto">
          <a:xfrm>
            <a:off x="250825" y="188913"/>
            <a:ext cx="3600450" cy="1800225"/>
          </a:xfrm>
          <a:prstGeom prst="rect">
            <a:avLst/>
          </a:prstGeom>
          <a:noFill/>
          <a:ln w="9525">
            <a:noFill/>
            <a:miter lim="800000"/>
            <a:headEnd/>
            <a:tailEnd/>
          </a:ln>
        </p:spPr>
      </p:pic>
      <p:sp>
        <p:nvSpPr>
          <p:cNvPr id="307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fld id="{EFC942A4-AC5C-6840-AEB1-A878D8B9624F}" type="datetime1">
              <a:rPr lang="en-AU" smtClean="0"/>
              <a:t>24/11/2016</a:t>
            </a:fld>
            <a:endParaRPr lang="en-AU" dirty="0"/>
          </a:p>
        </p:txBody>
      </p:sp>
      <p:sp>
        <p:nvSpPr>
          <p:cNvPr id="12"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AU"/>
              <a:t>Vocational learning in schools: Past, present and future </a:t>
            </a:r>
            <a:endParaRPr lang="en-AU" dirty="0"/>
          </a:p>
        </p:txBody>
      </p:sp>
      <p:sp>
        <p:nvSpPr>
          <p:cNvPr id="1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2E49BF5-8C37-4BF1-A847-5961816B9442}"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Arial" charset="0"/>
        </a:defRPr>
      </a:lvl2pPr>
      <a:lvl3pPr algn="ctr" rtl="0" eaLnBrk="0" fontAlgn="base" hangingPunct="0">
        <a:spcBef>
          <a:spcPct val="0"/>
        </a:spcBef>
        <a:spcAft>
          <a:spcPct val="0"/>
        </a:spcAft>
        <a:defRPr sz="4400">
          <a:solidFill>
            <a:schemeClr val="tx1"/>
          </a:solidFill>
          <a:latin typeface="Calibri" pitchFamily="34" charset="0"/>
          <a:cs typeface="Arial" charset="0"/>
        </a:defRPr>
      </a:lvl3pPr>
      <a:lvl4pPr algn="ctr" rtl="0" eaLnBrk="0" fontAlgn="base" hangingPunct="0">
        <a:spcBef>
          <a:spcPct val="0"/>
        </a:spcBef>
        <a:spcAft>
          <a:spcPct val="0"/>
        </a:spcAft>
        <a:defRPr sz="4400">
          <a:solidFill>
            <a:schemeClr val="tx1"/>
          </a:solidFill>
          <a:latin typeface="Calibri" pitchFamily="34" charset="0"/>
          <a:cs typeface="Arial" charset="0"/>
        </a:defRPr>
      </a:lvl4pPr>
      <a:lvl5pPr algn="ctr" rtl="0" eaLnBrk="0" fontAlgn="base" hangingPunct="0">
        <a:spcBef>
          <a:spcPct val="0"/>
        </a:spcBef>
        <a:spcAft>
          <a:spcPct val="0"/>
        </a:spcAft>
        <a:defRPr sz="4400">
          <a:solidFill>
            <a:schemeClr val="tx1"/>
          </a:solidFill>
          <a:latin typeface="Calibri" pitchFamily="34" charset="0"/>
          <a:cs typeface="Arial" charset="0"/>
        </a:defRPr>
      </a:lvl5pPr>
      <a:lvl6pPr marL="457200" algn="ctr" rtl="0" fontAlgn="base">
        <a:spcBef>
          <a:spcPct val="0"/>
        </a:spcBef>
        <a:spcAft>
          <a:spcPct val="0"/>
        </a:spcAft>
        <a:defRPr sz="4400">
          <a:solidFill>
            <a:schemeClr val="tx1"/>
          </a:solidFill>
          <a:latin typeface="Calibri" pitchFamily="34" charset="0"/>
          <a:cs typeface="Arial" charset="0"/>
        </a:defRPr>
      </a:lvl6pPr>
      <a:lvl7pPr marL="914400" algn="ctr" rtl="0" fontAlgn="base">
        <a:spcBef>
          <a:spcPct val="0"/>
        </a:spcBef>
        <a:spcAft>
          <a:spcPct val="0"/>
        </a:spcAft>
        <a:defRPr sz="4400">
          <a:solidFill>
            <a:schemeClr val="tx1"/>
          </a:solidFill>
          <a:latin typeface="Calibri" pitchFamily="34" charset="0"/>
          <a:cs typeface="Arial" charset="0"/>
        </a:defRPr>
      </a:lvl7pPr>
      <a:lvl8pPr marL="1371600" algn="ctr" rtl="0" fontAlgn="base">
        <a:spcBef>
          <a:spcPct val="0"/>
        </a:spcBef>
        <a:spcAft>
          <a:spcPct val="0"/>
        </a:spcAft>
        <a:defRPr sz="4400">
          <a:solidFill>
            <a:schemeClr val="tx1"/>
          </a:solidFill>
          <a:latin typeface="Calibri" pitchFamily="34" charset="0"/>
          <a:cs typeface="Arial" charset="0"/>
        </a:defRPr>
      </a:lvl8pPr>
      <a:lvl9pPr marL="1828800" algn="ctr" rtl="0" fontAlgn="base">
        <a:spcBef>
          <a:spcPct val="0"/>
        </a:spcBef>
        <a:spcAft>
          <a:spcPct val="0"/>
        </a:spcAft>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hyperlink" Target="http://www.emeraldinsight.com/doi/abs/10.1108/00400911011058352"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hyperlink" Target="https://www.ncver.edu.au/wps/portal/vetdataportal/restricted/publicationContent/!ut/p/a1/pVJNj4IwFPwtHjySPooUemT92GLWXZePaLkQrEXZIKJUs_HXL7heNkbRbNNLm5l5mXmDIjRHUZEcs1Wism2R5M07IrGr4z5jPRh_MEbAtUaB57PQAJ3UAF4DpuyV4JcaYLMJgPvue6PJ0DfAtv7HB9LGn6EIRYdKDmSaHHIVyG-FODSfolClWiNeiKPcx9U62ctlF8rDIs_E2V7VBWwa5K_AQFbiIlCKbIk41U0TEoo1ig1T60FKtQUVVNMFGDZObdApPo_bFkoWyh14D3J-ncON40Cbc17zrZsAZiL_eROz_iT-DIderX2dKb9OiT_tevxAIbKv3S5yLpHWs-etKzy3oKWHdwFALoA7-yg3YbixjeZq81MguTM9vaW-u3I6nR8A5jB1/dl5/d5/L2dBISEvZ0FBIS9nQSEh/?useDefaultText=0&amp;contentIDR=91550a92-9235-40f9-b9c9-1c0382f80192&amp;useDefaultDesc=0" TargetMode="External"/><Relationship Id="rId5" Type="http://schemas.openxmlformats.org/officeDocument/2006/relationships/hyperlink" Target="https://www.ncver.edu.au/wps/portal/vetdataportal/restricted/publicationContent/!ut/p/a0/hY-7CsIwGEafxaFj-dOY5jKKIGkXwSo0WUpMg0ZLerXq20vdxeWDAwcOH2goQQcz-4uZfBtMs7CmVZbgrZQE5XspKcrY7ngo5GmNEgoKlGY_BZlCARp0Z30NyqZMYC5YbB1BMUkIi4VYhmAsODWEcQf5v2IJyt_6Xm9A2zZM7jVBGezshmq8msHVEeoe58bb74UxQphRAd3dnPn7ufoABm3p6w!!/" TargetMode="External"/><Relationship Id="rId4" Type="http://schemas.openxmlformats.org/officeDocument/2006/relationships/hyperlink" Target="http://aed.sagepub.com/content/57/1/74.abstrac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images.swinburne.edu.au/handle/1111.1/1381"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prov.vic.gov.au/wp-content/uploads/2013/06/firerisk-F01.jp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sz="5400" dirty="0">
                <a:solidFill>
                  <a:schemeClr val="bg1"/>
                </a:solidFill>
                <a:latin typeface="Arial" charset="0"/>
                <a:cs typeface="Arial" charset="0"/>
              </a:rPr>
              <a:t>Exploring Disadvantage</a:t>
            </a:r>
          </a:p>
        </p:txBody>
      </p:sp>
      <p:sp>
        <p:nvSpPr>
          <p:cNvPr id="4099" name="Subtitle 2"/>
          <p:cNvSpPr>
            <a:spLocks noGrp="1"/>
          </p:cNvSpPr>
          <p:nvPr>
            <p:ph type="subTitle" idx="1"/>
          </p:nvPr>
        </p:nvSpPr>
        <p:spPr/>
        <p:txBody>
          <a:bodyPr/>
          <a:lstStyle/>
          <a:p>
            <a:pPr eaLnBrk="1" hangingPunct="1"/>
            <a:r>
              <a:rPr lang="en-AU" sz="2600" dirty="0">
                <a:solidFill>
                  <a:schemeClr val="bg1"/>
                </a:solidFill>
                <a:latin typeface="Arial" charset="0"/>
                <a:cs typeface="Arial" charset="0"/>
              </a:rPr>
              <a:t>Nicky Dulfer and Kira Clarke</a:t>
            </a:r>
          </a:p>
          <a:p>
            <a:pPr eaLnBrk="1" hangingPunct="1"/>
            <a:endParaRPr lang="en-US" sz="2600" dirty="0">
              <a:solidFill>
                <a:schemeClr val="bg1"/>
              </a:solidFill>
              <a:latin typeface="Arial" charset="0"/>
              <a:cs typeface="Arial" charset="0"/>
            </a:endParaRPr>
          </a:p>
          <a:p>
            <a:pPr eaLnBrk="1" hangingPunct="1"/>
            <a:r>
              <a:rPr lang="en-US" sz="2000" dirty="0">
                <a:solidFill>
                  <a:schemeClr val="bg1"/>
                </a:solidFill>
                <a:latin typeface="Arial" charset="0"/>
                <a:cs typeface="Arial" charset="0"/>
              </a:rPr>
              <a:t>2011</a:t>
            </a:r>
            <a:endParaRPr lang="en-AU" sz="2000" dirty="0">
              <a:solidFill>
                <a:schemeClr val="bg1"/>
              </a:solidFill>
              <a:latin typeface="Arial" charset="0"/>
              <a:cs typeface="Arial" charset="0"/>
            </a:endParaRPr>
          </a:p>
        </p:txBody>
      </p:sp>
      <p:pic>
        <p:nvPicPr>
          <p:cNvPr id="4100" name="Picture 9" descr="5011_PPT_BG_EndPage"/>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4101" name="Title 1"/>
          <p:cNvSpPr>
            <a:spLocks/>
          </p:cNvSpPr>
          <p:nvPr/>
        </p:nvSpPr>
        <p:spPr bwMode="auto">
          <a:xfrm>
            <a:off x="611560" y="1988840"/>
            <a:ext cx="8134350" cy="2366565"/>
          </a:xfrm>
          <a:prstGeom prst="rect">
            <a:avLst/>
          </a:prstGeom>
          <a:noFill/>
          <a:ln w="9525">
            <a:noFill/>
            <a:miter lim="800000"/>
            <a:headEnd/>
            <a:tailEnd/>
          </a:ln>
        </p:spPr>
        <p:txBody>
          <a:bodyPr/>
          <a:lstStyle/>
          <a:p>
            <a:pPr algn="ctr"/>
            <a:r>
              <a:rPr lang="en-AU" sz="2800" dirty="0">
                <a:solidFill>
                  <a:schemeClr val="tx2">
                    <a:lumMod val="20000"/>
                    <a:lumOff val="80000"/>
                  </a:schemeClr>
                </a:solidFill>
              </a:rPr>
              <a:t>Vocational learning in schools:</a:t>
            </a:r>
          </a:p>
          <a:p>
            <a:pPr algn="ctr"/>
            <a:r>
              <a:rPr lang="en-AU" sz="2800" dirty="0">
                <a:solidFill>
                  <a:schemeClr val="tx2">
                    <a:lumMod val="20000"/>
                    <a:lumOff val="80000"/>
                  </a:schemeClr>
                </a:solidFill>
              </a:rPr>
              <a:t>Past, present and future</a:t>
            </a:r>
          </a:p>
          <a:p>
            <a:pPr algn="ctr"/>
            <a:endParaRPr lang="en-AU" dirty="0">
              <a:solidFill>
                <a:schemeClr val="bg1"/>
              </a:solidFill>
            </a:endParaRPr>
          </a:p>
          <a:p>
            <a:pPr algn="ctr"/>
            <a:r>
              <a:rPr lang="en-AU" dirty="0">
                <a:solidFill>
                  <a:schemeClr val="bg1"/>
                </a:solidFill>
              </a:rPr>
              <a:t>Paper 1: Technical schooling: an historical perspective (John </a:t>
            </a:r>
            <a:r>
              <a:rPr lang="en-AU" dirty="0" err="1">
                <a:solidFill>
                  <a:schemeClr val="bg1"/>
                </a:solidFill>
              </a:rPr>
              <a:t>Polesel</a:t>
            </a:r>
            <a:r>
              <a:rPr lang="en-AU" dirty="0">
                <a:solidFill>
                  <a:schemeClr val="bg1"/>
                </a:solidFill>
              </a:rPr>
              <a:t>)</a:t>
            </a:r>
          </a:p>
          <a:p>
            <a:pPr algn="ctr"/>
            <a:endParaRPr lang="en-AU" dirty="0">
              <a:solidFill>
                <a:schemeClr val="bg1"/>
              </a:solidFill>
            </a:endParaRPr>
          </a:p>
          <a:p>
            <a:pPr algn="ctr"/>
            <a:r>
              <a:rPr lang="en-AU" dirty="0">
                <a:solidFill>
                  <a:schemeClr val="bg1"/>
                </a:solidFill>
              </a:rPr>
              <a:t>Paper 2: Innovative partnerships for VET in Schools – the impact of business partners (</a:t>
            </a:r>
            <a:r>
              <a:rPr lang="en-AU" dirty="0" err="1">
                <a:solidFill>
                  <a:schemeClr val="bg1"/>
                </a:solidFill>
              </a:rPr>
              <a:t>Gosia</a:t>
            </a:r>
            <a:r>
              <a:rPr lang="en-AU" dirty="0">
                <a:solidFill>
                  <a:schemeClr val="bg1"/>
                </a:solidFill>
              </a:rPr>
              <a:t> </a:t>
            </a:r>
            <a:r>
              <a:rPr lang="en-AU" dirty="0" err="1">
                <a:solidFill>
                  <a:schemeClr val="bg1"/>
                </a:solidFill>
              </a:rPr>
              <a:t>Klatt</a:t>
            </a:r>
            <a:r>
              <a:rPr lang="en-AU" dirty="0">
                <a:solidFill>
                  <a:schemeClr val="bg1"/>
                </a:solidFill>
              </a:rPr>
              <a:t>)</a:t>
            </a:r>
          </a:p>
          <a:p>
            <a:pPr algn="ctr"/>
            <a:endParaRPr lang="en-AU" dirty="0">
              <a:solidFill>
                <a:schemeClr val="bg1"/>
              </a:solidFill>
            </a:endParaRPr>
          </a:p>
          <a:p>
            <a:pPr algn="ctr"/>
            <a:r>
              <a:rPr lang="en-AU" dirty="0">
                <a:solidFill>
                  <a:schemeClr val="bg1"/>
                </a:solidFill>
              </a:rPr>
              <a:t>Paper 3: Preparing young people for occupations: current policy trends in VET in Schools (Kira Clarke)</a:t>
            </a:r>
          </a:p>
          <a:p>
            <a:pPr algn="ctr"/>
            <a:endParaRPr lang="en-AU" dirty="0">
              <a:solidFill>
                <a:schemeClr val="bg1"/>
              </a:solidFill>
            </a:endParaRPr>
          </a:p>
          <a:p>
            <a:pPr algn="ctr"/>
            <a:r>
              <a:rPr lang="en-AU" dirty="0">
                <a:solidFill>
                  <a:srgbClr val="FFFF00"/>
                </a:solidFill>
              </a:rPr>
              <a:t>Centre for Vocational and Educational Pathways, University of Melbourne</a:t>
            </a:r>
          </a:p>
          <a:p>
            <a:pPr algn="ctr"/>
            <a:endParaRPr lang="en-AU" dirty="0">
              <a:solidFill>
                <a:schemeClr val="bg1"/>
              </a:solidFill>
            </a:endParaRPr>
          </a:p>
          <a:p>
            <a:pPr algn="ctr"/>
            <a:r>
              <a:rPr lang="en-AU" dirty="0">
                <a:solidFill>
                  <a:schemeClr val="bg1"/>
                </a:solidFill>
              </a:rPr>
              <a:t>Discussant: David Gallagher, Victorian Curriculum &amp; Assessment Authority</a:t>
            </a:r>
          </a:p>
        </p:txBody>
      </p:sp>
      <p:sp>
        <p:nvSpPr>
          <p:cNvPr id="4102" name="Subtitle 2"/>
          <p:cNvSpPr>
            <a:spLocks/>
          </p:cNvSpPr>
          <p:nvPr/>
        </p:nvSpPr>
        <p:spPr bwMode="auto">
          <a:xfrm>
            <a:off x="571500" y="4857750"/>
            <a:ext cx="7858125" cy="1284288"/>
          </a:xfrm>
          <a:prstGeom prst="rect">
            <a:avLst/>
          </a:prstGeom>
          <a:noFill/>
          <a:ln w="9525">
            <a:noFill/>
            <a:miter lim="800000"/>
            <a:headEnd/>
            <a:tailEnd/>
          </a:ln>
        </p:spPr>
        <p:txBody>
          <a:bodyPr/>
          <a:lstStyle/>
          <a:p>
            <a:pPr algn="ctr">
              <a:spcBef>
                <a:spcPct val="20000"/>
              </a:spcBef>
              <a:buFont typeface="Arial" charset="0"/>
              <a:buNone/>
            </a:pPr>
            <a:endParaRPr lang="en-US" sz="2000" dirty="0">
              <a:solidFill>
                <a:schemeClr val="bg1"/>
              </a:solidFill>
            </a:endParaRPr>
          </a:p>
        </p:txBody>
      </p:sp>
      <p:pic>
        <p:nvPicPr>
          <p:cNvPr id="4103" name="Picture 7" descr="3D EducatMSG_HorPosCMYK.png"/>
          <p:cNvPicPr>
            <a:picLocks noChangeAspect="1"/>
          </p:cNvPicPr>
          <p:nvPr/>
        </p:nvPicPr>
        <p:blipFill>
          <a:blip r:embed="rId4" cstate="print"/>
          <a:srcRect/>
          <a:stretch>
            <a:fillRect/>
          </a:stretch>
        </p:blipFill>
        <p:spPr bwMode="auto">
          <a:xfrm>
            <a:off x="250825" y="188913"/>
            <a:ext cx="3600450" cy="18002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23CB59EC-E888-4B0D-BEEE-77FD9EE7CDF8}" type="slidenum">
              <a:rPr lang="en-AU" smtClean="0"/>
              <a:pPr>
                <a:defRPr/>
              </a:pPr>
              <a:t>1</a:t>
            </a:fld>
            <a:endParaRPr lang="en-AU" dirty="0"/>
          </a:p>
        </p:txBody>
      </p:sp>
    </p:spTree>
    <p:extLst>
      <p:ext uri="{BB962C8B-B14F-4D97-AF65-F5344CB8AC3E}">
        <p14:creationId xmlns:p14="http://schemas.microsoft.com/office/powerpoint/2010/main" val="2831993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419872" y="116632"/>
            <a:ext cx="5328592" cy="432048"/>
          </a:xfrm>
        </p:spPr>
        <p:txBody>
          <a:bodyPr/>
          <a:lstStyle/>
          <a:p>
            <a:pPr eaLnBrk="1" hangingPunct="1"/>
            <a:r>
              <a:rPr lang="en-AU" altLang="en-US" sz="3200" dirty="0"/>
              <a:t>The Hansen and Clark themes</a:t>
            </a:r>
          </a:p>
        </p:txBody>
      </p:sp>
      <p:sp>
        <p:nvSpPr>
          <p:cNvPr id="11267" name="Rectangle 3"/>
          <p:cNvSpPr>
            <a:spLocks noGrp="1" noChangeArrowheads="1"/>
          </p:cNvSpPr>
          <p:nvPr>
            <p:ph type="body" idx="1"/>
          </p:nvPr>
        </p:nvSpPr>
        <p:spPr>
          <a:xfrm>
            <a:off x="395536" y="2204864"/>
            <a:ext cx="8229600" cy="3442320"/>
          </a:xfrm>
        </p:spPr>
        <p:txBody>
          <a:bodyPr/>
          <a:lstStyle/>
          <a:p>
            <a:pPr eaLnBrk="1" hangingPunct="1">
              <a:lnSpc>
                <a:spcPct val="90000"/>
              </a:lnSpc>
            </a:pPr>
            <a:r>
              <a:rPr lang="en-AU" altLang="en-US" dirty="0"/>
              <a:t>A divided curriculum can be socially selective (Hansen) </a:t>
            </a:r>
          </a:p>
          <a:p>
            <a:pPr eaLnBrk="1" hangingPunct="1">
              <a:lnSpc>
                <a:spcPct val="90000"/>
              </a:lnSpc>
            </a:pPr>
            <a:r>
              <a:rPr lang="en-AU" altLang="en-US" dirty="0"/>
              <a:t>Vocational education and training has struggled to establish a role within mainstream secondary schooling (Clark) </a:t>
            </a:r>
          </a:p>
        </p:txBody>
      </p:sp>
      <p:sp>
        <p:nvSpPr>
          <p:cNvPr id="4" name="Footer Placeholder 3"/>
          <p:cNvSpPr>
            <a:spLocks noGrp="1"/>
          </p:cNvSpPr>
          <p:nvPr>
            <p:ph type="ftr" sz="quarter" idx="11"/>
          </p:nvPr>
        </p:nvSpPr>
        <p:spPr>
          <a:xfrm>
            <a:off x="3124200" y="6356350"/>
            <a:ext cx="2895600" cy="365125"/>
          </a:xfrm>
        </p:spPr>
        <p:txBody>
          <a:bodyPr/>
          <a:lstStyle/>
          <a:p>
            <a:pPr>
              <a:defRPr/>
            </a:pPr>
            <a:r>
              <a:rPr lang="en-AU" dirty="0"/>
              <a:t>Vocational learning in schools: Past, present and future </a:t>
            </a:r>
          </a:p>
        </p:txBody>
      </p:sp>
    </p:spTree>
    <p:extLst>
      <p:ext uri="{BB962C8B-B14F-4D97-AF65-F5344CB8AC3E}">
        <p14:creationId xmlns:p14="http://schemas.microsoft.com/office/powerpoint/2010/main" val="266292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843808" y="44624"/>
            <a:ext cx="6552728" cy="1143000"/>
          </a:xfrm>
        </p:spPr>
        <p:txBody>
          <a:bodyPr/>
          <a:lstStyle/>
          <a:p>
            <a:pPr eaLnBrk="1" hangingPunct="1"/>
            <a:r>
              <a:rPr lang="en-AU" altLang="en-US" sz="2800" dirty="0"/>
              <a:t>Secondary schools – no home for VET?</a:t>
            </a:r>
          </a:p>
        </p:txBody>
      </p:sp>
      <p:sp>
        <p:nvSpPr>
          <p:cNvPr id="12291" name="Rectangle 3"/>
          <p:cNvSpPr>
            <a:spLocks noGrp="1" noChangeArrowheads="1"/>
          </p:cNvSpPr>
          <p:nvPr>
            <p:ph type="body" idx="1"/>
          </p:nvPr>
        </p:nvSpPr>
        <p:spPr>
          <a:xfrm>
            <a:off x="971550" y="1746250"/>
            <a:ext cx="7989888" cy="5111750"/>
          </a:xfrm>
        </p:spPr>
        <p:txBody>
          <a:bodyPr/>
          <a:lstStyle/>
          <a:p>
            <a:pPr eaLnBrk="1" hangingPunct="1">
              <a:lnSpc>
                <a:spcPct val="90000"/>
              </a:lnSpc>
              <a:buFont typeface="Wingdings" pitchFamily="2" charset="2"/>
              <a:buNone/>
            </a:pPr>
            <a:r>
              <a:rPr lang="en-AU" altLang="en-US" sz="3200" i="1"/>
              <a:t>We have observed a series of historical phenomena; let us see what ideas they may justify us in forming about what secondary education is…….</a:t>
            </a:r>
          </a:p>
          <a:p>
            <a:pPr eaLnBrk="1" hangingPunct="1">
              <a:lnSpc>
                <a:spcPct val="90000"/>
              </a:lnSpc>
              <a:buFont typeface="Wingdings" pitchFamily="2" charset="2"/>
              <a:buNone/>
            </a:pPr>
            <a:r>
              <a:rPr lang="en-AU" altLang="en-US" sz="3200" i="1"/>
              <a:t>The preliminary and purely negative observation…… is that secondary education has never had an essentially vocational goal……   </a:t>
            </a:r>
          </a:p>
          <a:p>
            <a:pPr eaLnBrk="1" hangingPunct="1">
              <a:lnSpc>
                <a:spcPct val="90000"/>
              </a:lnSpc>
              <a:buFont typeface="Wingdings" pitchFamily="2" charset="2"/>
              <a:buNone/>
            </a:pPr>
            <a:r>
              <a:rPr lang="en-AU" altLang="en-US" sz="3200"/>
              <a:t>Émile Durkheim, 1904</a:t>
            </a:r>
          </a:p>
          <a:p>
            <a:pPr eaLnBrk="1" hangingPunct="1">
              <a:lnSpc>
                <a:spcPct val="90000"/>
              </a:lnSpc>
              <a:buFont typeface="Wingdings" pitchFamily="2" charset="2"/>
              <a:buNone/>
            </a:pPr>
            <a:endParaRPr lang="en-AU" altLang="en-US" sz="2000"/>
          </a:p>
        </p:txBody>
      </p:sp>
      <p:sp>
        <p:nvSpPr>
          <p:cNvPr id="4" name="Footer Placeholder 3"/>
          <p:cNvSpPr>
            <a:spLocks noGrp="1"/>
          </p:cNvSpPr>
          <p:nvPr>
            <p:ph type="ftr" sz="quarter" idx="11"/>
          </p:nvPr>
        </p:nvSpPr>
        <p:spPr>
          <a:xfrm>
            <a:off x="3124200" y="6356350"/>
            <a:ext cx="2895600" cy="365125"/>
          </a:xfrm>
        </p:spPr>
        <p:txBody>
          <a:bodyPr/>
          <a:lstStyle/>
          <a:p>
            <a:pPr>
              <a:defRPr/>
            </a:pPr>
            <a:r>
              <a:rPr lang="en-AU" dirty="0"/>
              <a:t>Vocational learning in schools: Past, present and future </a:t>
            </a:r>
          </a:p>
        </p:txBody>
      </p:sp>
    </p:spTree>
    <p:extLst>
      <p:ext uri="{BB962C8B-B14F-4D97-AF65-F5344CB8AC3E}">
        <p14:creationId xmlns:p14="http://schemas.microsoft.com/office/powerpoint/2010/main" val="815664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03848" y="116632"/>
            <a:ext cx="5760640" cy="1143000"/>
          </a:xfrm>
        </p:spPr>
        <p:txBody>
          <a:bodyPr/>
          <a:lstStyle/>
          <a:p>
            <a:pPr algn="ctr" eaLnBrk="1" hangingPunct="1"/>
            <a:r>
              <a:rPr lang="en-AU" altLang="en-US" sz="2800" dirty="0"/>
              <a:t>The Technical Schools – Victoria</a:t>
            </a:r>
          </a:p>
        </p:txBody>
      </p:sp>
      <p:sp>
        <p:nvSpPr>
          <p:cNvPr id="13315" name="Rectangle 3"/>
          <p:cNvSpPr>
            <a:spLocks noGrp="1" noChangeArrowheads="1"/>
          </p:cNvSpPr>
          <p:nvPr>
            <p:ph type="body" idx="1"/>
          </p:nvPr>
        </p:nvSpPr>
        <p:spPr>
          <a:xfrm>
            <a:off x="107505" y="1124744"/>
            <a:ext cx="9036496" cy="4391819"/>
          </a:xfrm>
        </p:spPr>
        <p:txBody>
          <a:bodyPr/>
          <a:lstStyle/>
          <a:p>
            <a:pPr eaLnBrk="1" hangingPunct="1">
              <a:defRPr/>
            </a:pPr>
            <a:r>
              <a:rPr lang="en-AU" altLang="en-US" sz="2400" dirty="0"/>
              <a:t>1905 – FIRST STATE HIGH SCHOOL</a:t>
            </a:r>
          </a:p>
          <a:p>
            <a:pPr eaLnBrk="1" hangingPunct="1">
              <a:defRPr/>
            </a:pPr>
            <a:r>
              <a:rPr lang="en-AU" altLang="en-US" sz="2400" dirty="0"/>
              <a:t>1912 – FIRST TECHNICAL SCHOOL </a:t>
            </a:r>
          </a:p>
          <a:p>
            <a:pPr eaLnBrk="1" hangingPunct="1">
              <a:defRPr/>
            </a:pPr>
            <a:r>
              <a:rPr lang="en-AU" altLang="en-US" sz="2400" dirty="0"/>
              <a:t>1929 – UNIFICATION PROPOSAL DEFEATED</a:t>
            </a:r>
          </a:p>
          <a:p>
            <a:pPr eaLnBrk="1" hangingPunct="1">
              <a:defRPr/>
            </a:pPr>
            <a:r>
              <a:rPr lang="en-AU" altLang="en-US" sz="2400" dirty="0"/>
              <a:t>1986 – TECHNICAL SCHOOLS ABOLISHED</a:t>
            </a:r>
          </a:p>
          <a:p>
            <a:pPr eaLnBrk="1" hangingPunct="1">
              <a:defRPr/>
            </a:pPr>
            <a:r>
              <a:rPr lang="en-AU" altLang="en-US" sz="2400" dirty="0"/>
              <a:t>1994 – VET IN SCHOOLS INTRODUCED</a:t>
            </a:r>
          </a:p>
          <a:p>
            <a:pPr eaLnBrk="1" hangingPunct="1">
              <a:defRPr/>
            </a:pPr>
            <a:r>
              <a:rPr lang="en-AU" altLang="en-US" sz="2400" dirty="0"/>
              <a:t>2002 – VICTORIAN CERTIFICATE                                                                OF APPLIED LEARNING (VCAL)</a:t>
            </a:r>
          </a:p>
          <a:p>
            <a:pPr marL="0" indent="0" eaLnBrk="1" hangingPunct="1">
              <a:buFont typeface="Wingdings" pitchFamily="2" charset="2"/>
              <a:buNone/>
              <a:defRPr/>
            </a:pPr>
            <a:endParaRPr lang="en-AU" altLang="en-US" sz="2400" dirty="0"/>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895332"/>
            <a:ext cx="3779912" cy="3990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981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411760" y="116632"/>
            <a:ext cx="5608662" cy="1143000"/>
          </a:xfrm>
        </p:spPr>
        <p:txBody>
          <a:bodyPr/>
          <a:lstStyle/>
          <a:p>
            <a:pPr eaLnBrk="1" hangingPunct="1"/>
            <a:r>
              <a:rPr lang="en-US" altLang="en-US" sz="3200" dirty="0"/>
              <a:t>The Research Evidence</a:t>
            </a:r>
          </a:p>
        </p:txBody>
      </p:sp>
      <p:sp>
        <p:nvSpPr>
          <p:cNvPr id="14339" name="Rectangle 3"/>
          <p:cNvSpPr>
            <a:spLocks noGrp="1" noChangeArrowheads="1"/>
          </p:cNvSpPr>
          <p:nvPr>
            <p:ph type="body" idx="1"/>
          </p:nvPr>
        </p:nvSpPr>
        <p:spPr>
          <a:xfrm>
            <a:off x="539552" y="1700808"/>
            <a:ext cx="8118475" cy="4876800"/>
          </a:xfrm>
        </p:spPr>
        <p:txBody>
          <a:bodyPr/>
          <a:lstStyle/>
          <a:p>
            <a:pPr eaLnBrk="1" hangingPunct="1"/>
            <a:r>
              <a:rPr lang="en-AU" altLang="en-US" sz="2800" dirty="0"/>
              <a:t>Low in status hierarchy (Goodson 1993)</a:t>
            </a:r>
          </a:p>
          <a:p>
            <a:pPr eaLnBrk="1" hangingPunct="1"/>
            <a:r>
              <a:rPr lang="en-AU" altLang="en-US" sz="2800" dirty="0"/>
              <a:t>No parity of esteem (Green 1995)</a:t>
            </a:r>
          </a:p>
          <a:p>
            <a:pPr eaLnBrk="1" hangingPunct="1"/>
            <a:r>
              <a:rPr lang="en-AU" altLang="en-US" sz="2800" dirty="0"/>
              <a:t>Has a weak knowledge base (Young 2007)</a:t>
            </a:r>
          </a:p>
          <a:p>
            <a:pPr eaLnBrk="1" hangingPunct="1"/>
            <a:r>
              <a:rPr lang="en-AU" altLang="en-US" sz="2800" dirty="0"/>
              <a:t>Merely a response to skills shortages (</a:t>
            </a:r>
            <a:r>
              <a:rPr lang="en-AU" altLang="en-US" sz="2800" dirty="0" err="1"/>
              <a:t>Jephcoate</a:t>
            </a:r>
            <a:r>
              <a:rPr lang="en-AU" altLang="en-US" sz="2800" dirty="0"/>
              <a:t> &amp; Abbott 2005), co-opted to serve economic needs or absorb unemployed “men” and returned soldiers from the World Wars</a:t>
            </a:r>
          </a:p>
          <a:p>
            <a:pPr eaLnBrk="1" hangingPunct="1"/>
            <a:r>
              <a:rPr lang="en-AU" altLang="en-US" sz="2800" dirty="0"/>
              <a:t>Social selection (Ringer 2000, </a:t>
            </a:r>
            <a:r>
              <a:rPr lang="en-AU" altLang="en-US" sz="2800" dirty="0" err="1"/>
              <a:t>Baudelot</a:t>
            </a:r>
            <a:r>
              <a:rPr lang="en-AU" altLang="en-US" sz="2800" dirty="0"/>
              <a:t> &amp; </a:t>
            </a:r>
            <a:r>
              <a:rPr lang="en-AU" altLang="en-US" sz="2800" dirty="0" err="1"/>
              <a:t>Establet</a:t>
            </a:r>
            <a:r>
              <a:rPr lang="en-AU" altLang="en-US" sz="2800" dirty="0"/>
              <a:t> 1971, Polesel 2008)</a:t>
            </a:r>
          </a:p>
        </p:txBody>
      </p:sp>
      <p:pic>
        <p:nvPicPr>
          <p:cNvPr id="14340" name="Picture 2" descr="http://scrapetv.com/News/News%20Pages/Everyone%20Else/images-11/prince-charles-funn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350" y="0"/>
            <a:ext cx="1771650" cy="205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3"/>
          <p:cNvSpPr>
            <a:spLocks noGrp="1"/>
          </p:cNvSpPr>
          <p:nvPr>
            <p:ph type="ftr" sz="quarter" idx="11"/>
          </p:nvPr>
        </p:nvSpPr>
        <p:spPr>
          <a:xfrm>
            <a:off x="3124200" y="6356350"/>
            <a:ext cx="2895600" cy="365125"/>
          </a:xfrm>
        </p:spPr>
        <p:txBody>
          <a:bodyPr/>
          <a:lstStyle/>
          <a:p>
            <a:pPr>
              <a:defRPr/>
            </a:pPr>
            <a:r>
              <a:rPr lang="en-AU" dirty="0"/>
              <a:t>Vocational learning in schools: Past, present and future </a:t>
            </a:r>
          </a:p>
        </p:txBody>
      </p:sp>
    </p:spTree>
    <p:extLst>
      <p:ext uri="{BB962C8B-B14F-4D97-AF65-F5344CB8AC3E}">
        <p14:creationId xmlns:p14="http://schemas.microsoft.com/office/powerpoint/2010/main" val="189360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275856" y="188640"/>
            <a:ext cx="5760640" cy="432048"/>
          </a:xfrm>
        </p:spPr>
        <p:txBody>
          <a:bodyPr/>
          <a:lstStyle/>
          <a:p>
            <a:r>
              <a:rPr lang="en-AU" altLang="en-US" sz="3200" dirty="0"/>
              <a:t>School completion and university</a:t>
            </a:r>
          </a:p>
        </p:txBody>
      </p:sp>
      <p:pic>
        <p:nvPicPr>
          <p:cNvPr id="15363" name="Content Placeholder 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528" y="945486"/>
            <a:ext cx="8352928" cy="5912514"/>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 name="Straight Connector 2"/>
          <p:cNvCxnSpPr/>
          <p:nvPr/>
        </p:nvCxnSpPr>
        <p:spPr>
          <a:xfrm>
            <a:off x="8388424" y="1772816"/>
            <a:ext cx="0" cy="4752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60432" y="4136625"/>
            <a:ext cx="0" cy="2376264"/>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628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AU" altLang="en-US" sz="4000"/>
              <a:t>VET in Schools in 2014</a:t>
            </a:r>
          </a:p>
        </p:txBody>
      </p:sp>
      <p:sp>
        <p:nvSpPr>
          <p:cNvPr id="16387" name="Text Box 3"/>
          <p:cNvSpPr txBox="1">
            <a:spLocks noChangeArrowheads="1"/>
          </p:cNvSpPr>
          <p:nvPr/>
        </p:nvSpPr>
        <p:spPr bwMode="auto">
          <a:xfrm>
            <a:off x="1066800" y="1676400"/>
            <a:ext cx="7788275"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en-AU" altLang="en-US"/>
              <a:t>Vocational subjects offered as part of senior certificate – Victorian Certificate of Education</a:t>
            </a:r>
          </a:p>
          <a:p>
            <a:pPr eaLnBrk="1" hangingPunct="1">
              <a:spcBef>
                <a:spcPct val="0"/>
              </a:spcBef>
              <a:buClrTx/>
              <a:buSzTx/>
              <a:buFontTx/>
              <a:buNone/>
            </a:pPr>
            <a:endParaRPr lang="en-AU" altLang="en-US"/>
          </a:p>
          <a:p>
            <a:pPr eaLnBrk="1" hangingPunct="1">
              <a:spcBef>
                <a:spcPct val="0"/>
              </a:spcBef>
              <a:buClrTx/>
              <a:buSzTx/>
              <a:buFontTx/>
              <a:buNone/>
            </a:pPr>
            <a:r>
              <a:rPr lang="en-AU" altLang="en-US"/>
              <a:t>Subjects count towards senior certificate</a:t>
            </a:r>
          </a:p>
          <a:p>
            <a:pPr eaLnBrk="1" hangingPunct="1">
              <a:spcBef>
                <a:spcPct val="0"/>
              </a:spcBef>
              <a:buClrTx/>
              <a:buSzTx/>
              <a:buFontTx/>
              <a:buNone/>
            </a:pPr>
            <a:endParaRPr lang="en-AU" altLang="en-US"/>
          </a:p>
          <a:p>
            <a:pPr eaLnBrk="1" hangingPunct="1">
              <a:spcBef>
                <a:spcPct val="0"/>
              </a:spcBef>
              <a:buClrTx/>
              <a:buSzTx/>
              <a:buFontTx/>
              <a:buNone/>
            </a:pPr>
            <a:r>
              <a:rPr lang="en-AU" altLang="en-US"/>
              <a:t>May count towards university entrance rank</a:t>
            </a:r>
          </a:p>
          <a:p>
            <a:pPr eaLnBrk="1" hangingPunct="1">
              <a:spcBef>
                <a:spcPct val="0"/>
              </a:spcBef>
              <a:buClrTx/>
              <a:buSzTx/>
              <a:buFontTx/>
              <a:buNone/>
            </a:pPr>
            <a:endParaRPr lang="en-AU" altLang="en-US"/>
          </a:p>
          <a:p>
            <a:pPr eaLnBrk="1" hangingPunct="1">
              <a:spcBef>
                <a:spcPct val="0"/>
              </a:spcBef>
              <a:buClrTx/>
              <a:buSzTx/>
              <a:buFontTx/>
              <a:buNone/>
            </a:pPr>
            <a:r>
              <a:rPr lang="en-AU" altLang="en-US"/>
              <a:t>Mainly delivered in schools, but also in adult VET providers, like Technical &amp; Further Education Institutes</a:t>
            </a:r>
          </a:p>
          <a:p>
            <a:pPr>
              <a:spcBef>
                <a:spcPct val="0"/>
              </a:spcBef>
              <a:buClrTx/>
              <a:buSzTx/>
              <a:buFontTx/>
              <a:buNone/>
            </a:pPr>
            <a:endParaRPr lang="en-AU" altLang="en-US">
              <a:latin typeface="Times" charset="0"/>
            </a:endParaRPr>
          </a:p>
        </p:txBody>
      </p:sp>
      <p:sp>
        <p:nvSpPr>
          <p:cNvPr id="4" name="Footer Placeholder 3"/>
          <p:cNvSpPr>
            <a:spLocks noGrp="1"/>
          </p:cNvSpPr>
          <p:nvPr>
            <p:ph type="ftr" sz="quarter" idx="11"/>
          </p:nvPr>
        </p:nvSpPr>
        <p:spPr>
          <a:xfrm>
            <a:off x="3124200" y="6356350"/>
            <a:ext cx="2895600" cy="365125"/>
          </a:xfrm>
        </p:spPr>
        <p:txBody>
          <a:bodyPr/>
          <a:lstStyle/>
          <a:p>
            <a:pPr>
              <a:defRPr/>
            </a:pPr>
            <a:r>
              <a:rPr lang="en-AU" dirty="0"/>
              <a:t>Vocational learning in schools: Past, present and future </a:t>
            </a:r>
          </a:p>
        </p:txBody>
      </p:sp>
    </p:spTree>
    <p:extLst>
      <p:ext uri="{BB962C8B-B14F-4D97-AF65-F5344CB8AC3E}">
        <p14:creationId xmlns:p14="http://schemas.microsoft.com/office/powerpoint/2010/main" val="3193160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19872" y="116632"/>
            <a:ext cx="5328592" cy="432048"/>
          </a:xfrm>
        </p:spPr>
        <p:txBody>
          <a:bodyPr/>
          <a:lstStyle/>
          <a:p>
            <a:pPr eaLnBrk="1" hangingPunct="1"/>
            <a:r>
              <a:rPr lang="en-AU" altLang="en-US" sz="3200" dirty="0"/>
              <a:t>VET participation by sector</a:t>
            </a:r>
          </a:p>
        </p:txBody>
      </p:sp>
      <p:graphicFrame>
        <p:nvGraphicFramePr>
          <p:cNvPr id="17411" name="Object 3"/>
          <p:cNvGraphicFramePr>
            <a:graphicFrameLocks noGrp="1" noChangeAspect="1"/>
          </p:cNvGraphicFramePr>
          <p:nvPr>
            <p:ph idx="1"/>
            <p:extLst>
              <p:ext uri="{D42A27DB-BD31-4B8C-83A1-F6EECF244321}">
                <p14:modId xmlns:p14="http://schemas.microsoft.com/office/powerpoint/2010/main" val="53125791"/>
              </p:ext>
            </p:extLst>
          </p:nvPr>
        </p:nvGraphicFramePr>
        <p:xfrm>
          <a:off x="26133" y="980728"/>
          <a:ext cx="9117867" cy="5877273"/>
        </p:xfrm>
        <a:graphic>
          <a:graphicData uri="http://schemas.openxmlformats.org/presentationml/2006/ole">
            <mc:AlternateContent xmlns:mc="http://schemas.openxmlformats.org/markup-compatibility/2006">
              <mc:Choice xmlns:v="urn:schemas-microsoft-com:vml" Requires="v">
                <p:oleObj spid="_x0000_s1029" name="Chart" r:id="rId4" imgW="11791974" imgH="7600950" progId="Excel.Chart.8">
                  <p:embed/>
                </p:oleObj>
              </mc:Choice>
              <mc:Fallback>
                <p:oleObj name="Chart" r:id="rId4" imgW="11791974" imgH="760095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33" y="980728"/>
                        <a:ext cx="9117867" cy="587727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12062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3419872" y="116632"/>
            <a:ext cx="5328592" cy="432048"/>
          </a:xfrm>
        </p:spPr>
        <p:txBody>
          <a:bodyPr/>
          <a:lstStyle/>
          <a:p>
            <a:pPr eaLnBrk="1" hangingPunct="1"/>
            <a:r>
              <a:rPr lang="en-AU" altLang="en-US" sz="3200" dirty="0"/>
              <a:t>VET participation by SES</a:t>
            </a:r>
          </a:p>
        </p:txBody>
      </p:sp>
      <p:graphicFrame>
        <p:nvGraphicFramePr>
          <p:cNvPr id="18435" name="Object 3"/>
          <p:cNvGraphicFramePr>
            <a:graphicFrameLocks noGrp="1" noChangeAspect="1"/>
          </p:cNvGraphicFramePr>
          <p:nvPr>
            <p:ph idx="1"/>
            <p:extLst>
              <p:ext uri="{D42A27DB-BD31-4B8C-83A1-F6EECF244321}">
                <p14:modId xmlns:p14="http://schemas.microsoft.com/office/powerpoint/2010/main" val="3554517490"/>
              </p:ext>
            </p:extLst>
          </p:nvPr>
        </p:nvGraphicFramePr>
        <p:xfrm>
          <a:off x="119626" y="980728"/>
          <a:ext cx="8929729" cy="5755035"/>
        </p:xfrm>
        <a:graphic>
          <a:graphicData uri="http://schemas.openxmlformats.org/presentationml/2006/ole">
            <mc:AlternateContent xmlns:mc="http://schemas.openxmlformats.org/markup-compatibility/2006">
              <mc:Choice xmlns:v="urn:schemas-microsoft-com:vml" Requires="v">
                <p:oleObj spid="_x0000_s2053" name="Chart" r:id="rId4" imgW="11791974" imgH="7600950" progId="Excel.Chart.8">
                  <p:embed/>
                </p:oleObj>
              </mc:Choice>
              <mc:Fallback>
                <p:oleObj name="Chart" r:id="rId4" imgW="11791974" imgH="760095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626" y="980728"/>
                        <a:ext cx="8929729" cy="575503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159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3419872" y="116632"/>
            <a:ext cx="5328592" cy="432048"/>
          </a:xfrm>
        </p:spPr>
        <p:txBody>
          <a:bodyPr/>
          <a:lstStyle/>
          <a:p>
            <a:pPr eaLnBrk="1" hangingPunct="1"/>
            <a:r>
              <a:rPr lang="en-AU" altLang="en-US" sz="3200" dirty="0"/>
              <a:t>VET by sector and SES</a:t>
            </a:r>
          </a:p>
        </p:txBody>
      </p:sp>
      <p:graphicFrame>
        <p:nvGraphicFramePr>
          <p:cNvPr id="19459" name="Object 3"/>
          <p:cNvGraphicFramePr>
            <a:graphicFrameLocks noGrp="1" noChangeAspect="1"/>
          </p:cNvGraphicFramePr>
          <p:nvPr>
            <p:ph idx="1"/>
            <p:extLst>
              <p:ext uri="{D42A27DB-BD31-4B8C-83A1-F6EECF244321}">
                <p14:modId xmlns:p14="http://schemas.microsoft.com/office/powerpoint/2010/main" val="988839920"/>
              </p:ext>
            </p:extLst>
          </p:nvPr>
        </p:nvGraphicFramePr>
        <p:xfrm>
          <a:off x="0" y="963881"/>
          <a:ext cx="9144000" cy="5894119"/>
        </p:xfrm>
        <a:graphic>
          <a:graphicData uri="http://schemas.openxmlformats.org/presentationml/2006/ole">
            <mc:AlternateContent xmlns:mc="http://schemas.openxmlformats.org/markup-compatibility/2006">
              <mc:Choice xmlns:v="urn:schemas-microsoft-com:vml" Requires="v">
                <p:oleObj spid="_x0000_s3077" name="Chart" r:id="rId4" imgW="11791974" imgH="7600950" progId="Excel.Chart.8">
                  <p:embed/>
                </p:oleObj>
              </mc:Choice>
              <mc:Fallback>
                <p:oleObj name="Chart" r:id="rId4" imgW="11791974" imgH="760095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63881"/>
                        <a:ext cx="9144000" cy="589411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45889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879304" y="44624"/>
            <a:ext cx="6264696" cy="1143000"/>
          </a:xfrm>
        </p:spPr>
        <p:txBody>
          <a:bodyPr/>
          <a:lstStyle/>
          <a:p>
            <a:pPr algn="ctr" eaLnBrk="1" hangingPunct="1"/>
            <a:r>
              <a:rPr lang="en-AU" altLang="en-US" sz="2100" dirty="0"/>
              <a:t>Rainforest High School</a:t>
            </a:r>
            <a:br>
              <a:rPr lang="en-AU" altLang="en-US" sz="2100" dirty="0"/>
            </a:br>
            <a:r>
              <a:rPr lang="en-AU" altLang="en-US" sz="2100" dirty="0"/>
              <a:t>VET in Schools Participation By Father’s Education</a:t>
            </a:r>
          </a:p>
        </p:txBody>
      </p:sp>
      <p:graphicFrame>
        <p:nvGraphicFramePr>
          <p:cNvPr id="5" name="Chart 4"/>
          <p:cNvGraphicFramePr>
            <a:graphicFrameLocks/>
          </p:cNvGraphicFramePr>
          <p:nvPr>
            <p:extLst>
              <p:ext uri="{D42A27DB-BD31-4B8C-83A1-F6EECF244321}">
                <p14:modId xmlns:p14="http://schemas.microsoft.com/office/powerpoint/2010/main" val="1630580611"/>
              </p:ext>
            </p:extLst>
          </p:nvPr>
        </p:nvGraphicFramePr>
        <p:xfrm>
          <a:off x="179512" y="1124744"/>
          <a:ext cx="8856984" cy="5688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4733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71600" y="1916832"/>
            <a:ext cx="7129463" cy="2160588"/>
          </a:xfrm>
        </p:spPr>
        <p:txBody>
          <a:bodyPr/>
          <a:lstStyle/>
          <a:p>
            <a:pPr eaLnBrk="1" hangingPunct="1"/>
            <a:r>
              <a:rPr lang="en-AU" altLang="en-US" sz="4000" dirty="0">
                <a:solidFill>
                  <a:schemeClr val="tx2">
                    <a:lumMod val="75000"/>
                  </a:schemeClr>
                </a:solidFill>
              </a:rPr>
              <a:t>Separating the sheep and the goats – the troubled history of VET in schools</a:t>
            </a:r>
            <a:br>
              <a:rPr lang="en-AU" altLang="en-US" sz="4000" dirty="0">
                <a:solidFill>
                  <a:schemeClr val="tx2">
                    <a:lumMod val="75000"/>
                  </a:schemeClr>
                </a:solidFill>
              </a:rPr>
            </a:br>
            <a:br>
              <a:rPr lang="en-AU" altLang="en-US" sz="4000" dirty="0">
                <a:solidFill>
                  <a:schemeClr val="tx2">
                    <a:lumMod val="75000"/>
                  </a:schemeClr>
                </a:solidFill>
              </a:rPr>
            </a:br>
            <a:r>
              <a:rPr lang="en-AU" altLang="en-US" sz="2400" dirty="0">
                <a:solidFill>
                  <a:schemeClr val="tx2">
                    <a:lumMod val="75000"/>
                  </a:schemeClr>
                </a:solidFill>
              </a:rPr>
              <a:t>AVETRA 2015 Conference</a:t>
            </a:r>
            <a:br>
              <a:rPr lang="en-AU" altLang="en-US" sz="2400" dirty="0">
                <a:solidFill>
                  <a:schemeClr val="tx2">
                    <a:lumMod val="75000"/>
                  </a:schemeClr>
                </a:solidFill>
              </a:rPr>
            </a:br>
            <a:r>
              <a:rPr lang="en-AU" altLang="en-US" sz="2400" dirty="0">
                <a:solidFill>
                  <a:schemeClr val="tx2">
                    <a:lumMod val="75000"/>
                  </a:schemeClr>
                </a:solidFill>
              </a:rPr>
              <a:t>Melbourne 8-10 April</a:t>
            </a:r>
            <a:endParaRPr lang="en-US" altLang="en-US" sz="2400" dirty="0">
              <a:solidFill>
                <a:schemeClr val="tx2">
                  <a:lumMod val="75000"/>
                </a:schemeClr>
              </a:solidFill>
            </a:endParaRPr>
          </a:p>
        </p:txBody>
      </p:sp>
      <p:sp>
        <p:nvSpPr>
          <p:cNvPr id="3075" name="Rectangle 3"/>
          <p:cNvSpPr>
            <a:spLocks noGrp="1" noChangeArrowheads="1"/>
          </p:cNvSpPr>
          <p:nvPr>
            <p:ph type="subTitle" idx="1"/>
          </p:nvPr>
        </p:nvSpPr>
        <p:spPr>
          <a:xfrm>
            <a:off x="971600" y="5661248"/>
            <a:ext cx="7129462" cy="864096"/>
          </a:xfrm>
        </p:spPr>
        <p:txBody>
          <a:bodyPr/>
          <a:lstStyle/>
          <a:p>
            <a:pPr eaLnBrk="1" hangingPunct="1"/>
            <a:r>
              <a:rPr lang="en-US" altLang="en-US" dirty="0">
                <a:solidFill>
                  <a:schemeClr val="tx2">
                    <a:lumMod val="75000"/>
                  </a:schemeClr>
                </a:solidFill>
              </a:rPr>
              <a:t>Professor John Polesel</a:t>
            </a:r>
          </a:p>
          <a:p>
            <a:pPr eaLnBrk="1" hangingPunct="1"/>
            <a:endParaRPr lang="en-US" altLang="en-US" dirty="0">
              <a:solidFill>
                <a:schemeClr val="tx2">
                  <a:lumMod val="75000"/>
                </a:schemeClr>
              </a:solidFill>
            </a:endParaRPr>
          </a:p>
        </p:txBody>
      </p:sp>
    </p:spTree>
    <p:extLst>
      <p:ext uri="{BB962C8B-B14F-4D97-AF65-F5344CB8AC3E}">
        <p14:creationId xmlns:p14="http://schemas.microsoft.com/office/powerpoint/2010/main" val="53191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375248" y="-25879"/>
            <a:ext cx="6768752" cy="1143000"/>
          </a:xfrm>
        </p:spPr>
        <p:txBody>
          <a:bodyPr/>
          <a:lstStyle/>
          <a:p>
            <a:pPr algn="ctr" eaLnBrk="1" hangingPunct="1"/>
            <a:r>
              <a:rPr lang="en-AU" altLang="en-US" sz="2800" dirty="0"/>
              <a:t>Rainforest High School</a:t>
            </a:r>
            <a:br>
              <a:rPr lang="en-AU" altLang="en-US" sz="2800" dirty="0"/>
            </a:br>
            <a:r>
              <a:rPr lang="en-AU" altLang="en-US" sz="2800" dirty="0"/>
              <a:t>Views of Teachers</a:t>
            </a:r>
          </a:p>
        </p:txBody>
      </p:sp>
      <p:sp>
        <p:nvSpPr>
          <p:cNvPr id="21507" name="Rectangle 3"/>
          <p:cNvSpPr>
            <a:spLocks noGrp="1" noChangeArrowheads="1"/>
          </p:cNvSpPr>
          <p:nvPr>
            <p:ph type="body" idx="1"/>
          </p:nvPr>
        </p:nvSpPr>
        <p:spPr>
          <a:xfrm>
            <a:off x="684213" y="1600200"/>
            <a:ext cx="8280400" cy="5257800"/>
          </a:xfrm>
        </p:spPr>
        <p:txBody>
          <a:bodyPr/>
          <a:lstStyle/>
          <a:p>
            <a:pPr eaLnBrk="1" hangingPunct="1">
              <a:lnSpc>
                <a:spcPct val="90000"/>
              </a:lnSpc>
            </a:pPr>
            <a:r>
              <a:rPr lang="en-AU" altLang="en-US" dirty="0"/>
              <a:t>“The problem is if a teacher can teach maths and VET, maths gets priority.  The issue is competition for staff”.</a:t>
            </a:r>
          </a:p>
          <a:p>
            <a:pPr eaLnBrk="1" hangingPunct="1">
              <a:lnSpc>
                <a:spcPct val="90000"/>
              </a:lnSpc>
            </a:pPr>
            <a:r>
              <a:rPr lang="en-AU" altLang="en-US" dirty="0"/>
              <a:t>“It’s a struggle to put staff through Certificate IV training – this allows them to assess VET in any area.  But then we are told that if the teacher becomes permanent, they won’t be allowed to teach VET.  They will teach a ‘proper’ subject”.</a:t>
            </a:r>
          </a:p>
          <a:p>
            <a:pPr eaLnBrk="1" hangingPunct="1">
              <a:lnSpc>
                <a:spcPct val="90000"/>
              </a:lnSpc>
            </a:pPr>
            <a:endParaRPr lang="en-AU" altLang="en-US" dirty="0"/>
          </a:p>
        </p:txBody>
      </p:sp>
      <p:sp>
        <p:nvSpPr>
          <p:cNvPr id="4" name="Footer Placeholder 3"/>
          <p:cNvSpPr>
            <a:spLocks noGrp="1"/>
          </p:cNvSpPr>
          <p:nvPr>
            <p:ph type="ftr" sz="quarter" idx="11"/>
          </p:nvPr>
        </p:nvSpPr>
        <p:spPr>
          <a:xfrm>
            <a:off x="3124200" y="6356350"/>
            <a:ext cx="2895600" cy="365125"/>
          </a:xfrm>
        </p:spPr>
        <p:txBody>
          <a:bodyPr/>
          <a:lstStyle/>
          <a:p>
            <a:pPr>
              <a:defRPr/>
            </a:pPr>
            <a:r>
              <a:rPr lang="en-AU" dirty="0"/>
              <a:t>Vocational learning in schools: Past, present and future </a:t>
            </a:r>
          </a:p>
        </p:txBody>
      </p:sp>
    </p:spTree>
    <p:extLst>
      <p:ext uri="{BB962C8B-B14F-4D97-AF65-F5344CB8AC3E}">
        <p14:creationId xmlns:p14="http://schemas.microsoft.com/office/powerpoint/2010/main" val="3617943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419872" y="116632"/>
            <a:ext cx="5328592" cy="432048"/>
          </a:xfrm>
        </p:spPr>
        <p:txBody>
          <a:bodyPr/>
          <a:lstStyle/>
          <a:p>
            <a:pPr algn="ctr" eaLnBrk="1" hangingPunct="1"/>
            <a:r>
              <a:rPr lang="en-AU" altLang="en-US" sz="3600" dirty="0"/>
              <a:t>Teachers and school culture</a:t>
            </a:r>
          </a:p>
        </p:txBody>
      </p:sp>
      <p:sp>
        <p:nvSpPr>
          <p:cNvPr id="22531" name="Rectangle 1"/>
          <p:cNvSpPr>
            <a:spLocks noChangeArrowheads="1"/>
          </p:cNvSpPr>
          <p:nvPr/>
        </p:nvSpPr>
        <p:spPr bwMode="auto">
          <a:xfrm>
            <a:off x="1187450" y="2884488"/>
            <a:ext cx="7056438" cy="258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9pPr>
          </a:lstStyle>
          <a:p>
            <a:pPr eaLnBrk="1" hangingPunct="1">
              <a:lnSpc>
                <a:spcPct val="90000"/>
              </a:lnSpc>
              <a:spcBef>
                <a:spcPct val="0"/>
              </a:spcBef>
              <a:buClrTx/>
              <a:buSzTx/>
              <a:buFontTx/>
              <a:buNone/>
            </a:pPr>
            <a:r>
              <a:rPr lang="en-AU" altLang="en-US" sz="3600"/>
              <a:t>“Yes, the school culture supports VET, but staffing is the problem.  The school is five teachers short.  So, VET might miss out – academic teachers get priority…”</a:t>
            </a:r>
          </a:p>
        </p:txBody>
      </p:sp>
      <p:sp>
        <p:nvSpPr>
          <p:cNvPr id="4" name="Footer Placeholder 3"/>
          <p:cNvSpPr>
            <a:spLocks noGrp="1"/>
          </p:cNvSpPr>
          <p:nvPr>
            <p:ph type="ftr" sz="quarter" idx="11"/>
          </p:nvPr>
        </p:nvSpPr>
        <p:spPr>
          <a:xfrm>
            <a:off x="3124200" y="6356350"/>
            <a:ext cx="2895600" cy="365125"/>
          </a:xfrm>
        </p:spPr>
        <p:txBody>
          <a:bodyPr/>
          <a:lstStyle/>
          <a:p>
            <a:pPr>
              <a:defRPr/>
            </a:pPr>
            <a:r>
              <a:rPr lang="en-AU" dirty="0"/>
              <a:t>Vocational learning in schools: Past, present and future </a:t>
            </a:r>
          </a:p>
        </p:txBody>
      </p:sp>
    </p:spTree>
    <p:extLst>
      <p:ext uri="{BB962C8B-B14F-4D97-AF65-F5344CB8AC3E}">
        <p14:creationId xmlns:p14="http://schemas.microsoft.com/office/powerpoint/2010/main" val="2731485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2232248"/>
          </a:xfrm>
        </p:spPr>
        <p:txBody>
          <a:bodyPr/>
          <a:lstStyle/>
          <a:p>
            <a:r>
              <a:rPr lang="en-AU" noProof="0" dirty="0">
                <a:solidFill>
                  <a:srgbClr val="000000"/>
                </a:solidFill>
              </a:rPr>
              <a:t>Innovative partnerships for VET in Schools – the impact of business partners</a:t>
            </a:r>
          </a:p>
        </p:txBody>
      </p:sp>
      <p:sp>
        <p:nvSpPr>
          <p:cNvPr id="3" name="Subtitle 2"/>
          <p:cNvSpPr>
            <a:spLocks noGrp="1"/>
          </p:cNvSpPr>
          <p:nvPr>
            <p:ph type="subTitle" idx="1"/>
          </p:nvPr>
        </p:nvSpPr>
        <p:spPr/>
        <p:txBody>
          <a:bodyPr/>
          <a:lstStyle/>
          <a:p>
            <a:r>
              <a:rPr lang="en-AU" noProof="0" dirty="0">
                <a:solidFill>
                  <a:srgbClr val="0000FF"/>
                </a:solidFill>
              </a:rPr>
              <a:t>Dr Gosia Klatt</a:t>
            </a:r>
          </a:p>
          <a:p>
            <a:r>
              <a:rPr lang="en-AU" sz="1800" noProof="0" dirty="0">
                <a:solidFill>
                  <a:srgbClr val="0000FF"/>
                </a:solidFill>
              </a:rPr>
              <a:t>Lecturer, Education Policy &amp; Leadership Unit</a:t>
            </a:r>
          </a:p>
        </p:txBody>
      </p:sp>
      <p:sp>
        <p:nvSpPr>
          <p:cNvPr id="4" name="Footer Placeholder 3"/>
          <p:cNvSpPr>
            <a:spLocks noGrp="1"/>
          </p:cNvSpPr>
          <p:nvPr>
            <p:ph type="ftr" sz="quarter" idx="11"/>
          </p:nvPr>
        </p:nvSpPr>
        <p:spPr/>
        <p:txBody>
          <a:bodyPr/>
          <a:lstStyle/>
          <a:p>
            <a:pPr>
              <a:defRPr/>
            </a:pPr>
            <a:r>
              <a:rPr lang="en-AU" dirty="0"/>
              <a:t>Vocational learning in schools: Past, present and future </a:t>
            </a:r>
          </a:p>
        </p:txBody>
      </p:sp>
      <p:sp>
        <p:nvSpPr>
          <p:cNvPr id="5" name="Slide Number Placeholder 4"/>
          <p:cNvSpPr>
            <a:spLocks noGrp="1"/>
          </p:cNvSpPr>
          <p:nvPr>
            <p:ph type="sldNum" sz="quarter" idx="12"/>
          </p:nvPr>
        </p:nvSpPr>
        <p:spPr/>
        <p:txBody>
          <a:bodyPr/>
          <a:lstStyle/>
          <a:p>
            <a:pPr>
              <a:defRPr/>
            </a:pPr>
            <a:fld id="{23CB59EC-E888-4B0D-BEEE-77FD9EE7CDF8}" type="slidenum">
              <a:rPr lang="en-AU" smtClean="0"/>
              <a:pPr>
                <a:defRPr/>
              </a:pPr>
              <a:t>22</a:t>
            </a:fld>
            <a:endParaRPr lang="en-AU" dirty="0"/>
          </a:p>
        </p:txBody>
      </p:sp>
    </p:spTree>
    <p:extLst>
      <p:ext uri="{BB962C8B-B14F-4D97-AF65-F5344CB8AC3E}">
        <p14:creationId xmlns:p14="http://schemas.microsoft.com/office/powerpoint/2010/main" val="3062105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AU" sz="2400" b="1" noProof="0" dirty="0"/>
              <a:t>ARC Linkage Innovative partnerships for youth engagement in education and work, </a:t>
            </a:r>
            <a:r>
              <a:rPr lang="en-AU" sz="2400" noProof="0" dirty="0"/>
              <a:t>the University of Melbourne and Deakin University</a:t>
            </a:r>
          </a:p>
          <a:p>
            <a:pPr marL="0" indent="0">
              <a:buNone/>
            </a:pPr>
            <a:r>
              <a:rPr lang="en-AU" sz="2400" u="sng" noProof="0" dirty="0"/>
              <a:t>Research objectives:</a:t>
            </a:r>
          </a:p>
          <a:p>
            <a:r>
              <a:rPr lang="en-AU" sz="2400" noProof="0" dirty="0"/>
              <a:t>Limited research documenting what challenges are faced by partnerships between schools and external partners</a:t>
            </a:r>
          </a:p>
          <a:p>
            <a:r>
              <a:rPr lang="en-AU" sz="2400" noProof="0" dirty="0"/>
              <a:t>Increasing number of school partnerships (</a:t>
            </a:r>
            <a:r>
              <a:rPr lang="en-AU" sz="2400" noProof="0" dirty="0" err="1"/>
              <a:t>e.g.more</a:t>
            </a:r>
            <a:r>
              <a:rPr lang="en-AU" sz="2400" noProof="0" dirty="0"/>
              <a:t> than 65,000 students in NSW involved in SWL)</a:t>
            </a:r>
          </a:p>
          <a:p>
            <a:r>
              <a:rPr lang="en-AU" sz="2400" dirty="0"/>
              <a:t>Focus on understanding partnerships between schools and workplaces/external learning providers  </a:t>
            </a:r>
            <a:endParaRPr lang="en-AU" sz="2400" noProof="0" dirty="0"/>
          </a:p>
          <a:p>
            <a:pPr marL="0" indent="0">
              <a:buNone/>
            </a:pPr>
            <a:r>
              <a:rPr lang="en-AU" sz="2400" noProof="0" dirty="0"/>
              <a:t>Reporting on the findings from 1 Stage – school survey</a:t>
            </a:r>
          </a:p>
        </p:txBody>
      </p:sp>
      <p:sp>
        <p:nvSpPr>
          <p:cNvPr id="4" name="Footer Placeholder 3"/>
          <p:cNvSpPr>
            <a:spLocks noGrp="1"/>
          </p:cNvSpPr>
          <p:nvPr>
            <p:ph type="ftr" sz="quarter" idx="11"/>
          </p:nvPr>
        </p:nvSpPr>
        <p:spPr/>
        <p:txBody>
          <a:bodyPr/>
          <a:lstStyle/>
          <a:p>
            <a:pPr>
              <a:defRPr/>
            </a:pPr>
            <a:r>
              <a:rPr lang="en-AU"/>
              <a:t>Vocational learning in schools: Past, present and future </a:t>
            </a:r>
            <a:endParaRPr lang="en-AU" dirty="0"/>
          </a:p>
        </p:txBody>
      </p:sp>
      <p:sp>
        <p:nvSpPr>
          <p:cNvPr id="5" name="Slide Number Placeholder 4"/>
          <p:cNvSpPr>
            <a:spLocks noGrp="1"/>
          </p:cNvSpPr>
          <p:nvPr>
            <p:ph type="sldNum" sz="quarter" idx="12"/>
          </p:nvPr>
        </p:nvSpPr>
        <p:spPr/>
        <p:txBody>
          <a:bodyPr/>
          <a:lstStyle/>
          <a:p>
            <a:pPr>
              <a:defRPr/>
            </a:pPr>
            <a:fld id="{23CB59EC-E888-4B0D-BEEE-77FD9EE7CDF8}" type="slidenum">
              <a:rPr lang="en-AU" smtClean="0"/>
              <a:pPr>
                <a:defRPr/>
              </a:pPr>
              <a:t>23</a:t>
            </a:fld>
            <a:endParaRPr lang="en-AU" dirty="0"/>
          </a:p>
        </p:txBody>
      </p:sp>
    </p:spTree>
    <p:extLst>
      <p:ext uri="{BB962C8B-B14F-4D97-AF65-F5344CB8AC3E}">
        <p14:creationId xmlns:p14="http://schemas.microsoft.com/office/powerpoint/2010/main" val="440235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27784" y="116632"/>
            <a:ext cx="6336704" cy="1008112"/>
          </a:xfrm>
        </p:spPr>
        <p:txBody>
          <a:bodyPr>
            <a:normAutofit fontScale="90000"/>
          </a:bodyPr>
          <a:lstStyle/>
          <a:p>
            <a:r>
              <a:rPr lang="en-AU" noProof="0" dirty="0"/>
              <a:t>The state and sector survey participation</a:t>
            </a:r>
          </a:p>
        </p:txBody>
      </p:sp>
      <p:sp>
        <p:nvSpPr>
          <p:cNvPr id="7" name="Content Placeholder 6"/>
          <p:cNvSpPr>
            <a:spLocks noGrp="1"/>
          </p:cNvSpPr>
          <p:nvPr>
            <p:ph idx="1"/>
          </p:nvPr>
        </p:nvSpPr>
        <p:spPr>
          <a:xfrm>
            <a:off x="179512" y="1412776"/>
            <a:ext cx="8507288" cy="1800201"/>
          </a:xfrm>
        </p:spPr>
        <p:txBody>
          <a:bodyPr>
            <a:normAutofit fontScale="62500" lnSpcReduction="20000"/>
          </a:bodyPr>
          <a:lstStyle/>
          <a:p>
            <a:pPr marL="171450" lvl="0" indent="-171450">
              <a:spcBef>
                <a:spcPct val="0"/>
              </a:spcBef>
              <a:buFont typeface="Arial" panose="020B0604020202020204" pitchFamily="34" charset="0"/>
              <a:buChar char="•"/>
            </a:pPr>
            <a:r>
              <a:rPr lang="en-AU" noProof="0" dirty="0"/>
              <a:t>Targeted all secondary schools (State, Catholic and Independent) in VIC, NSW and SA</a:t>
            </a:r>
          </a:p>
          <a:p>
            <a:pPr marL="171450" lvl="0" indent="-171450">
              <a:spcBef>
                <a:spcPct val="0"/>
              </a:spcBef>
              <a:buFont typeface="Arial" panose="020B0604020202020204" pitchFamily="34" charset="0"/>
              <a:buChar char="•"/>
            </a:pPr>
            <a:r>
              <a:rPr lang="en-AU" noProof="0" dirty="0"/>
              <a:t>Conducted online through Survey Monkey</a:t>
            </a:r>
          </a:p>
          <a:p>
            <a:pPr marL="171450" lvl="0" indent="-171450">
              <a:spcBef>
                <a:spcPct val="0"/>
              </a:spcBef>
              <a:buFont typeface="Arial" panose="020B0604020202020204" pitchFamily="34" charset="0"/>
              <a:buChar char="•"/>
            </a:pPr>
            <a:r>
              <a:rPr lang="en-AU" noProof="0" dirty="0"/>
              <a:t>Investigate teachers’ experiences and perceptions relating to approaches to applied learning pedagogies, the institutional support for and barriers to these pedagogies, and the nature of partnership experiences that these teachers have had and would prefer in delivering and managing these programs. </a:t>
            </a:r>
          </a:p>
        </p:txBody>
      </p:sp>
      <p:sp>
        <p:nvSpPr>
          <p:cNvPr id="4" name="Footer Placeholder 3"/>
          <p:cNvSpPr>
            <a:spLocks noGrp="1"/>
          </p:cNvSpPr>
          <p:nvPr>
            <p:ph type="ftr" sz="quarter" idx="11"/>
          </p:nvPr>
        </p:nvSpPr>
        <p:spPr/>
        <p:txBody>
          <a:bodyPr/>
          <a:lstStyle/>
          <a:p>
            <a:pPr>
              <a:defRPr/>
            </a:pPr>
            <a:r>
              <a:rPr lang="en-AU"/>
              <a:t>Vocational learning in schools: Past, present and future </a:t>
            </a:r>
            <a:endParaRPr lang="en-AU" dirty="0"/>
          </a:p>
        </p:txBody>
      </p:sp>
      <p:sp>
        <p:nvSpPr>
          <p:cNvPr id="5" name="Slide Number Placeholder 4"/>
          <p:cNvSpPr>
            <a:spLocks noGrp="1"/>
          </p:cNvSpPr>
          <p:nvPr>
            <p:ph type="sldNum" sz="quarter" idx="12"/>
          </p:nvPr>
        </p:nvSpPr>
        <p:spPr/>
        <p:txBody>
          <a:bodyPr/>
          <a:lstStyle/>
          <a:p>
            <a:pPr>
              <a:defRPr/>
            </a:pPr>
            <a:fld id="{23CB59EC-E888-4B0D-BEEE-77FD9EE7CDF8}" type="slidenum">
              <a:rPr lang="en-AU" smtClean="0"/>
              <a:pPr>
                <a:defRPr/>
              </a:pPr>
              <a:t>24</a:t>
            </a:fld>
            <a:endParaRPr lang="en-AU" dirty="0"/>
          </a:p>
        </p:txBody>
      </p:sp>
      <p:graphicFrame>
        <p:nvGraphicFramePr>
          <p:cNvPr id="8" name="Content Placeholder 3"/>
          <p:cNvGraphicFramePr>
            <a:graphicFrameLocks/>
          </p:cNvGraphicFramePr>
          <p:nvPr>
            <p:extLst>
              <p:ext uri="{D42A27DB-BD31-4B8C-83A1-F6EECF244321}">
                <p14:modId xmlns:p14="http://schemas.microsoft.com/office/powerpoint/2010/main" val="1846412118"/>
              </p:ext>
            </p:extLst>
          </p:nvPr>
        </p:nvGraphicFramePr>
        <p:xfrm>
          <a:off x="539552" y="3284984"/>
          <a:ext cx="7848874" cy="2880320"/>
        </p:xfrm>
        <a:graphic>
          <a:graphicData uri="http://schemas.openxmlformats.org/drawingml/2006/table">
            <a:tbl>
              <a:tblPr firstRow="1" firstCol="1" bandRow="1">
                <a:tableStyleId>{5C22544A-7EE6-4342-B048-85BDC9FD1C3A}</a:tableStyleId>
              </a:tblPr>
              <a:tblGrid>
                <a:gridCol w="1622939">
                  <a:extLst>
                    <a:ext uri="{9D8B030D-6E8A-4147-A177-3AD203B41FA5}">
                      <a16:colId xmlns:a16="http://schemas.microsoft.com/office/drawing/2014/main" val="20000"/>
                    </a:ext>
                  </a:extLst>
                </a:gridCol>
                <a:gridCol w="1518479">
                  <a:extLst>
                    <a:ext uri="{9D8B030D-6E8A-4147-A177-3AD203B41FA5}">
                      <a16:colId xmlns:a16="http://schemas.microsoft.com/office/drawing/2014/main" val="20001"/>
                    </a:ext>
                  </a:extLst>
                </a:gridCol>
                <a:gridCol w="1599159">
                  <a:extLst>
                    <a:ext uri="{9D8B030D-6E8A-4147-A177-3AD203B41FA5}">
                      <a16:colId xmlns:a16="http://schemas.microsoft.com/office/drawing/2014/main" val="20002"/>
                    </a:ext>
                  </a:extLst>
                </a:gridCol>
                <a:gridCol w="1734192">
                  <a:extLst>
                    <a:ext uri="{9D8B030D-6E8A-4147-A177-3AD203B41FA5}">
                      <a16:colId xmlns:a16="http://schemas.microsoft.com/office/drawing/2014/main" val="20003"/>
                    </a:ext>
                  </a:extLst>
                </a:gridCol>
                <a:gridCol w="1374105">
                  <a:extLst>
                    <a:ext uri="{9D8B030D-6E8A-4147-A177-3AD203B41FA5}">
                      <a16:colId xmlns:a16="http://schemas.microsoft.com/office/drawing/2014/main" val="20004"/>
                    </a:ext>
                  </a:extLst>
                </a:gridCol>
              </a:tblGrid>
              <a:tr h="411474">
                <a:tc>
                  <a:txBody>
                    <a:bodyPr/>
                    <a:lstStyle/>
                    <a:p>
                      <a:pPr indent="226695">
                        <a:spcAft>
                          <a:spcPts val="0"/>
                        </a:spcAft>
                      </a:pPr>
                      <a:r>
                        <a:rPr lang="en-US" sz="1200" dirty="0">
                          <a:effectLst/>
                        </a:rPr>
                        <a:t> </a:t>
                      </a:r>
                      <a:endParaRPr lang="en-AU" sz="1200" dirty="0">
                        <a:effectLst/>
                        <a:latin typeface="Times New Roman"/>
                        <a:ea typeface="Times New Roman"/>
                      </a:endParaRPr>
                    </a:p>
                  </a:txBody>
                  <a:tcPr marL="68580" marR="68580" marT="0" marB="0"/>
                </a:tc>
                <a:tc>
                  <a:txBody>
                    <a:bodyPr/>
                    <a:lstStyle/>
                    <a:p>
                      <a:pPr indent="226695">
                        <a:spcAft>
                          <a:spcPts val="0"/>
                        </a:spcAft>
                      </a:pPr>
                      <a:r>
                        <a:rPr lang="en-US" sz="1200">
                          <a:effectLst/>
                        </a:rPr>
                        <a:t>State</a:t>
                      </a:r>
                      <a:endParaRPr lang="en-AU" sz="1200">
                        <a:effectLst/>
                        <a:latin typeface="Times New Roman"/>
                        <a:ea typeface="Times New Roman"/>
                      </a:endParaRPr>
                    </a:p>
                  </a:txBody>
                  <a:tcPr marL="68580" marR="68580" marT="0" marB="0"/>
                </a:tc>
                <a:tc>
                  <a:txBody>
                    <a:bodyPr/>
                    <a:lstStyle/>
                    <a:p>
                      <a:pPr indent="226695">
                        <a:spcAft>
                          <a:spcPts val="0"/>
                        </a:spcAft>
                      </a:pPr>
                      <a:r>
                        <a:rPr lang="en-US" sz="1200">
                          <a:effectLst/>
                        </a:rPr>
                        <a:t>Catholic</a:t>
                      </a:r>
                      <a:endParaRPr lang="en-AU" sz="1200">
                        <a:effectLst/>
                        <a:latin typeface="Times New Roman"/>
                        <a:ea typeface="Times New Roman"/>
                      </a:endParaRPr>
                    </a:p>
                  </a:txBody>
                  <a:tcPr marL="68580" marR="68580" marT="0" marB="0"/>
                </a:tc>
                <a:tc>
                  <a:txBody>
                    <a:bodyPr/>
                    <a:lstStyle/>
                    <a:p>
                      <a:pPr indent="226695">
                        <a:spcAft>
                          <a:spcPts val="0"/>
                        </a:spcAft>
                      </a:pPr>
                      <a:r>
                        <a:rPr lang="en-US" sz="1200">
                          <a:effectLst/>
                        </a:rPr>
                        <a:t>Independent</a:t>
                      </a:r>
                      <a:endParaRPr lang="en-AU" sz="1200">
                        <a:effectLst/>
                        <a:latin typeface="Times New Roman"/>
                        <a:ea typeface="Times New Roman"/>
                      </a:endParaRPr>
                    </a:p>
                  </a:txBody>
                  <a:tcPr marL="68580" marR="68580" marT="0" marB="0"/>
                </a:tc>
                <a:tc>
                  <a:txBody>
                    <a:bodyPr/>
                    <a:lstStyle/>
                    <a:p>
                      <a:pPr indent="226695">
                        <a:spcAft>
                          <a:spcPts val="0"/>
                        </a:spcAft>
                      </a:pPr>
                      <a:r>
                        <a:rPr lang="en-US" sz="1200">
                          <a:effectLst/>
                        </a:rPr>
                        <a:t>Total</a:t>
                      </a:r>
                      <a:endParaRPr lang="en-AU" sz="12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411474">
                <a:tc>
                  <a:txBody>
                    <a:bodyPr/>
                    <a:lstStyle/>
                    <a:p>
                      <a:pPr indent="226695">
                        <a:spcAft>
                          <a:spcPts val="0"/>
                        </a:spcAft>
                      </a:pPr>
                      <a:r>
                        <a:rPr lang="en-US" sz="1200">
                          <a:effectLst/>
                        </a:rPr>
                        <a:t>Victoria</a:t>
                      </a:r>
                      <a:r>
                        <a:rPr lang="en-US" sz="1000">
                          <a:effectLst/>
                        </a:rPr>
                        <a:t>*</a:t>
                      </a:r>
                      <a:endParaRPr lang="en-AU" sz="1200">
                        <a:effectLst/>
                        <a:latin typeface="Times New Roman"/>
                        <a:ea typeface="Times New Roman"/>
                      </a:endParaRPr>
                    </a:p>
                  </a:txBody>
                  <a:tcPr marL="68580" marR="68580" marT="0" marB="0"/>
                </a:tc>
                <a:tc>
                  <a:txBody>
                    <a:bodyPr/>
                    <a:lstStyle/>
                    <a:p>
                      <a:pPr indent="226695">
                        <a:spcAft>
                          <a:spcPts val="0"/>
                        </a:spcAft>
                      </a:pPr>
                      <a:r>
                        <a:rPr lang="pl-PL" sz="1200" dirty="0">
                          <a:effectLst/>
                          <a:latin typeface="+mn-lt"/>
                          <a:ea typeface="+mn-ea"/>
                        </a:rPr>
                        <a:t>55</a:t>
                      </a:r>
                      <a:endParaRPr lang="en-AU" sz="1200" dirty="0">
                        <a:effectLst/>
                        <a:latin typeface="Times New Roman"/>
                        <a:ea typeface="Times New Roman"/>
                      </a:endParaRPr>
                    </a:p>
                  </a:txBody>
                  <a:tcPr marL="68580" marR="68580" marT="0" marB="0"/>
                </a:tc>
                <a:tc>
                  <a:txBody>
                    <a:bodyPr/>
                    <a:lstStyle/>
                    <a:p>
                      <a:pPr indent="226695">
                        <a:spcAft>
                          <a:spcPts val="0"/>
                        </a:spcAft>
                      </a:pPr>
                      <a:r>
                        <a:rPr lang="en-US" sz="1200" dirty="0">
                          <a:effectLst/>
                        </a:rPr>
                        <a:t>2</a:t>
                      </a:r>
                      <a:r>
                        <a:rPr lang="pl-PL" sz="1200" dirty="0">
                          <a:effectLst/>
                        </a:rPr>
                        <a:t>5</a:t>
                      </a:r>
                      <a:endParaRPr lang="en-AU" sz="1200" dirty="0">
                        <a:effectLst/>
                        <a:latin typeface="Times New Roman"/>
                        <a:ea typeface="Times New Roman"/>
                      </a:endParaRPr>
                    </a:p>
                  </a:txBody>
                  <a:tcPr marL="68580" marR="68580" marT="0" marB="0"/>
                </a:tc>
                <a:tc>
                  <a:txBody>
                    <a:bodyPr/>
                    <a:lstStyle/>
                    <a:p>
                      <a:pPr indent="226695">
                        <a:spcAft>
                          <a:spcPts val="0"/>
                        </a:spcAft>
                      </a:pPr>
                      <a:r>
                        <a:rPr lang="pl-PL" sz="1200" dirty="0">
                          <a:effectLst/>
                          <a:latin typeface="+mn-lt"/>
                          <a:ea typeface="+mn-ea"/>
                        </a:rPr>
                        <a:t>10</a:t>
                      </a:r>
                      <a:endParaRPr lang="en-AU" sz="1200" dirty="0">
                        <a:effectLst/>
                        <a:latin typeface="Times New Roman"/>
                        <a:ea typeface="Times New Roman"/>
                      </a:endParaRPr>
                    </a:p>
                  </a:txBody>
                  <a:tcPr marL="68580" marR="68580" marT="0" marB="0"/>
                </a:tc>
                <a:tc>
                  <a:txBody>
                    <a:bodyPr/>
                    <a:lstStyle/>
                    <a:p>
                      <a:pPr indent="226695">
                        <a:spcAft>
                          <a:spcPts val="0"/>
                        </a:spcAft>
                      </a:pPr>
                      <a:r>
                        <a:rPr lang="pl-PL" sz="1200" dirty="0">
                          <a:effectLst/>
                          <a:latin typeface="+mn-lt"/>
                          <a:ea typeface="+mn-ea"/>
                        </a:rPr>
                        <a:t>90</a:t>
                      </a:r>
                      <a:endParaRPr lang="en-AU" sz="120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822949">
                <a:tc>
                  <a:txBody>
                    <a:bodyPr/>
                    <a:lstStyle/>
                    <a:p>
                      <a:pPr indent="226695">
                        <a:spcAft>
                          <a:spcPts val="0"/>
                        </a:spcAft>
                      </a:pPr>
                      <a:r>
                        <a:rPr lang="en-US" sz="1200" dirty="0">
                          <a:effectLst/>
                        </a:rPr>
                        <a:t>New South Wales</a:t>
                      </a:r>
                      <a:endParaRPr lang="en-AU" sz="1200" dirty="0">
                        <a:effectLst/>
                        <a:latin typeface="Times New Roman"/>
                        <a:ea typeface="Times New Roman"/>
                      </a:endParaRPr>
                    </a:p>
                  </a:txBody>
                  <a:tcPr marL="68580" marR="68580" marT="0" marB="0"/>
                </a:tc>
                <a:tc>
                  <a:txBody>
                    <a:bodyPr/>
                    <a:lstStyle/>
                    <a:p>
                      <a:pPr indent="226695">
                        <a:spcAft>
                          <a:spcPts val="0"/>
                        </a:spcAft>
                      </a:pPr>
                      <a:r>
                        <a:rPr lang="en-US" sz="1200">
                          <a:effectLst/>
                        </a:rPr>
                        <a:t>36</a:t>
                      </a:r>
                      <a:endParaRPr lang="en-AU" sz="1200">
                        <a:effectLst/>
                        <a:latin typeface="Times New Roman"/>
                        <a:ea typeface="Times New Roman"/>
                      </a:endParaRPr>
                    </a:p>
                  </a:txBody>
                  <a:tcPr marL="68580" marR="68580" marT="0" marB="0"/>
                </a:tc>
                <a:tc>
                  <a:txBody>
                    <a:bodyPr/>
                    <a:lstStyle/>
                    <a:p>
                      <a:pPr indent="226695">
                        <a:spcAft>
                          <a:spcPts val="0"/>
                        </a:spcAft>
                      </a:pPr>
                      <a:r>
                        <a:rPr lang="en-US" sz="1200">
                          <a:effectLst/>
                        </a:rPr>
                        <a:t>25</a:t>
                      </a:r>
                      <a:endParaRPr lang="en-AU" sz="1200">
                        <a:effectLst/>
                        <a:latin typeface="Times New Roman"/>
                        <a:ea typeface="Times New Roman"/>
                      </a:endParaRPr>
                    </a:p>
                  </a:txBody>
                  <a:tcPr marL="68580" marR="68580" marT="0" marB="0"/>
                </a:tc>
                <a:tc>
                  <a:txBody>
                    <a:bodyPr/>
                    <a:lstStyle/>
                    <a:p>
                      <a:pPr indent="226695">
                        <a:spcAft>
                          <a:spcPts val="0"/>
                        </a:spcAft>
                      </a:pPr>
                      <a:r>
                        <a:rPr lang="en-US" sz="1200">
                          <a:effectLst/>
                        </a:rPr>
                        <a:t>24</a:t>
                      </a:r>
                      <a:endParaRPr lang="en-AU" sz="1200">
                        <a:effectLst/>
                        <a:latin typeface="Times New Roman"/>
                        <a:ea typeface="Times New Roman"/>
                      </a:endParaRPr>
                    </a:p>
                  </a:txBody>
                  <a:tcPr marL="68580" marR="68580" marT="0" marB="0"/>
                </a:tc>
                <a:tc>
                  <a:txBody>
                    <a:bodyPr/>
                    <a:lstStyle/>
                    <a:p>
                      <a:pPr indent="226695">
                        <a:spcAft>
                          <a:spcPts val="0"/>
                        </a:spcAft>
                      </a:pPr>
                      <a:r>
                        <a:rPr lang="en-US" sz="1200">
                          <a:effectLst/>
                        </a:rPr>
                        <a:t>85</a:t>
                      </a:r>
                      <a:endParaRPr lang="en-AU"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822949">
                <a:tc>
                  <a:txBody>
                    <a:bodyPr/>
                    <a:lstStyle/>
                    <a:p>
                      <a:pPr indent="226695">
                        <a:spcAft>
                          <a:spcPts val="0"/>
                        </a:spcAft>
                      </a:pPr>
                      <a:r>
                        <a:rPr lang="en-US" sz="1200">
                          <a:effectLst/>
                        </a:rPr>
                        <a:t>South Australia</a:t>
                      </a:r>
                      <a:endParaRPr lang="en-AU" sz="1200">
                        <a:effectLst/>
                        <a:latin typeface="Times New Roman"/>
                        <a:ea typeface="Times New Roman"/>
                      </a:endParaRPr>
                    </a:p>
                  </a:txBody>
                  <a:tcPr marL="68580" marR="68580" marT="0" marB="0"/>
                </a:tc>
                <a:tc>
                  <a:txBody>
                    <a:bodyPr/>
                    <a:lstStyle/>
                    <a:p>
                      <a:pPr indent="226695">
                        <a:spcAft>
                          <a:spcPts val="0"/>
                        </a:spcAft>
                      </a:pPr>
                      <a:r>
                        <a:rPr lang="en-US" sz="1200" dirty="0">
                          <a:effectLst/>
                        </a:rPr>
                        <a:t>30</a:t>
                      </a:r>
                      <a:endParaRPr lang="en-AU" sz="1200" dirty="0">
                        <a:effectLst/>
                        <a:latin typeface="Times New Roman"/>
                        <a:ea typeface="Times New Roman"/>
                      </a:endParaRPr>
                    </a:p>
                  </a:txBody>
                  <a:tcPr marL="68580" marR="68580" marT="0" marB="0"/>
                </a:tc>
                <a:tc>
                  <a:txBody>
                    <a:bodyPr/>
                    <a:lstStyle/>
                    <a:p>
                      <a:pPr indent="226695">
                        <a:spcAft>
                          <a:spcPts val="0"/>
                        </a:spcAft>
                      </a:pPr>
                      <a:r>
                        <a:rPr lang="en-US" sz="1200">
                          <a:effectLst/>
                        </a:rPr>
                        <a:t>10</a:t>
                      </a:r>
                      <a:endParaRPr lang="en-AU" sz="1200">
                        <a:effectLst/>
                        <a:latin typeface="Times New Roman"/>
                        <a:ea typeface="Times New Roman"/>
                      </a:endParaRPr>
                    </a:p>
                  </a:txBody>
                  <a:tcPr marL="68580" marR="68580" marT="0" marB="0"/>
                </a:tc>
                <a:tc>
                  <a:txBody>
                    <a:bodyPr/>
                    <a:lstStyle/>
                    <a:p>
                      <a:pPr indent="226695">
                        <a:spcAft>
                          <a:spcPts val="0"/>
                        </a:spcAft>
                      </a:pPr>
                      <a:r>
                        <a:rPr lang="en-US" sz="1200">
                          <a:effectLst/>
                        </a:rPr>
                        <a:t>N/A</a:t>
                      </a:r>
                      <a:endParaRPr lang="en-AU" sz="1200">
                        <a:effectLst/>
                        <a:latin typeface="Times New Roman"/>
                        <a:ea typeface="Times New Roman"/>
                      </a:endParaRPr>
                    </a:p>
                  </a:txBody>
                  <a:tcPr marL="68580" marR="68580" marT="0" marB="0"/>
                </a:tc>
                <a:tc>
                  <a:txBody>
                    <a:bodyPr/>
                    <a:lstStyle/>
                    <a:p>
                      <a:pPr indent="226695">
                        <a:spcAft>
                          <a:spcPts val="0"/>
                        </a:spcAft>
                      </a:pPr>
                      <a:r>
                        <a:rPr lang="en-US" sz="1200" dirty="0">
                          <a:effectLst/>
                        </a:rPr>
                        <a:t>40</a:t>
                      </a:r>
                      <a:endParaRPr lang="en-AU" sz="12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r h="411474">
                <a:tc>
                  <a:txBody>
                    <a:bodyPr/>
                    <a:lstStyle/>
                    <a:p>
                      <a:pPr indent="226695">
                        <a:spcAft>
                          <a:spcPts val="0"/>
                        </a:spcAft>
                      </a:pPr>
                      <a:r>
                        <a:rPr lang="en-US" sz="1200">
                          <a:effectLst/>
                        </a:rPr>
                        <a:t>Total:</a:t>
                      </a:r>
                      <a:endParaRPr lang="en-AU" sz="1200">
                        <a:effectLst/>
                        <a:latin typeface="Times New Roman"/>
                        <a:ea typeface="Times New Roman"/>
                      </a:endParaRPr>
                    </a:p>
                  </a:txBody>
                  <a:tcPr marL="68580" marR="68580" marT="0" marB="0"/>
                </a:tc>
                <a:tc>
                  <a:txBody>
                    <a:bodyPr/>
                    <a:lstStyle/>
                    <a:p>
                      <a:pPr indent="226695">
                        <a:spcAft>
                          <a:spcPts val="0"/>
                        </a:spcAft>
                      </a:pPr>
                      <a:r>
                        <a:rPr lang="pl-PL" sz="1200" b="1" dirty="0">
                          <a:effectLst/>
                          <a:latin typeface="Times New Roman"/>
                          <a:ea typeface="Times New Roman"/>
                        </a:rPr>
                        <a:t>121</a:t>
                      </a:r>
                      <a:endParaRPr lang="en-AU" sz="1200" b="1" dirty="0">
                        <a:effectLst/>
                        <a:latin typeface="Times New Roman"/>
                        <a:ea typeface="Times New Roman"/>
                      </a:endParaRPr>
                    </a:p>
                  </a:txBody>
                  <a:tcPr marL="68580" marR="68580" marT="0" marB="0"/>
                </a:tc>
                <a:tc>
                  <a:txBody>
                    <a:bodyPr/>
                    <a:lstStyle/>
                    <a:p>
                      <a:pPr indent="226695">
                        <a:spcAft>
                          <a:spcPts val="0"/>
                        </a:spcAft>
                      </a:pPr>
                      <a:r>
                        <a:rPr lang="pl-PL" sz="1200" b="1" dirty="0">
                          <a:effectLst/>
                          <a:latin typeface="Calibri"/>
                          <a:ea typeface="Times New Roman"/>
                        </a:rPr>
                        <a:t>60</a:t>
                      </a:r>
                      <a:endParaRPr lang="en-AU" sz="1200" dirty="0">
                        <a:effectLst/>
                        <a:latin typeface="Times New Roman"/>
                        <a:ea typeface="Times New Roman"/>
                      </a:endParaRPr>
                    </a:p>
                  </a:txBody>
                  <a:tcPr marL="68580" marR="68580" marT="0" marB="0"/>
                </a:tc>
                <a:tc>
                  <a:txBody>
                    <a:bodyPr/>
                    <a:lstStyle/>
                    <a:p>
                      <a:pPr indent="226695">
                        <a:spcAft>
                          <a:spcPts val="0"/>
                        </a:spcAft>
                      </a:pPr>
                      <a:r>
                        <a:rPr lang="pl-PL" sz="1200" b="1" dirty="0">
                          <a:effectLst/>
                          <a:latin typeface="Calibri"/>
                          <a:ea typeface="Times New Roman"/>
                          <a:cs typeface="Calibri"/>
                        </a:rPr>
                        <a:t>34</a:t>
                      </a:r>
                      <a:endParaRPr lang="en-AU" sz="1200" dirty="0">
                        <a:effectLst/>
                        <a:latin typeface="Times New Roman"/>
                        <a:ea typeface="Times New Roman"/>
                      </a:endParaRPr>
                    </a:p>
                  </a:txBody>
                  <a:tcPr marL="68580" marR="68580" marT="0" marB="0"/>
                </a:tc>
                <a:tc>
                  <a:txBody>
                    <a:bodyPr/>
                    <a:lstStyle/>
                    <a:p>
                      <a:pPr indent="226695">
                        <a:spcAft>
                          <a:spcPts val="0"/>
                        </a:spcAft>
                      </a:pPr>
                      <a:r>
                        <a:rPr lang="pl-PL" sz="1400" b="1" dirty="0">
                          <a:effectLst/>
                          <a:latin typeface="Calibri"/>
                          <a:ea typeface="Times New Roman"/>
                        </a:rPr>
                        <a:t>215</a:t>
                      </a:r>
                      <a:endParaRPr lang="en-AU" sz="1400" dirty="0">
                        <a:effectLst/>
                        <a:latin typeface="Times New Roman"/>
                        <a:ea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03122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noProof="0" dirty="0"/>
              <a:t>Defining applied learning/VET</a:t>
            </a:r>
          </a:p>
        </p:txBody>
      </p:sp>
      <p:sp>
        <p:nvSpPr>
          <p:cNvPr id="7" name="Content Placeholder 6"/>
          <p:cNvSpPr>
            <a:spLocks noGrp="1"/>
          </p:cNvSpPr>
          <p:nvPr>
            <p:ph idx="1"/>
          </p:nvPr>
        </p:nvSpPr>
        <p:spPr/>
        <p:txBody>
          <a:bodyPr>
            <a:normAutofit fontScale="85000" lnSpcReduction="20000"/>
          </a:bodyPr>
          <a:lstStyle/>
          <a:p>
            <a:pPr marL="0" lvl="0" indent="0" algn="ctr">
              <a:buNone/>
            </a:pPr>
            <a:r>
              <a:rPr lang="en-AU" b="1" noProof="0" dirty="0"/>
              <a:t>Learning for work and engagement at secondary school</a:t>
            </a:r>
          </a:p>
          <a:p>
            <a:pPr lvl="0"/>
            <a:r>
              <a:rPr lang="en-AU" b="1" noProof="0" dirty="0"/>
              <a:t>VET in Schools (</a:t>
            </a:r>
            <a:r>
              <a:rPr lang="en-AU" b="1" noProof="0" dirty="0" err="1"/>
              <a:t>VETiS</a:t>
            </a:r>
            <a:r>
              <a:rPr lang="en-AU" b="1" noProof="0" dirty="0"/>
              <a:t>) </a:t>
            </a:r>
            <a:r>
              <a:rPr lang="en-AU" noProof="0" dirty="0"/>
              <a:t>– programs that involve the delivery of Australian Qualifications Framework (AQF) qualifications by Registered Training Organisations (RTOs).</a:t>
            </a:r>
          </a:p>
          <a:p>
            <a:pPr lvl="0"/>
            <a:r>
              <a:rPr lang="en-AU" b="1" noProof="0" dirty="0"/>
              <a:t>Applied Learning </a:t>
            </a:r>
            <a:r>
              <a:rPr lang="en-AU" noProof="0" dirty="0"/>
              <a:t>- experiential, hands-on, active learning which provides practical, work-related experience, and other skills that are important for life and work </a:t>
            </a:r>
          </a:p>
          <a:p>
            <a:pPr lvl="0"/>
            <a:r>
              <a:rPr lang="en-AU" b="1" noProof="0" dirty="0"/>
              <a:t>Flexible Learning </a:t>
            </a:r>
            <a:r>
              <a:rPr lang="en-AU" noProof="0" dirty="0"/>
              <a:t>– Flexible school and/or community based learning programs, which may include individual case management.</a:t>
            </a:r>
          </a:p>
        </p:txBody>
      </p:sp>
      <p:sp>
        <p:nvSpPr>
          <p:cNvPr id="4" name="Footer Placeholder 3"/>
          <p:cNvSpPr>
            <a:spLocks noGrp="1"/>
          </p:cNvSpPr>
          <p:nvPr>
            <p:ph type="ftr" sz="quarter" idx="11"/>
          </p:nvPr>
        </p:nvSpPr>
        <p:spPr/>
        <p:txBody>
          <a:bodyPr/>
          <a:lstStyle/>
          <a:p>
            <a:pPr>
              <a:defRPr/>
            </a:pPr>
            <a:r>
              <a:rPr lang="en-AU"/>
              <a:t>Vocational learning in schools: Past, present and future </a:t>
            </a:r>
            <a:endParaRPr lang="en-AU" dirty="0"/>
          </a:p>
        </p:txBody>
      </p:sp>
      <p:sp>
        <p:nvSpPr>
          <p:cNvPr id="5" name="Slide Number Placeholder 4"/>
          <p:cNvSpPr>
            <a:spLocks noGrp="1"/>
          </p:cNvSpPr>
          <p:nvPr>
            <p:ph type="sldNum" sz="quarter" idx="12"/>
          </p:nvPr>
        </p:nvSpPr>
        <p:spPr/>
        <p:txBody>
          <a:bodyPr/>
          <a:lstStyle/>
          <a:p>
            <a:pPr>
              <a:defRPr/>
            </a:pPr>
            <a:fld id="{D4E1105A-F477-42DC-AA2C-E796C7B31D84}" type="slidenum">
              <a:rPr lang="en-AU" smtClean="0"/>
              <a:pPr>
                <a:defRPr/>
              </a:pPr>
              <a:t>25</a:t>
            </a:fld>
            <a:endParaRPr lang="en-AU" dirty="0"/>
          </a:p>
        </p:txBody>
      </p:sp>
    </p:spTree>
    <p:extLst>
      <p:ext uri="{BB962C8B-B14F-4D97-AF65-F5344CB8AC3E}">
        <p14:creationId xmlns:p14="http://schemas.microsoft.com/office/powerpoint/2010/main" val="2903651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noProof="0" dirty="0"/>
              <a:t>Thinking framework</a:t>
            </a:r>
          </a:p>
        </p:txBody>
      </p:sp>
      <p:sp>
        <p:nvSpPr>
          <p:cNvPr id="7" name="Content Placeholder 6"/>
          <p:cNvSpPr>
            <a:spLocks noGrp="1"/>
          </p:cNvSpPr>
          <p:nvPr>
            <p:ph idx="1"/>
          </p:nvPr>
        </p:nvSpPr>
        <p:spPr/>
        <p:txBody>
          <a:bodyPr>
            <a:normAutofit fontScale="92500" lnSpcReduction="20000"/>
          </a:bodyPr>
          <a:lstStyle/>
          <a:p>
            <a:pPr marL="0" indent="0">
              <a:buNone/>
            </a:pPr>
            <a:r>
              <a:rPr lang="en-AU" sz="2800" dirty="0"/>
              <a:t>Seddon, T., </a:t>
            </a:r>
            <a:r>
              <a:rPr lang="en-AU" sz="2800" dirty="0" err="1"/>
              <a:t>Billett</a:t>
            </a:r>
            <a:r>
              <a:rPr lang="en-AU" sz="2800" dirty="0"/>
              <a:t>, S., &amp; </a:t>
            </a:r>
            <a:r>
              <a:rPr lang="en-AU" sz="2800" dirty="0" err="1"/>
              <a:t>Clemans</a:t>
            </a:r>
            <a:r>
              <a:rPr lang="en-AU" sz="2800" dirty="0"/>
              <a:t>, A. (2004) </a:t>
            </a:r>
          </a:p>
          <a:p>
            <a:r>
              <a:rPr lang="en-AU" sz="2800" noProof="0" dirty="0"/>
              <a:t>Social partnerships are “significant policy trend” and are “driving particular styles of working and resourcing education” </a:t>
            </a:r>
          </a:p>
          <a:p>
            <a:r>
              <a:rPr lang="en-AU" sz="2800" dirty="0"/>
              <a:t>New pressures on schools lead to “destabilisation and reconfiguration ” of traditional learning spaces</a:t>
            </a:r>
          </a:p>
          <a:p>
            <a:pPr marL="0" indent="0">
              <a:buNone/>
            </a:pPr>
            <a:r>
              <a:rPr lang="en-AU" sz="2800" dirty="0"/>
              <a:t>Wheelahan &amp; Moody (2011)</a:t>
            </a:r>
            <a:endParaRPr lang="en-AU" sz="2800" noProof="0" dirty="0"/>
          </a:p>
          <a:p>
            <a:r>
              <a:rPr lang="en-AU" sz="2800" noProof="0" dirty="0"/>
              <a:t>Educational institutions are supply driven – offer what they think is important </a:t>
            </a:r>
          </a:p>
          <a:p>
            <a:pPr marL="0" indent="0">
              <a:buNone/>
            </a:pPr>
            <a:r>
              <a:rPr lang="en-AU" noProof="0" dirty="0"/>
              <a:t>RQ: What are the consequences of social partnerships in education settings – for </a:t>
            </a:r>
            <a:r>
              <a:rPr lang="en-AU" dirty="0"/>
              <a:t>schools</a:t>
            </a:r>
            <a:r>
              <a:rPr lang="en-AU" noProof="0" dirty="0"/>
              <a:t>, for </a:t>
            </a:r>
            <a:r>
              <a:rPr lang="en-AU" dirty="0"/>
              <a:t>partners</a:t>
            </a:r>
            <a:r>
              <a:rPr lang="en-AU" noProof="0" dirty="0"/>
              <a:t>, for </a:t>
            </a:r>
            <a:r>
              <a:rPr lang="en-AU" dirty="0"/>
              <a:t>students</a:t>
            </a:r>
            <a:r>
              <a:rPr lang="en-AU" noProof="0" dirty="0"/>
              <a:t>?</a:t>
            </a:r>
          </a:p>
          <a:p>
            <a:pPr marL="0" indent="0">
              <a:buNone/>
            </a:pPr>
            <a:endParaRPr lang="en-AU" noProof="0" dirty="0"/>
          </a:p>
          <a:p>
            <a:endParaRPr lang="en-AU" noProof="0" dirty="0"/>
          </a:p>
        </p:txBody>
      </p:sp>
      <p:sp>
        <p:nvSpPr>
          <p:cNvPr id="4" name="Footer Placeholder 3"/>
          <p:cNvSpPr>
            <a:spLocks noGrp="1"/>
          </p:cNvSpPr>
          <p:nvPr>
            <p:ph type="ftr" sz="quarter" idx="11"/>
          </p:nvPr>
        </p:nvSpPr>
        <p:spPr/>
        <p:txBody>
          <a:bodyPr/>
          <a:lstStyle/>
          <a:p>
            <a:pPr>
              <a:defRPr/>
            </a:pPr>
            <a:r>
              <a:rPr lang="en-AU"/>
              <a:t>Vocational learning in schools: Past, present and future </a:t>
            </a:r>
            <a:endParaRPr lang="en-AU" dirty="0"/>
          </a:p>
        </p:txBody>
      </p:sp>
      <p:sp>
        <p:nvSpPr>
          <p:cNvPr id="5" name="Slide Number Placeholder 4"/>
          <p:cNvSpPr>
            <a:spLocks noGrp="1"/>
          </p:cNvSpPr>
          <p:nvPr>
            <p:ph type="sldNum" sz="quarter" idx="12"/>
          </p:nvPr>
        </p:nvSpPr>
        <p:spPr/>
        <p:txBody>
          <a:bodyPr/>
          <a:lstStyle/>
          <a:p>
            <a:pPr>
              <a:defRPr/>
            </a:pPr>
            <a:fld id="{D4E1105A-F477-42DC-AA2C-E796C7B31D84}" type="slidenum">
              <a:rPr lang="en-AU" smtClean="0"/>
              <a:pPr>
                <a:defRPr/>
              </a:pPr>
              <a:t>26</a:t>
            </a:fld>
            <a:endParaRPr lang="en-AU" dirty="0"/>
          </a:p>
        </p:txBody>
      </p:sp>
    </p:spTree>
    <p:extLst>
      <p:ext uri="{BB962C8B-B14F-4D97-AF65-F5344CB8AC3E}">
        <p14:creationId xmlns:p14="http://schemas.microsoft.com/office/powerpoint/2010/main" val="3890852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15816" y="274638"/>
            <a:ext cx="5770984" cy="922114"/>
          </a:xfrm>
        </p:spPr>
        <p:txBody>
          <a:bodyPr/>
          <a:lstStyle/>
          <a:p>
            <a:r>
              <a:rPr lang="en-AU" dirty="0"/>
              <a:t>Types of partners</a:t>
            </a:r>
            <a:endParaRPr lang="en-AU" noProof="0" dirty="0"/>
          </a:p>
        </p:txBody>
      </p:sp>
      <p:sp>
        <p:nvSpPr>
          <p:cNvPr id="4" name="Footer Placeholder 3"/>
          <p:cNvSpPr>
            <a:spLocks noGrp="1"/>
          </p:cNvSpPr>
          <p:nvPr>
            <p:ph type="ftr" sz="quarter" idx="11"/>
          </p:nvPr>
        </p:nvSpPr>
        <p:spPr/>
        <p:txBody>
          <a:bodyPr/>
          <a:lstStyle/>
          <a:p>
            <a:pPr>
              <a:defRPr/>
            </a:pPr>
            <a:r>
              <a:rPr lang="en-AU"/>
              <a:t>Vocational learning in schools: Past, present and future </a:t>
            </a:r>
            <a:endParaRPr lang="en-AU" dirty="0"/>
          </a:p>
        </p:txBody>
      </p:sp>
      <p:sp>
        <p:nvSpPr>
          <p:cNvPr id="5" name="Slide Number Placeholder 4"/>
          <p:cNvSpPr>
            <a:spLocks noGrp="1"/>
          </p:cNvSpPr>
          <p:nvPr>
            <p:ph type="sldNum" sz="quarter" idx="12"/>
          </p:nvPr>
        </p:nvSpPr>
        <p:spPr/>
        <p:txBody>
          <a:bodyPr/>
          <a:lstStyle/>
          <a:p>
            <a:pPr>
              <a:defRPr/>
            </a:pPr>
            <a:fld id="{D4E1105A-F477-42DC-AA2C-E796C7B31D84}" type="slidenum">
              <a:rPr lang="en-AU" smtClean="0"/>
              <a:pPr>
                <a:defRPr/>
              </a:pPr>
              <a:t>27</a:t>
            </a:fld>
            <a:endParaRPr lang="en-AU"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20695223"/>
              </p:ext>
            </p:extLst>
          </p:nvPr>
        </p:nvGraphicFramePr>
        <p:xfrm>
          <a:off x="467544" y="2132856"/>
          <a:ext cx="8229600" cy="436860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93513" y="1340768"/>
            <a:ext cx="8964488" cy="646331"/>
          </a:xfrm>
          <a:prstGeom prst="rect">
            <a:avLst/>
          </a:prstGeom>
        </p:spPr>
        <p:txBody>
          <a:bodyPr wrap="square">
            <a:spAutoFit/>
          </a:bodyPr>
          <a:lstStyle/>
          <a:p>
            <a:r>
              <a:rPr lang="en-AU" b="1" dirty="0"/>
              <a:t>Q14) What types and number of 'partner organisations' support the provision of applied learning/VET/flexible learning options offered by your organisation?</a:t>
            </a:r>
            <a:endParaRPr lang="en-AU" dirty="0"/>
          </a:p>
        </p:txBody>
      </p:sp>
    </p:spTree>
    <p:extLst>
      <p:ext uri="{BB962C8B-B14F-4D97-AF65-F5344CB8AC3E}">
        <p14:creationId xmlns:p14="http://schemas.microsoft.com/office/powerpoint/2010/main" val="1789471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27784" y="274638"/>
            <a:ext cx="6059016" cy="1143000"/>
          </a:xfrm>
        </p:spPr>
        <p:txBody>
          <a:bodyPr/>
          <a:lstStyle/>
          <a:p>
            <a:r>
              <a:rPr lang="en-AU" noProof="0" dirty="0"/>
              <a:t>involvement of businesses</a:t>
            </a:r>
          </a:p>
        </p:txBody>
      </p:sp>
      <p:sp>
        <p:nvSpPr>
          <p:cNvPr id="7" name="Content Placeholder 6"/>
          <p:cNvSpPr>
            <a:spLocks noGrp="1"/>
          </p:cNvSpPr>
          <p:nvPr>
            <p:ph idx="1"/>
          </p:nvPr>
        </p:nvSpPr>
        <p:spPr>
          <a:xfrm>
            <a:off x="467544" y="1412776"/>
            <a:ext cx="8229600" cy="1008112"/>
          </a:xfrm>
        </p:spPr>
        <p:txBody>
          <a:bodyPr/>
          <a:lstStyle/>
          <a:p>
            <a:pPr marL="0" indent="0">
              <a:buNone/>
            </a:pPr>
            <a:r>
              <a:rPr lang="en-AU" sz="2800" noProof="0" dirty="0"/>
              <a:t>Ten or more partnerships with businesses in rural and regional Victoria</a:t>
            </a:r>
          </a:p>
        </p:txBody>
      </p:sp>
      <p:sp>
        <p:nvSpPr>
          <p:cNvPr id="4" name="Footer Placeholder 3"/>
          <p:cNvSpPr>
            <a:spLocks noGrp="1"/>
          </p:cNvSpPr>
          <p:nvPr>
            <p:ph type="ftr" sz="quarter" idx="11"/>
          </p:nvPr>
        </p:nvSpPr>
        <p:spPr/>
        <p:txBody>
          <a:bodyPr/>
          <a:lstStyle/>
          <a:p>
            <a:pPr>
              <a:defRPr/>
            </a:pPr>
            <a:r>
              <a:rPr lang="en-AU"/>
              <a:t>Vocational learning in schools: Past, present and future </a:t>
            </a:r>
            <a:endParaRPr lang="en-AU" dirty="0"/>
          </a:p>
        </p:txBody>
      </p:sp>
      <p:sp>
        <p:nvSpPr>
          <p:cNvPr id="5" name="Slide Number Placeholder 4"/>
          <p:cNvSpPr>
            <a:spLocks noGrp="1"/>
          </p:cNvSpPr>
          <p:nvPr>
            <p:ph type="sldNum" sz="quarter" idx="12"/>
          </p:nvPr>
        </p:nvSpPr>
        <p:spPr/>
        <p:txBody>
          <a:bodyPr/>
          <a:lstStyle/>
          <a:p>
            <a:pPr>
              <a:defRPr/>
            </a:pPr>
            <a:fld id="{D4E1105A-F477-42DC-AA2C-E796C7B31D84}" type="slidenum">
              <a:rPr lang="en-AU" smtClean="0"/>
              <a:pPr>
                <a:defRPr/>
              </a:pPr>
              <a:t>28</a:t>
            </a:fld>
            <a:endParaRPr lang="en-AU" dirty="0"/>
          </a:p>
        </p:txBody>
      </p:sp>
      <p:graphicFrame>
        <p:nvGraphicFramePr>
          <p:cNvPr id="11" name="Table 10"/>
          <p:cNvGraphicFramePr>
            <a:graphicFrameLocks noGrp="1"/>
          </p:cNvGraphicFramePr>
          <p:nvPr>
            <p:extLst>
              <p:ext uri="{D42A27DB-BD31-4B8C-83A1-F6EECF244321}">
                <p14:modId xmlns:p14="http://schemas.microsoft.com/office/powerpoint/2010/main" val="645008582"/>
              </p:ext>
            </p:extLst>
          </p:nvPr>
        </p:nvGraphicFramePr>
        <p:xfrm>
          <a:off x="1043608" y="2708920"/>
          <a:ext cx="6840759" cy="2736307"/>
        </p:xfrm>
        <a:graphic>
          <a:graphicData uri="http://schemas.openxmlformats.org/drawingml/2006/table">
            <a:tbl>
              <a:tblPr firstRow="1" firstCol="1" bandRow="1">
                <a:tableStyleId>{5C22544A-7EE6-4342-B048-85BDC9FD1C3A}</a:tableStyleId>
              </a:tblPr>
              <a:tblGrid>
                <a:gridCol w="1820058">
                  <a:extLst>
                    <a:ext uri="{9D8B030D-6E8A-4147-A177-3AD203B41FA5}">
                      <a16:colId xmlns:a16="http://schemas.microsoft.com/office/drawing/2014/main" val="20000"/>
                    </a:ext>
                  </a:extLst>
                </a:gridCol>
                <a:gridCol w="1332155">
                  <a:extLst>
                    <a:ext uri="{9D8B030D-6E8A-4147-A177-3AD203B41FA5}">
                      <a16:colId xmlns:a16="http://schemas.microsoft.com/office/drawing/2014/main" val="20001"/>
                    </a:ext>
                  </a:extLst>
                </a:gridCol>
                <a:gridCol w="1287341">
                  <a:extLst>
                    <a:ext uri="{9D8B030D-6E8A-4147-A177-3AD203B41FA5}">
                      <a16:colId xmlns:a16="http://schemas.microsoft.com/office/drawing/2014/main" val="20002"/>
                    </a:ext>
                  </a:extLst>
                </a:gridCol>
                <a:gridCol w="1287341">
                  <a:extLst>
                    <a:ext uri="{9D8B030D-6E8A-4147-A177-3AD203B41FA5}">
                      <a16:colId xmlns:a16="http://schemas.microsoft.com/office/drawing/2014/main" val="20003"/>
                    </a:ext>
                  </a:extLst>
                </a:gridCol>
                <a:gridCol w="1113864">
                  <a:extLst>
                    <a:ext uri="{9D8B030D-6E8A-4147-A177-3AD203B41FA5}">
                      <a16:colId xmlns:a16="http://schemas.microsoft.com/office/drawing/2014/main" val="20004"/>
                    </a:ext>
                  </a:extLst>
                </a:gridCol>
              </a:tblGrid>
              <a:tr h="404857">
                <a:tc>
                  <a:txBody>
                    <a:bodyPr/>
                    <a:lstStyle/>
                    <a:p>
                      <a:pPr marL="38100" marR="38100" indent="-24765" algn="ctr">
                        <a:lnSpc>
                          <a:spcPct val="150000"/>
                        </a:lnSpc>
                        <a:spcAft>
                          <a:spcPts val="0"/>
                        </a:spcAft>
                      </a:pPr>
                      <a:r>
                        <a:rPr lang="en-AU" sz="1400" dirty="0">
                          <a:effectLst/>
                        </a:rPr>
                        <a:t>Victoria</a:t>
                      </a:r>
                      <a:endParaRPr lang="en-AU" sz="1400" dirty="0">
                        <a:effectLst/>
                        <a:latin typeface="Times New Roman"/>
                        <a:ea typeface="Times New Roman"/>
                        <a:cs typeface="Times New Roman"/>
                      </a:endParaRPr>
                    </a:p>
                  </a:txBody>
                  <a:tcPr marL="68580" marR="68580" marT="0" marB="0"/>
                </a:tc>
                <a:tc>
                  <a:txBody>
                    <a:bodyPr/>
                    <a:lstStyle/>
                    <a:p>
                      <a:pPr marL="38100" marR="38100" indent="-24765" algn="ctr">
                        <a:lnSpc>
                          <a:spcPct val="150000"/>
                        </a:lnSpc>
                        <a:spcAft>
                          <a:spcPts val="0"/>
                        </a:spcAft>
                      </a:pPr>
                      <a:r>
                        <a:rPr lang="en-AU" sz="1200" dirty="0">
                          <a:effectLst/>
                        </a:rPr>
                        <a:t>Ten or more</a:t>
                      </a:r>
                      <a:endParaRPr lang="en-AU" sz="1200" dirty="0">
                        <a:effectLst/>
                        <a:latin typeface="Times New Roman"/>
                        <a:ea typeface="Times New Roman"/>
                        <a:cs typeface="Times New Roman"/>
                      </a:endParaRPr>
                    </a:p>
                  </a:txBody>
                  <a:tcPr marL="68580" marR="68580" marT="0" marB="0" anchor="ctr"/>
                </a:tc>
                <a:tc>
                  <a:txBody>
                    <a:bodyPr/>
                    <a:lstStyle/>
                    <a:p>
                      <a:pPr marL="38100" marR="38100" indent="635" algn="ctr">
                        <a:lnSpc>
                          <a:spcPct val="150000"/>
                        </a:lnSpc>
                        <a:spcAft>
                          <a:spcPts val="0"/>
                        </a:spcAft>
                      </a:pPr>
                      <a:r>
                        <a:rPr lang="en-AU" sz="1200" dirty="0">
                          <a:effectLst/>
                        </a:rPr>
                        <a:t>Up to 9</a:t>
                      </a:r>
                      <a:endParaRPr lang="en-AU" sz="1200" dirty="0">
                        <a:effectLst/>
                        <a:latin typeface="Times New Roman"/>
                        <a:ea typeface="Times New Roman"/>
                        <a:cs typeface="Times New Roman"/>
                      </a:endParaRPr>
                    </a:p>
                  </a:txBody>
                  <a:tcPr marL="68580" marR="68580" marT="0" marB="0" anchor="ctr"/>
                </a:tc>
                <a:tc>
                  <a:txBody>
                    <a:bodyPr/>
                    <a:lstStyle/>
                    <a:p>
                      <a:pPr indent="228600" algn="ctr">
                        <a:lnSpc>
                          <a:spcPct val="150000"/>
                        </a:lnSpc>
                        <a:spcAft>
                          <a:spcPts val="0"/>
                        </a:spcAft>
                      </a:pPr>
                      <a:r>
                        <a:rPr lang="en-AU" sz="1200" dirty="0">
                          <a:effectLst/>
                        </a:rPr>
                        <a:t>None</a:t>
                      </a:r>
                      <a:endParaRPr lang="en-AU" sz="1200" dirty="0">
                        <a:effectLst/>
                        <a:latin typeface="Times New Roman"/>
                        <a:ea typeface="Times New Roman"/>
                        <a:cs typeface="Times New Roman"/>
                      </a:endParaRPr>
                    </a:p>
                  </a:txBody>
                  <a:tcPr marL="68580" marR="68580" marT="0" marB="0" anchor="ctr"/>
                </a:tc>
                <a:tc>
                  <a:txBody>
                    <a:bodyPr/>
                    <a:lstStyle/>
                    <a:p>
                      <a:pPr indent="228600" algn="ctr">
                        <a:lnSpc>
                          <a:spcPct val="150000"/>
                        </a:lnSpc>
                        <a:spcAft>
                          <a:spcPts val="0"/>
                        </a:spcAft>
                      </a:pPr>
                      <a:r>
                        <a:rPr lang="en-AU" sz="1200" dirty="0">
                          <a:effectLst/>
                        </a:rPr>
                        <a:t>Total</a:t>
                      </a:r>
                      <a:endParaRPr lang="en-AU" sz="12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0"/>
                  </a:ext>
                </a:extLst>
              </a:tr>
              <a:tr h="777150">
                <a:tc>
                  <a:txBody>
                    <a:bodyPr/>
                    <a:lstStyle/>
                    <a:p>
                      <a:pPr indent="228600">
                        <a:lnSpc>
                          <a:spcPct val="150000"/>
                        </a:lnSpc>
                        <a:spcAft>
                          <a:spcPts val="0"/>
                        </a:spcAft>
                      </a:pPr>
                      <a:r>
                        <a:rPr lang="en-AU" sz="1200" dirty="0">
                          <a:effectLst/>
                        </a:rPr>
                        <a:t>Metropolitan</a:t>
                      </a:r>
                      <a:endParaRPr lang="en-AU" sz="1200" dirty="0">
                        <a:effectLst/>
                        <a:latin typeface="Times New Roman"/>
                        <a:ea typeface="Times New Roman"/>
                        <a:cs typeface="Times New Roman"/>
                      </a:endParaRPr>
                    </a:p>
                  </a:txBody>
                  <a:tcPr marL="68580" marR="68580" marT="0" marB="0" anchor="ctr"/>
                </a:tc>
                <a:tc>
                  <a:txBody>
                    <a:bodyPr/>
                    <a:lstStyle/>
                    <a:p>
                      <a:pPr indent="228600" algn="ctr">
                        <a:lnSpc>
                          <a:spcPct val="150000"/>
                        </a:lnSpc>
                        <a:spcAft>
                          <a:spcPts val="0"/>
                        </a:spcAft>
                      </a:pPr>
                      <a:r>
                        <a:rPr lang="en-AU" sz="1200" dirty="0">
                          <a:effectLst/>
                        </a:rPr>
                        <a:t>18.8%</a:t>
                      </a:r>
                      <a:endParaRPr lang="en-AU" sz="1200" dirty="0">
                        <a:effectLst/>
                        <a:latin typeface="Times New Roman"/>
                        <a:ea typeface="Times New Roman"/>
                        <a:cs typeface="Times New Roman"/>
                      </a:endParaRPr>
                    </a:p>
                  </a:txBody>
                  <a:tcPr marL="68580" marR="68580" marT="0" marB="0" anchor="ctr"/>
                </a:tc>
                <a:tc>
                  <a:txBody>
                    <a:bodyPr/>
                    <a:lstStyle/>
                    <a:p>
                      <a:pPr indent="228600" algn="ctr">
                        <a:lnSpc>
                          <a:spcPct val="150000"/>
                        </a:lnSpc>
                        <a:spcAft>
                          <a:spcPts val="0"/>
                        </a:spcAft>
                      </a:pPr>
                      <a:r>
                        <a:rPr lang="en-AU" sz="1200" dirty="0">
                          <a:effectLst/>
                        </a:rPr>
                        <a:t>45.8%</a:t>
                      </a:r>
                      <a:endParaRPr lang="en-AU" sz="1200" dirty="0">
                        <a:effectLst/>
                        <a:latin typeface="Times New Roman"/>
                        <a:ea typeface="Times New Roman"/>
                        <a:cs typeface="Times New Roman"/>
                      </a:endParaRPr>
                    </a:p>
                  </a:txBody>
                  <a:tcPr marL="68580" marR="68580" marT="0" marB="0" anchor="ctr"/>
                </a:tc>
                <a:tc>
                  <a:txBody>
                    <a:bodyPr/>
                    <a:lstStyle/>
                    <a:p>
                      <a:pPr indent="228600" algn="ctr">
                        <a:lnSpc>
                          <a:spcPct val="150000"/>
                        </a:lnSpc>
                        <a:spcAft>
                          <a:spcPts val="0"/>
                        </a:spcAft>
                      </a:pPr>
                      <a:r>
                        <a:rPr lang="en-AU" sz="1200" dirty="0">
                          <a:effectLst/>
                        </a:rPr>
                        <a:t>35.4%</a:t>
                      </a:r>
                      <a:endParaRPr lang="en-AU" sz="1200" dirty="0">
                        <a:effectLst/>
                        <a:latin typeface="Times New Roman"/>
                        <a:ea typeface="Times New Roman"/>
                        <a:cs typeface="Times New Roman"/>
                      </a:endParaRPr>
                    </a:p>
                  </a:txBody>
                  <a:tcPr marL="68580" marR="68580" marT="0" marB="0" anchor="ctr"/>
                </a:tc>
                <a:tc>
                  <a:txBody>
                    <a:bodyPr/>
                    <a:lstStyle/>
                    <a:p>
                      <a:pPr indent="228600" algn="ctr">
                        <a:lnSpc>
                          <a:spcPct val="150000"/>
                        </a:lnSpc>
                        <a:spcAft>
                          <a:spcPts val="0"/>
                        </a:spcAft>
                      </a:pPr>
                      <a:r>
                        <a:rPr lang="en-AU" sz="1200" dirty="0">
                          <a:effectLst/>
                        </a:rPr>
                        <a:t>100%</a:t>
                      </a:r>
                      <a:endParaRPr lang="en-AU" sz="12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1"/>
                  </a:ext>
                </a:extLst>
              </a:tr>
              <a:tr h="777150">
                <a:tc>
                  <a:txBody>
                    <a:bodyPr/>
                    <a:lstStyle/>
                    <a:p>
                      <a:pPr indent="228600">
                        <a:lnSpc>
                          <a:spcPct val="150000"/>
                        </a:lnSpc>
                        <a:spcAft>
                          <a:spcPts val="0"/>
                        </a:spcAft>
                      </a:pPr>
                      <a:r>
                        <a:rPr lang="en-AU" sz="1200" dirty="0">
                          <a:effectLst/>
                        </a:rPr>
                        <a:t>Regional</a:t>
                      </a:r>
                      <a:endParaRPr lang="en-AU" sz="1200" dirty="0">
                        <a:effectLst/>
                        <a:latin typeface="Times New Roman"/>
                        <a:ea typeface="Times New Roman"/>
                        <a:cs typeface="Times New Roman"/>
                      </a:endParaRPr>
                    </a:p>
                  </a:txBody>
                  <a:tcPr marL="68580" marR="68580" marT="0" marB="0" anchor="ctr"/>
                </a:tc>
                <a:tc>
                  <a:txBody>
                    <a:bodyPr/>
                    <a:lstStyle/>
                    <a:p>
                      <a:pPr indent="228600" algn="ctr">
                        <a:lnSpc>
                          <a:spcPct val="150000"/>
                        </a:lnSpc>
                        <a:spcAft>
                          <a:spcPts val="0"/>
                        </a:spcAft>
                      </a:pPr>
                      <a:r>
                        <a:rPr lang="en-AU" sz="1200" dirty="0">
                          <a:effectLst/>
                        </a:rPr>
                        <a:t>50%</a:t>
                      </a:r>
                      <a:endParaRPr lang="en-AU" sz="1200" dirty="0">
                        <a:effectLst/>
                        <a:latin typeface="Times New Roman"/>
                        <a:ea typeface="Times New Roman"/>
                        <a:cs typeface="Times New Roman"/>
                      </a:endParaRPr>
                    </a:p>
                  </a:txBody>
                  <a:tcPr marL="68580" marR="68580" marT="0" marB="0" anchor="ctr"/>
                </a:tc>
                <a:tc>
                  <a:txBody>
                    <a:bodyPr/>
                    <a:lstStyle/>
                    <a:p>
                      <a:pPr indent="228600" algn="ctr">
                        <a:lnSpc>
                          <a:spcPct val="150000"/>
                        </a:lnSpc>
                        <a:spcAft>
                          <a:spcPts val="0"/>
                        </a:spcAft>
                      </a:pPr>
                      <a:r>
                        <a:rPr lang="en-AU" sz="1200" dirty="0">
                          <a:effectLst/>
                        </a:rPr>
                        <a:t>31.2%</a:t>
                      </a:r>
                      <a:endParaRPr lang="en-AU" sz="1200" dirty="0">
                        <a:effectLst/>
                        <a:latin typeface="Times New Roman"/>
                        <a:ea typeface="Times New Roman"/>
                        <a:cs typeface="Times New Roman"/>
                      </a:endParaRPr>
                    </a:p>
                  </a:txBody>
                  <a:tcPr marL="68580" marR="68580" marT="0" marB="0" anchor="ctr"/>
                </a:tc>
                <a:tc>
                  <a:txBody>
                    <a:bodyPr/>
                    <a:lstStyle/>
                    <a:p>
                      <a:pPr indent="228600" algn="ctr">
                        <a:lnSpc>
                          <a:spcPct val="150000"/>
                        </a:lnSpc>
                        <a:spcAft>
                          <a:spcPts val="0"/>
                        </a:spcAft>
                      </a:pPr>
                      <a:r>
                        <a:rPr lang="en-AU" sz="1200" dirty="0">
                          <a:effectLst/>
                        </a:rPr>
                        <a:t>18.8%</a:t>
                      </a:r>
                      <a:endParaRPr lang="en-AU" sz="1200" dirty="0">
                        <a:effectLst/>
                        <a:latin typeface="Times New Roman"/>
                        <a:ea typeface="Times New Roman"/>
                        <a:cs typeface="Times New Roman"/>
                      </a:endParaRPr>
                    </a:p>
                  </a:txBody>
                  <a:tcPr marL="68580" marR="68580" marT="0" marB="0" anchor="ctr"/>
                </a:tc>
                <a:tc>
                  <a:txBody>
                    <a:bodyPr/>
                    <a:lstStyle/>
                    <a:p>
                      <a:pPr indent="228600" algn="ctr">
                        <a:lnSpc>
                          <a:spcPct val="150000"/>
                        </a:lnSpc>
                        <a:spcAft>
                          <a:spcPts val="0"/>
                        </a:spcAft>
                      </a:pPr>
                      <a:r>
                        <a:rPr lang="en-AU" sz="1200" dirty="0">
                          <a:effectLst/>
                        </a:rPr>
                        <a:t>100%</a:t>
                      </a:r>
                      <a:endParaRPr lang="en-AU" sz="12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2"/>
                  </a:ext>
                </a:extLst>
              </a:tr>
              <a:tr h="777150">
                <a:tc>
                  <a:txBody>
                    <a:bodyPr/>
                    <a:lstStyle/>
                    <a:p>
                      <a:pPr indent="228600">
                        <a:lnSpc>
                          <a:spcPct val="150000"/>
                        </a:lnSpc>
                        <a:spcAft>
                          <a:spcPts val="0"/>
                        </a:spcAft>
                      </a:pPr>
                      <a:r>
                        <a:rPr lang="en-AU" sz="1200" dirty="0">
                          <a:effectLst/>
                        </a:rPr>
                        <a:t>Rural</a:t>
                      </a:r>
                      <a:endParaRPr lang="en-AU" sz="1200" dirty="0">
                        <a:effectLst/>
                        <a:latin typeface="Times New Roman"/>
                        <a:ea typeface="Times New Roman"/>
                        <a:cs typeface="Times New Roman"/>
                      </a:endParaRPr>
                    </a:p>
                  </a:txBody>
                  <a:tcPr marL="68580" marR="68580" marT="0" marB="0" anchor="ctr"/>
                </a:tc>
                <a:tc>
                  <a:txBody>
                    <a:bodyPr/>
                    <a:lstStyle/>
                    <a:p>
                      <a:pPr indent="228600" algn="ctr">
                        <a:lnSpc>
                          <a:spcPct val="150000"/>
                        </a:lnSpc>
                        <a:spcAft>
                          <a:spcPts val="0"/>
                        </a:spcAft>
                      </a:pPr>
                      <a:r>
                        <a:rPr lang="en-AU" sz="1200" dirty="0">
                          <a:effectLst/>
                        </a:rPr>
                        <a:t>64.3%</a:t>
                      </a:r>
                      <a:endParaRPr lang="en-AU" sz="1200" dirty="0">
                        <a:effectLst/>
                        <a:latin typeface="Times New Roman"/>
                        <a:ea typeface="Times New Roman"/>
                        <a:cs typeface="Times New Roman"/>
                      </a:endParaRPr>
                    </a:p>
                  </a:txBody>
                  <a:tcPr marL="68580" marR="68580" marT="0" marB="0" anchor="ctr"/>
                </a:tc>
                <a:tc>
                  <a:txBody>
                    <a:bodyPr/>
                    <a:lstStyle/>
                    <a:p>
                      <a:pPr indent="228600" algn="ctr">
                        <a:lnSpc>
                          <a:spcPct val="150000"/>
                        </a:lnSpc>
                        <a:spcAft>
                          <a:spcPts val="0"/>
                        </a:spcAft>
                      </a:pPr>
                      <a:r>
                        <a:rPr lang="en-AU" sz="1200" dirty="0">
                          <a:effectLst/>
                        </a:rPr>
                        <a:t>21.4%</a:t>
                      </a:r>
                      <a:endParaRPr lang="en-AU" sz="1200" dirty="0">
                        <a:effectLst/>
                        <a:latin typeface="Times New Roman"/>
                        <a:ea typeface="Times New Roman"/>
                        <a:cs typeface="Times New Roman"/>
                      </a:endParaRPr>
                    </a:p>
                  </a:txBody>
                  <a:tcPr marL="68580" marR="68580" marT="0" marB="0" anchor="ctr"/>
                </a:tc>
                <a:tc>
                  <a:txBody>
                    <a:bodyPr/>
                    <a:lstStyle/>
                    <a:p>
                      <a:pPr indent="228600" algn="ctr">
                        <a:lnSpc>
                          <a:spcPct val="150000"/>
                        </a:lnSpc>
                        <a:spcAft>
                          <a:spcPts val="0"/>
                        </a:spcAft>
                      </a:pPr>
                      <a:r>
                        <a:rPr lang="en-AU" sz="1200" dirty="0">
                          <a:effectLst/>
                        </a:rPr>
                        <a:t>14.3%</a:t>
                      </a:r>
                      <a:endParaRPr lang="en-AU" sz="1200" dirty="0">
                        <a:effectLst/>
                        <a:latin typeface="Times New Roman"/>
                        <a:ea typeface="Times New Roman"/>
                        <a:cs typeface="Times New Roman"/>
                      </a:endParaRPr>
                    </a:p>
                  </a:txBody>
                  <a:tcPr marL="68580" marR="68580" marT="0" marB="0" anchor="ctr"/>
                </a:tc>
                <a:tc>
                  <a:txBody>
                    <a:bodyPr/>
                    <a:lstStyle/>
                    <a:p>
                      <a:pPr indent="228600" algn="ctr">
                        <a:lnSpc>
                          <a:spcPct val="150000"/>
                        </a:lnSpc>
                        <a:spcAft>
                          <a:spcPts val="0"/>
                        </a:spcAft>
                      </a:pPr>
                      <a:r>
                        <a:rPr lang="en-AU" sz="1200" dirty="0">
                          <a:effectLst/>
                        </a:rPr>
                        <a:t>100%</a:t>
                      </a:r>
                      <a:endParaRPr lang="en-AU" sz="12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
        <p:nvSpPr>
          <p:cNvPr id="16" name="Oval 15"/>
          <p:cNvSpPr/>
          <p:nvPr/>
        </p:nvSpPr>
        <p:spPr>
          <a:xfrm>
            <a:off x="3203848" y="3933056"/>
            <a:ext cx="2215996"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3203848" y="4725144"/>
            <a:ext cx="2232248"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78377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19872" y="274638"/>
            <a:ext cx="5266928" cy="778098"/>
          </a:xfrm>
        </p:spPr>
        <p:txBody>
          <a:bodyPr/>
          <a:lstStyle/>
          <a:p>
            <a:r>
              <a:rPr lang="en-AU" dirty="0"/>
              <a:t>Benefits to students</a:t>
            </a:r>
          </a:p>
        </p:txBody>
      </p:sp>
      <p:sp>
        <p:nvSpPr>
          <p:cNvPr id="7" name="Content Placeholder 6"/>
          <p:cNvSpPr>
            <a:spLocks noGrp="1"/>
          </p:cNvSpPr>
          <p:nvPr>
            <p:ph idx="1"/>
          </p:nvPr>
        </p:nvSpPr>
        <p:spPr>
          <a:xfrm>
            <a:off x="457200" y="1340768"/>
            <a:ext cx="8229600" cy="5040560"/>
          </a:xfrm>
        </p:spPr>
        <p:txBody>
          <a:bodyPr>
            <a:normAutofit/>
          </a:bodyPr>
          <a:lstStyle/>
          <a:p>
            <a:pPr marL="0" indent="0">
              <a:buNone/>
            </a:pPr>
            <a:r>
              <a:rPr lang="en-AU" sz="2400" i="1" dirty="0"/>
              <a:t>Q12.To what extent do students experience the following benefits from participation in your organisation's applied learning/VET/flexible learning options?</a:t>
            </a:r>
          </a:p>
          <a:p>
            <a:pPr marL="400050" lvl="1" indent="0">
              <a:buNone/>
            </a:pPr>
            <a:r>
              <a:rPr lang="en-AU" sz="2000" b="1" dirty="0"/>
              <a:t>High degree of benefit</a:t>
            </a:r>
            <a:r>
              <a:rPr lang="en-AU" sz="2000" dirty="0"/>
              <a:t>:</a:t>
            </a:r>
          </a:p>
          <a:p>
            <a:pPr lvl="1"/>
            <a:r>
              <a:rPr lang="en-AU" sz="2000" dirty="0"/>
              <a:t>83.80% employability skills</a:t>
            </a:r>
          </a:p>
          <a:p>
            <a:pPr lvl="1"/>
            <a:r>
              <a:rPr lang="en-AU" sz="2000" dirty="0"/>
              <a:t>68.80% improved understanding of career pathways</a:t>
            </a:r>
          </a:p>
          <a:p>
            <a:pPr lvl="1"/>
            <a:r>
              <a:rPr lang="en-AU" sz="2000" dirty="0"/>
              <a:t>66.00% increased engagement in learning</a:t>
            </a:r>
          </a:p>
          <a:p>
            <a:pPr marL="0" indent="0">
              <a:buNone/>
            </a:pPr>
            <a:r>
              <a:rPr lang="en-AU" sz="2000" i="1" dirty="0"/>
              <a:t>“</a:t>
            </a:r>
            <a:r>
              <a:rPr lang="en-AU" sz="2000" dirty="0"/>
              <a:t>Practical hands-on activities and </a:t>
            </a:r>
            <a:r>
              <a:rPr lang="en-AU" sz="2000" b="1" dirty="0"/>
              <a:t>real industry experiences </a:t>
            </a:r>
            <a:r>
              <a:rPr lang="en-AU" sz="2000" dirty="0"/>
              <a:t>facilitate student's learning and engagement as significance is key to the subject.</a:t>
            </a:r>
            <a:r>
              <a:rPr lang="en-AU" sz="2000" i="1" dirty="0"/>
              <a:t>”</a:t>
            </a:r>
          </a:p>
          <a:p>
            <a:pPr marL="0" indent="0">
              <a:buNone/>
            </a:pPr>
            <a:r>
              <a:rPr lang="en-AU" sz="2000" i="1" dirty="0"/>
              <a:t>“</a:t>
            </a:r>
            <a:r>
              <a:rPr lang="en-AU" sz="2000" dirty="0"/>
              <a:t>Student connections with community and industry greatly enhance their personal development and understanding of </a:t>
            </a:r>
            <a:r>
              <a:rPr lang="en-AU" sz="2000" b="1" dirty="0"/>
              <a:t>potential vocational pathways</a:t>
            </a:r>
            <a:r>
              <a:rPr lang="en-AU" sz="2000" dirty="0"/>
              <a:t>.</a:t>
            </a:r>
            <a:r>
              <a:rPr lang="en-AU" sz="2000" i="1" dirty="0"/>
              <a:t>“</a:t>
            </a:r>
          </a:p>
          <a:p>
            <a:pPr marL="0" indent="0">
              <a:buNone/>
            </a:pPr>
            <a:r>
              <a:rPr lang="en-AU" sz="2000" i="1" dirty="0"/>
              <a:t>“</a:t>
            </a:r>
            <a:r>
              <a:rPr lang="en-AU" sz="2000" dirty="0"/>
              <a:t>It is often the case that those students who have the worst behaved in </a:t>
            </a:r>
            <a:r>
              <a:rPr lang="en-AU" sz="2000" dirty="0" err="1"/>
              <a:t>Yrs</a:t>
            </a:r>
            <a:r>
              <a:rPr lang="en-AU" sz="2000" dirty="0"/>
              <a:t> 7 - 10 mature well when they participate in one day per week </a:t>
            </a:r>
            <a:r>
              <a:rPr lang="en-AU" sz="2000" b="1" dirty="0"/>
              <a:t>work placement with adult males in industry</a:t>
            </a:r>
            <a:r>
              <a:rPr lang="en-AU" sz="2000" dirty="0"/>
              <a:t> . This mentoring is vitally important.</a:t>
            </a:r>
            <a:r>
              <a:rPr lang="en-AU" sz="2000" i="1" dirty="0"/>
              <a:t>“</a:t>
            </a:r>
            <a:endParaRPr lang="en-AU" sz="2000" dirty="0"/>
          </a:p>
        </p:txBody>
      </p:sp>
      <p:sp>
        <p:nvSpPr>
          <p:cNvPr id="4" name="Footer Placeholder 3"/>
          <p:cNvSpPr>
            <a:spLocks noGrp="1"/>
          </p:cNvSpPr>
          <p:nvPr>
            <p:ph type="ftr" sz="quarter" idx="11"/>
          </p:nvPr>
        </p:nvSpPr>
        <p:spPr/>
        <p:txBody>
          <a:bodyPr/>
          <a:lstStyle/>
          <a:p>
            <a:pPr>
              <a:defRPr/>
            </a:pPr>
            <a:r>
              <a:rPr lang="en-AU"/>
              <a:t>Vocational learning in schools: Past, present and future </a:t>
            </a:r>
            <a:endParaRPr lang="en-AU" dirty="0"/>
          </a:p>
        </p:txBody>
      </p:sp>
      <p:sp>
        <p:nvSpPr>
          <p:cNvPr id="5" name="Slide Number Placeholder 4"/>
          <p:cNvSpPr>
            <a:spLocks noGrp="1"/>
          </p:cNvSpPr>
          <p:nvPr>
            <p:ph type="sldNum" sz="quarter" idx="12"/>
          </p:nvPr>
        </p:nvSpPr>
        <p:spPr/>
        <p:txBody>
          <a:bodyPr/>
          <a:lstStyle/>
          <a:p>
            <a:pPr>
              <a:defRPr/>
            </a:pPr>
            <a:fld id="{D4E1105A-F477-42DC-AA2C-E796C7B31D84}" type="slidenum">
              <a:rPr lang="en-AU" smtClean="0"/>
              <a:pPr>
                <a:defRPr/>
              </a:pPr>
              <a:t>29</a:t>
            </a:fld>
            <a:endParaRPr lang="en-AU" dirty="0"/>
          </a:p>
        </p:txBody>
      </p:sp>
    </p:spTree>
    <p:extLst>
      <p:ext uri="{BB962C8B-B14F-4D97-AF65-F5344CB8AC3E}">
        <p14:creationId xmlns:p14="http://schemas.microsoft.com/office/powerpoint/2010/main" val="1750484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419872" y="116632"/>
            <a:ext cx="5328592" cy="432048"/>
          </a:xfrm>
        </p:spPr>
        <p:txBody>
          <a:bodyPr/>
          <a:lstStyle/>
          <a:p>
            <a:pPr eaLnBrk="1" hangingPunct="1"/>
            <a:r>
              <a:rPr lang="en-AU" altLang="en-US" sz="3200" dirty="0"/>
              <a:t>Melbourne 1901</a:t>
            </a:r>
          </a:p>
        </p:txBody>
      </p:sp>
      <p:pic>
        <p:nvPicPr>
          <p:cNvPr id="4100" name="Picture 5" descr="TheBloc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5676"/>
            <a:ext cx="9144000" cy="5786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85086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43808" y="274638"/>
            <a:ext cx="5842992" cy="778098"/>
          </a:xfrm>
        </p:spPr>
        <p:txBody>
          <a:bodyPr/>
          <a:lstStyle/>
          <a:p>
            <a:r>
              <a:rPr lang="en-AU" noProof="0" dirty="0"/>
              <a:t>involvement of businesses</a:t>
            </a:r>
          </a:p>
        </p:txBody>
      </p:sp>
      <p:sp>
        <p:nvSpPr>
          <p:cNvPr id="7" name="Content Placeholder 6"/>
          <p:cNvSpPr>
            <a:spLocks noGrp="1"/>
          </p:cNvSpPr>
          <p:nvPr>
            <p:ph idx="1"/>
          </p:nvPr>
        </p:nvSpPr>
        <p:spPr>
          <a:xfrm>
            <a:off x="179512" y="1340768"/>
            <a:ext cx="8856984" cy="460648"/>
          </a:xfrm>
        </p:spPr>
        <p:txBody>
          <a:bodyPr anchor="ctr">
            <a:normAutofit fontScale="47500" lnSpcReduction="20000"/>
          </a:bodyPr>
          <a:lstStyle/>
          <a:p>
            <a:pPr marL="0" indent="0">
              <a:buNone/>
            </a:pPr>
            <a:r>
              <a:rPr lang="en-AU" b="1" noProof="0" dirty="0"/>
              <a:t>(Q15) What role does the partner play in your applied learning/VET/Flexible learning option?</a:t>
            </a:r>
            <a:endParaRPr lang="en-AU" noProof="0" dirty="0"/>
          </a:p>
        </p:txBody>
      </p:sp>
      <p:sp>
        <p:nvSpPr>
          <p:cNvPr id="4" name="Footer Placeholder 3"/>
          <p:cNvSpPr>
            <a:spLocks noGrp="1"/>
          </p:cNvSpPr>
          <p:nvPr>
            <p:ph type="ftr" sz="quarter" idx="11"/>
          </p:nvPr>
        </p:nvSpPr>
        <p:spPr/>
        <p:txBody>
          <a:bodyPr/>
          <a:lstStyle/>
          <a:p>
            <a:pPr>
              <a:defRPr/>
            </a:pPr>
            <a:r>
              <a:rPr lang="en-AU"/>
              <a:t>Vocational learning in schools: Past, present and future </a:t>
            </a:r>
            <a:endParaRPr lang="en-AU" dirty="0"/>
          </a:p>
        </p:txBody>
      </p:sp>
      <p:sp>
        <p:nvSpPr>
          <p:cNvPr id="5" name="Slide Number Placeholder 4"/>
          <p:cNvSpPr>
            <a:spLocks noGrp="1"/>
          </p:cNvSpPr>
          <p:nvPr>
            <p:ph type="sldNum" sz="quarter" idx="12"/>
          </p:nvPr>
        </p:nvSpPr>
        <p:spPr/>
        <p:txBody>
          <a:bodyPr/>
          <a:lstStyle/>
          <a:p>
            <a:pPr>
              <a:defRPr/>
            </a:pPr>
            <a:fld id="{D4E1105A-F477-42DC-AA2C-E796C7B31D84}" type="slidenum">
              <a:rPr lang="en-AU" smtClean="0"/>
              <a:pPr>
                <a:defRPr/>
              </a:pPr>
              <a:t>30</a:t>
            </a:fld>
            <a:endParaRPr lang="en-AU" dirty="0"/>
          </a:p>
        </p:txBody>
      </p:sp>
      <p:graphicFrame>
        <p:nvGraphicFramePr>
          <p:cNvPr id="8" name="Chart 7"/>
          <p:cNvGraphicFramePr/>
          <p:nvPr>
            <p:extLst>
              <p:ext uri="{D42A27DB-BD31-4B8C-83A1-F6EECF244321}">
                <p14:modId xmlns:p14="http://schemas.microsoft.com/office/powerpoint/2010/main" val="2796752880"/>
              </p:ext>
            </p:extLst>
          </p:nvPr>
        </p:nvGraphicFramePr>
        <p:xfrm>
          <a:off x="899592" y="1844824"/>
          <a:ext cx="6984776"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0782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AU" i="1" noProof="0" dirty="0"/>
              <a:t>“Over the years we have found it to be of much more value to our students to have direct contact with employers rather than with representative bodies.”</a:t>
            </a:r>
            <a:endParaRPr lang="en-AU" noProof="0" dirty="0"/>
          </a:p>
          <a:p>
            <a:r>
              <a:rPr lang="en-AU" noProof="0" dirty="0"/>
              <a:t>“a lot of arrangements are not formalised and vary in the degree of interaction”</a:t>
            </a:r>
          </a:p>
          <a:p>
            <a:r>
              <a:rPr lang="en-AU" noProof="0" dirty="0"/>
              <a:t>“more input and support from employers (is) required”, </a:t>
            </a:r>
          </a:p>
        </p:txBody>
      </p:sp>
      <p:sp>
        <p:nvSpPr>
          <p:cNvPr id="4" name="Footer Placeholder 3"/>
          <p:cNvSpPr>
            <a:spLocks noGrp="1"/>
          </p:cNvSpPr>
          <p:nvPr>
            <p:ph type="ftr" sz="quarter" idx="11"/>
          </p:nvPr>
        </p:nvSpPr>
        <p:spPr/>
        <p:txBody>
          <a:bodyPr/>
          <a:lstStyle/>
          <a:p>
            <a:pPr>
              <a:defRPr/>
            </a:pPr>
            <a:r>
              <a:rPr lang="en-AU"/>
              <a:t>Vocational learning in schools: Past, present and future </a:t>
            </a:r>
            <a:endParaRPr lang="en-AU" dirty="0"/>
          </a:p>
        </p:txBody>
      </p:sp>
      <p:sp>
        <p:nvSpPr>
          <p:cNvPr id="5" name="Slide Number Placeholder 4"/>
          <p:cNvSpPr>
            <a:spLocks noGrp="1"/>
          </p:cNvSpPr>
          <p:nvPr>
            <p:ph type="sldNum" sz="quarter" idx="12"/>
          </p:nvPr>
        </p:nvSpPr>
        <p:spPr/>
        <p:txBody>
          <a:bodyPr/>
          <a:lstStyle/>
          <a:p>
            <a:pPr>
              <a:defRPr/>
            </a:pPr>
            <a:fld id="{D4E1105A-F477-42DC-AA2C-E796C7B31D84}" type="slidenum">
              <a:rPr lang="en-AU" smtClean="0"/>
              <a:pPr>
                <a:defRPr/>
              </a:pPr>
              <a:t>31</a:t>
            </a:fld>
            <a:endParaRPr lang="en-AU" dirty="0"/>
          </a:p>
        </p:txBody>
      </p:sp>
      <p:sp>
        <p:nvSpPr>
          <p:cNvPr id="8" name="Title 5"/>
          <p:cNvSpPr>
            <a:spLocks noGrp="1"/>
          </p:cNvSpPr>
          <p:nvPr>
            <p:ph type="title"/>
          </p:nvPr>
        </p:nvSpPr>
        <p:spPr>
          <a:xfrm>
            <a:off x="2843808" y="274638"/>
            <a:ext cx="5842992" cy="778098"/>
          </a:xfrm>
        </p:spPr>
        <p:txBody>
          <a:bodyPr/>
          <a:lstStyle/>
          <a:p>
            <a:r>
              <a:rPr lang="en-AU" noProof="0" dirty="0"/>
              <a:t>challenges</a:t>
            </a:r>
          </a:p>
        </p:txBody>
      </p:sp>
    </p:spTree>
    <p:extLst>
      <p:ext uri="{BB962C8B-B14F-4D97-AF65-F5344CB8AC3E}">
        <p14:creationId xmlns:p14="http://schemas.microsoft.com/office/powerpoint/2010/main" val="4207532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AU"/>
              <a:t>Vocational learning in schools: Past, present and future </a:t>
            </a:r>
            <a:endParaRPr lang="en-AU" dirty="0"/>
          </a:p>
        </p:txBody>
      </p:sp>
      <p:sp>
        <p:nvSpPr>
          <p:cNvPr id="5" name="Slide Number Placeholder 4"/>
          <p:cNvSpPr>
            <a:spLocks noGrp="1"/>
          </p:cNvSpPr>
          <p:nvPr>
            <p:ph type="sldNum" sz="quarter" idx="12"/>
          </p:nvPr>
        </p:nvSpPr>
        <p:spPr/>
        <p:txBody>
          <a:bodyPr/>
          <a:lstStyle/>
          <a:p>
            <a:pPr>
              <a:defRPr/>
            </a:pPr>
            <a:fld id="{D4E1105A-F477-42DC-AA2C-E796C7B31D84}" type="slidenum">
              <a:rPr lang="en-AU" smtClean="0"/>
              <a:pPr>
                <a:defRPr/>
              </a:pPr>
              <a:t>32</a:t>
            </a:fld>
            <a:endParaRPr lang="en-AU" dirty="0"/>
          </a:p>
        </p:txBody>
      </p:sp>
      <p:graphicFrame>
        <p:nvGraphicFramePr>
          <p:cNvPr id="7" name="Chart 6"/>
          <p:cNvGraphicFramePr>
            <a:graphicFrameLocks/>
          </p:cNvGraphicFramePr>
          <p:nvPr>
            <p:extLst>
              <p:ext uri="{D42A27DB-BD31-4B8C-83A1-F6EECF244321}">
                <p14:modId xmlns:p14="http://schemas.microsoft.com/office/powerpoint/2010/main" val="3250250236"/>
              </p:ext>
            </p:extLst>
          </p:nvPr>
        </p:nvGraphicFramePr>
        <p:xfrm>
          <a:off x="611560" y="1988840"/>
          <a:ext cx="7488832"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6"/>
          <p:cNvSpPr txBox="1">
            <a:spLocks/>
          </p:cNvSpPr>
          <p:nvPr/>
        </p:nvSpPr>
        <p:spPr>
          <a:xfrm>
            <a:off x="179512" y="1340768"/>
            <a:ext cx="8856984" cy="460648"/>
          </a:xfrm>
          <a:prstGeom prst="rect">
            <a:avLst/>
          </a:prstGeom>
        </p:spPr>
        <p:txBody>
          <a:bodyPr anchor="ctr">
            <a:normAutofit fontScale="47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b="1" dirty="0"/>
              <a:t>(Q</a:t>
            </a:r>
            <a:r>
              <a:rPr lang="pl-PL" b="1" dirty="0"/>
              <a:t>20</a:t>
            </a:r>
            <a:r>
              <a:rPr lang="en-AU" b="1" dirty="0"/>
              <a:t>) To what extent have the following organisations/networks played a role in INITIATING your partnering arrangements?</a:t>
            </a:r>
            <a:endParaRPr lang="en-AU" dirty="0"/>
          </a:p>
        </p:txBody>
      </p:sp>
      <p:sp>
        <p:nvSpPr>
          <p:cNvPr id="10" name="TextBox 9"/>
          <p:cNvSpPr txBox="1"/>
          <p:nvPr/>
        </p:nvSpPr>
        <p:spPr>
          <a:xfrm>
            <a:off x="2987824" y="188640"/>
            <a:ext cx="5832648" cy="584775"/>
          </a:xfrm>
          <a:prstGeom prst="rect">
            <a:avLst/>
          </a:prstGeom>
          <a:noFill/>
        </p:spPr>
        <p:txBody>
          <a:bodyPr wrap="square" rtlCol="0">
            <a:spAutoFit/>
          </a:bodyPr>
          <a:lstStyle/>
          <a:p>
            <a:pPr algn="r"/>
            <a:r>
              <a:rPr lang="pl-PL" sz="3200" dirty="0">
                <a:solidFill>
                  <a:schemeClr val="bg1"/>
                </a:solidFill>
              </a:rPr>
              <a:t>Role in </a:t>
            </a:r>
            <a:r>
              <a:rPr lang="en-AU" sz="3200" dirty="0">
                <a:solidFill>
                  <a:schemeClr val="bg1"/>
                </a:solidFill>
              </a:rPr>
              <a:t>initiating</a:t>
            </a:r>
            <a:r>
              <a:rPr lang="pl-PL" sz="3200" dirty="0">
                <a:solidFill>
                  <a:schemeClr val="bg1"/>
                </a:solidFill>
              </a:rPr>
              <a:t> </a:t>
            </a:r>
            <a:r>
              <a:rPr lang="en-AU" sz="3200" dirty="0">
                <a:solidFill>
                  <a:schemeClr val="bg1"/>
                </a:solidFill>
              </a:rPr>
              <a:t>partnership</a:t>
            </a:r>
          </a:p>
        </p:txBody>
      </p:sp>
    </p:spTree>
    <p:extLst>
      <p:ext uri="{BB962C8B-B14F-4D97-AF65-F5344CB8AC3E}">
        <p14:creationId xmlns:p14="http://schemas.microsoft.com/office/powerpoint/2010/main" val="3435833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10000"/>
          </a:bodyPr>
          <a:lstStyle/>
          <a:p>
            <a:r>
              <a:rPr lang="en-AU" i="1" noProof="0" dirty="0"/>
              <a:t>“Because of our location and consequent distance students would have to travel to other providers.  It has always worked best for our students where the training competencies are delivered on site with business partners providing opportunities for workplace learning….”</a:t>
            </a:r>
          </a:p>
          <a:p>
            <a:r>
              <a:rPr lang="en-AU" noProof="0" dirty="0"/>
              <a:t>“is difficult in a regional setting”, </a:t>
            </a:r>
          </a:p>
          <a:p>
            <a:r>
              <a:rPr lang="en-AU" noProof="0" dirty="0"/>
              <a:t>“we are in a small country town so we rely mainly on local businesses.  Sometimes (it is) difficult to access some organisations”. </a:t>
            </a:r>
          </a:p>
          <a:p>
            <a:endParaRPr lang="en-AU" noProof="0" dirty="0"/>
          </a:p>
        </p:txBody>
      </p:sp>
      <p:sp>
        <p:nvSpPr>
          <p:cNvPr id="4" name="Footer Placeholder 3"/>
          <p:cNvSpPr>
            <a:spLocks noGrp="1"/>
          </p:cNvSpPr>
          <p:nvPr>
            <p:ph type="ftr" sz="quarter" idx="11"/>
          </p:nvPr>
        </p:nvSpPr>
        <p:spPr/>
        <p:txBody>
          <a:bodyPr/>
          <a:lstStyle/>
          <a:p>
            <a:pPr>
              <a:defRPr/>
            </a:pPr>
            <a:r>
              <a:rPr lang="en-AU"/>
              <a:t>Vocational learning in schools: Past, present and future </a:t>
            </a:r>
            <a:endParaRPr lang="en-AU" dirty="0"/>
          </a:p>
        </p:txBody>
      </p:sp>
      <p:sp>
        <p:nvSpPr>
          <p:cNvPr id="5" name="Slide Number Placeholder 4"/>
          <p:cNvSpPr>
            <a:spLocks noGrp="1"/>
          </p:cNvSpPr>
          <p:nvPr>
            <p:ph type="sldNum" sz="quarter" idx="12"/>
          </p:nvPr>
        </p:nvSpPr>
        <p:spPr/>
        <p:txBody>
          <a:bodyPr/>
          <a:lstStyle/>
          <a:p>
            <a:pPr>
              <a:defRPr/>
            </a:pPr>
            <a:fld id="{D4E1105A-F477-42DC-AA2C-E796C7B31D84}" type="slidenum">
              <a:rPr lang="en-AU" smtClean="0"/>
              <a:pPr>
                <a:defRPr/>
              </a:pPr>
              <a:t>33</a:t>
            </a:fld>
            <a:endParaRPr lang="en-AU" dirty="0"/>
          </a:p>
        </p:txBody>
      </p:sp>
      <p:sp>
        <p:nvSpPr>
          <p:cNvPr id="8" name="Title 5"/>
          <p:cNvSpPr>
            <a:spLocks noGrp="1"/>
          </p:cNvSpPr>
          <p:nvPr>
            <p:ph type="title"/>
          </p:nvPr>
        </p:nvSpPr>
        <p:spPr>
          <a:xfrm>
            <a:off x="2843808" y="274638"/>
            <a:ext cx="5842992" cy="778098"/>
          </a:xfrm>
        </p:spPr>
        <p:txBody>
          <a:bodyPr/>
          <a:lstStyle/>
          <a:p>
            <a:r>
              <a:rPr lang="en-AU" noProof="0" dirty="0"/>
              <a:t>challenges</a:t>
            </a:r>
          </a:p>
        </p:txBody>
      </p:sp>
    </p:spTree>
    <p:extLst>
      <p:ext uri="{BB962C8B-B14F-4D97-AF65-F5344CB8AC3E}">
        <p14:creationId xmlns:p14="http://schemas.microsoft.com/office/powerpoint/2010/main" val="1400948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noProof="0" dirty="0"/>
              <a:t>Concluding</a:t>
            </a:r>
          </a:p>
        </p:txBody>
      </p:sp>
      <p:sp>
        <p:nvSpPr>
          <p:cNvPr id="7" name="Content Placeholder 6"/>
          <p:cNvSpPr>
            <a:spLocks noGrp="1"/>
          </p:cNvSpPr>
          <p:nvPr>
            <p:ph idx="1"/>
          </p:nvPr>
        </p:nvSpPr>
        <p:spPr/>
        <p:txBody>
          <a:bodyPr>
            <a:normAutofit lnSpcReduction="10000"/>
          </a:bodyPr>
          <a:lstStyle/>
          <a:p>
            <a:r>
              <a:rPr lang="en-AU" sz="2800" noProof="0" dirty="0"/>
              <a:t>Businesses have a crucial role to play within the range of partnerships which schools</a:t>
            </a:r>
          </a:p>
          <a:p>
            <a:r>
              <a:rPr lang="en-AU" sz="2800" noProof="0" dirty="0"/>
              <a:t>Central role in providing access to workplace learning and work placements </a:t>
            </a:r>
          </a:p>
          <a:p>
            <a:r>
              <a:rPr lang="en-AU" sz="2800" noProof="0" dirty="0"/>
              <a:t>Viewed positively by the respondents and are regarded as effective</a:t>
            </a:r>
          </a:p>
          <a:p>
            <a:r>
              <a:rPr lang="en-AU" sz="2800" noProof="0" dirty="0"/>
              <a:t>Also a challenge for schools as coordinators</a:t>
            </a:r>
            <a:endParaRPr lang="pl-PL" sz="2800" dirty="0"/>
          </a:p>
          <a:p>
            <a:r>
              <a:rPr lang="en-AU" sz="2800" dirty="0"/>
              <a:t>Rural</a:t>
            </a:r>
            <a:r>
              <a:rPr lang="pl-PL" sz="2800" noProof="0" dirty="0"/>
              <a:t> and </a:t>
            </a:r>
            <a:r>
              <a:rPr lang="en-AU" sz="2800" dirty="0"/>
              <a:t>regional schools limited access</a:t>
            </a:r>
          </a:p>
          <a:p>
            <a:r>
              <a:rPr lang="en-AU" sz="2800" noProof="0" dirty="0"/>
              <a:t>Dependent on individual businesses’ willingness and skills </a:t>
            </a:r>
          </a:p>
        </p:txBody>
      </p:sp>
      <p:sp>
        <p:nvSpPr>
          <p:cNvPr id="4" name="Footer Placeholder 3"/>
          <p:cNvSpPr>
            <a:spLocks noGrp="1"/>
          </p:cNvSpPr>
          <p:nvPr>
            <p:ph type="ftr" sz="quarter" idx="11"/>
          </p:nvPr>
        </p:nvSpPr>
        <p:spPr/>
        <p:txBody>
          <a:bodyPr/>
          <a:lstStyle/>
          <a:p>
            <a:pPr>
              <a:defRPr/>
            </a:pPr>
            <a:r>
              <a:rPr lang="en-AU"/>
              <a:t>Vocational learning in schools: Past, present and future </a:t>
            </a:r>
            <a:endParaRPr lang="en-AU" dirty="0"/>
          </a:p>
        </p:txBody>
      </p:sp>
      <p:sp>
        <p:nvSpPr>
          <p:cNvPr id="5" name="Slide Number Placeholder 4"/>
          <p:cNvSpPr>
            <a:spLocks noGrp="1"/>
          </p:cNvSpPr>
          <p:nvPr>
            <p:ph type="sldNum" sz="quarter" idx="12"/>
          </p:nvPr>
        </p:nvSpPr>
        <p:spPr/>
        <p:txBody>
          <a:bodyPr/>
          <a:lstStyle/>
          <a:p>
            <a:pPr>
              <a:defRPr/>
            </a:pPr>
            <a:fld id="{D4E1105A-F477-42DC-AA2C-E796C7B31D84}" type="slidenum">
              <a:rPr lang="en-AU" smtClean="0"/>
              <a:pPr>
                <a:defRPr/>
              </a:pPr>
              <a:t>34</a:t>
            </a:fld>
            <a:endParaRPr lang="en-AU" dirty="0"/>
          </a:p>
        </p:txBody>
      </p:sp>
    </p:spTree>
    <p:extLst>
      <p:ext uri="{BB962C8B-B14F-4D97-AF65-F5344CB8AC3E}">
        <p14:creationId xmlns:p14="http://schemas.microsoft.com/office/powerpoint/2010/main" val="4225634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2"/>
            <a:ext cx="7772400" cy="1470025"/>
          </a:xfrm>
        </p:spPr>
        <p:txBody>
          <a:bodyPr/>
          <a:lstStyle/>
          <a:p>
            <a:r>
              <a:rPr lang="en-AU" dirty="0">
                <a:solidFill>
                  <a:srgbClr val="000000"/>
                </a:solidFill>
              </a:rPr>
              <a:t>Preparing young people for occupations: current policy trends in VET in Schools </a:t>
            </a:r>
            <a:endParaRPr lang="en-US" dirty="0">
              <a:solidFill>
                <a:srgbClr val="000000"/>
              </a:solidFill>
            </a:endParaRPr>
          </a:p>
        </p:txBody>
      </p:sp>
      <p:sp>
        <p:nvSpPr>
          <p:cNvPr id="3" name="Subtitle 2"/>
          <p:cNvSpPr>
            <a:spLocks noGrp="1"/>
          </p:cNvSpPr>
          <p:nvPr>
            <p:ph type="subTitle" idx="1"/>
          </p:nvPr>
        </p:nvSpPr>
        <p:spPr/>
        <p:txBody>
          <a:bodyPr/>
          <a:lstStyle/>
          <a:p>
            <a:r>
              <a:rPr lang="en-US" dirty="0">
                <a:solidFill>
                  <a:srgbClr val="0000FF"/>
                </a:solidFill>
              </a:rPr>
              <a:t>Kira Clarke</a:t>
            </a:r>
          </a:p>
          <a:p>
            <a:r>
              <a:rPr lang="en-US" sz="1800" dirty="0">
                <a:solidFill>
                  <a:srgbClr val="0000FF"/>
                </a:solidFill>
              </a:rPr>
              <a:t>Lecturer</a:t>
            </a:r>
          </a:p>
          <a:p>
            <a:r>
              <a:rPr lang="en-US" sz="1800" dirty="0">
                <a:solidFill>
                  <a:srgbClr val="0000FF"/>
                </a:solidFill>
              </a:rPr>
              <a:t>Education Policy &amp; </a:t>
            </a:r>
          </a:p>
          <a:p>
            <a:r>
              <a:rPr lang="en-US" sz="1800" dirty="0">
                <a:solidFill>
                  <a:srgbClr val="0000FF"/>
                </a:solidFill>
              </a:rPr>
              <a:t>Leadership Unit</a:t>
            </a:r>
          </a:p>
        </p:txBody>
      </p:sp>
      <p:sp>
        <p:nvSpPr>
          <p:cNvPr id="4" name="Footer Placeholder 3"/>
          <p:cNvSpPr>
            <a:spLocks noGrp="1"/>
          </p:cNvSpPr>
          <p:nvPr>
            <p:ph type="ftr" sz="quarter" idx="11"/>
          </p:nvPr>
        </p:nvSpPr>
        <p:spPr/>
        <p:txBody>
          <a:bodyPr/>
          <a:lstStyle/>
          <a:p>
            <a:pPr>
              <a:defRPr/>
            </a:pPr>
            <a:r>
              <a:rPr lang="en-AU"/>
              <a:t>Vocational learning in schools: Past, present and future </a:t>
            </a:r>
            <a:endParaRPr lang="en-AU" dirty="0"/>
          </a:p>
        </p:txBody>
      </p:sp>
      <p:sp>
        <p:nvSpPr>
          <p:cNvPr id="5" name="Slide Number Placeholder 4"/>
          <p:cNvSpPr>
            <a:spLocks noGrp="1"/>
          </p:cNvSpPr>
          <p:nvPr>
            <p:ph type="sldNum" sz="quarter" idx="12"/>
          </p:nvPr>
        </p:nvSpPr>
        <p:spPr/>
        <p:txBody>
          <a:bodyPr/>
          <a:lstStyle/>
          <a:p>
            <a:pPr>
              <a:defRPr/>
            </a:pPr>
            <a:fld id="{23CB59EC-E888-4B0D-BEEE-77FD9EE7CDF8}" type="slidenum">
              <a:rPr lang="en-AU" smtClean="0"/>
              <a:pPr>
                <a:defRPr/>
              </a:pPr>
              <a:t>35</a:t>
            </a:fld>
            <a:endParaRPr lang="en-AU" dirty="0"/>
          </a:p>
        </p:txBody>
      </p:sp>
      <p:pic>
        <p:nvPicPr>
          <p:cNvPr id="6" name="Picture 4" descr="P10205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437112"/>
            <a:ext cx="2952328" cy="2213757"/>
          </a:xfrm>
          <a:prstGeom prst="rect">
            <a:avLst/>
          </a:prstGeom>
          <a:noFill/>
          <a:ln w="38100">
            <a:solidFill>
              <a:schemeClr val="accent2"/>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7" name="Picture 5" descr="P10205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509120"/>
            <a:ext cx="2976987" cy="2232248"/>
          </a:xfrm>
          <a:prstGeom prst="rect">
            <a:avLst/>
          </a:prstGeom>
          <a:noFill/>
          <a:ln w="38100">
            <a:solidFill>
              <a:schemeClr val="accent2"/>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91433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p:cNvPicPr>
          <p:nvPr/>
        </p:nvPicPr>
        <p:blipFill>
          <a:blip r:embed="rId2">
            <a:alphaModFix amt="47000"/>
            <a:extLst>
              <a:ext uri="{28A0092B-C50C-407E-A947-70E740481C1C}">
                <a14:useLocalDpi xmlns:a14="http://schemas.microsoft.com/office/drawing/2010/main" val="0"/>
              </a:ext>
            </a:extLst>
          </a:blip>
          <a:srcRect/>
          <a:stretch>
            <a:fillRect/>
          </a:stretch>
        </p:blipFill>
        <p:spPr bwMode="auto">
          <a:xfrm>
            <a:off x="0" y="0"/>
            <a:ext cx="9136063" cy="6858000"/>
          </a:xfrm>
          <a:prstGeom prst="rect">
            <a:avLst/>
          </a:prstGeom>
          <a:noFill/>
          <a:ln>
            <a:noFill/>
          </a:ln>
          <a:extLst>
            <a:ext uri="{909E8E84-426E-40dd-AFC4-6F175D3DCCD1}">
              <a14:hiddenFill xmlns:a14="http://schemas.microsoft.com/office/drawing/2010/main" xmlns="">
                <a:solidFill>
                  <a:srgbClr val="FFFFFF">
                    <a:alpha val="47058"/>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72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2205038" y="2117725"/>
            <a:ext cx="5592762" cy="509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972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8" y="1525588"/>
            <a:ext cx="5651500" cy="608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19459" name="Group 1"/>
          <p:cNvGrpSpPr>
            <a:grpSpLocks/>
          </p:cNvGrpSpPr>
          <p:nvPr/>
        </p:nvGrpSpPr>
        <p:grpSpPr bwMode="auto">
          <a:xfrm rot="853873">
            <a:off x="5295900" y="1773238"/>
            <a:ext cx="3843338" cy="3024187"/>
            <a:chOff x="323528" y="691753"/>
            <a:chExt cx="5762625" cy="4267200"/>
          </a:xfrm>
        </p:grpSpPr>
        <p:pic>
          <p:nvPicPr>
            <p:cNvPr id="51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896" y="690685"/>
              <a:ext cx="5096150" cy="333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13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945" y="1022169"/>
              <a:ext cx="5762624" cy="3933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pic>
        <p:nvPicPr>
          <p:cNvPr id="9728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2830513"/>
            <a:ext cx="5900738" cy="568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9728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0" y="195263"/>
            <a:ext cx="4894263" cy="85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9728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683320">
            <a:off x="257175" y="3965575"/>
            <a:ext cx="4691063" cy="1035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97287"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65450" y="735013"/>
            <a:ext cx="6048375"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19464" name="Group 2"/>
          <p:cNvGrpSpPr>
            <a:grpSpLocks/>
          </p:cNvGrpSpPr>
          <p:nvPr/>
        </p:nvGrpSpPr>
        <p:grpSpPr bwMode="auto">
          <a:xfrm>
            <a:off x="4284663" y="3860800"/>
            <a:ext cx="3024187" cy="2651125"/>
            <a:chOff x="0" y="1879079"/>
            <a:chExt cx="4093029" cy="3746743"/>
          </a:xfrm>
        </p:grpSpPr>
        <p:pic>
          <p:nvPicPr>
            <p:cNvPr id="5131" name="Picture 11"/>
            <p:cNvPicPr>
              <a:picLocks noChangeAspect="1" noChangeArrowheads="1"/>
            </p:cNvPicPr>
            <p:nvPr/>
          </p:nvPicPr>
          <p:blipFill>
            <a:blip r:embed="rId11">
              <a:extLst>
                <a:ext uri="{28A0092B-C50C-407E-A947-70E740481C1C}">
                  <a14:useLocalDpi xmlns:a14="http://schemas.microsoft.com/office/drawing/2010/main" val="0"/>
                </a:ext>
              </a:extLst>
            </a:blip>
            <a:srcRect l="21428" t="34503" r="52992" b="60567"/>
            <a:stretch>
              <a:fillRect/>
            </a:stretch>
          </p:blipFill>
          <p:spPr bwMode="auto">
            <a:xfrm>
              <a:off x="0" y="1879079"/>
              <a:ext cx="4093029" cy="493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132" name="Picture 11"/>
            <p:cNvPicPr>
              <a:picLocks noChangeAspect="1" noChangeArrowheads="1"/>
            </p:cNvPicPr>
            <p:nvPr/>
          </p:nvPicPr>
          <p:blipFill>
            <a:blip r:embed="rId11">
              <a:extLst>
                <a:ext uri="{28A0092B-C50C-407E-A947-70E740481C1C}">
                  <a14:useLocalDpi xmlns:a14="http://schemas.microsoft.com/office/drawing/2010/main" val="0"/>
                </a:ext>
              </a:extLst>
            </a:blip>
            <a:srcRect l="43306" t="54782" r="43146" b="12685"/>
            <a:stretch>
              <a:fillRect/>
            </a:stretch>
          </p:blipFill>
          <p:spPr bwMode="auto">
            <a:xfrm>
              <a:off x="451200" y="2372662"/>
              <a:ext cx="2167908" cy="3253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pic>
        <p:nvPicPr>
          <p:cNvPr id="97290" name="Picture 10"/>
          <p:cNvPicPr>
            <a:picLocks noChangeAspect="1" noChangeArrowheads="1"/>
          </p:cNvPicPr>
          <p:nvPr/>
        </p:nvPicPr>
        <p:blipFill>
          <a:blip r:embed="rId12">
            <a:extLst>
              <a:ext uri="{28A0092B-C50C-407E-A947-70E740481C1C}">
                <a14:useLocalDpi xmlns:a14="http://schemas.microsoft.com/office/drawing/2010/main" val="0"/>
              </a:ext>
            </a:extLst>
          </a:blip>
          <a:srcRect l="21429" t="36888" r="52631" b="60176"/>
          <a:stretch>
            <a:fillRect/>
          </a:stretch>
        </p:blipFill>
        <p:spPr bwMode="auto">
          <a:xfrm>
            <a:off x="285750" y="5876925"/>
            <a:ext cx="7194550" cy="509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870424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2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2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2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2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72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7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2240468286"/>
              </p:ext>
            </p:extLst>
          </p:nvPr>
        </p:nvGraphicFramePr>
        <p:xfrm>
          <a:off x="4440" y="1242104"/>
          <a:ext cx="9205665" cy="561589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275856" y="116632"/>
            <a:ext cx="5709320" cy="864096"/>
          </a:xfrm>
        </p:spPr>
        <p:txBody>
          <a:bodyPr/>
          <a:lstStyle/>
          <a:p>
            <a:pPr algn="r"/>
            <a:r>
              <a:rPr lang="en-US" sz="2800" dirty="0"/>
              <a:t>Role of VET for young people</a:t>
            </a:r>
          </a:p>
        </p:txBody>
      </p:sp>
      <p:sp>
        <p:nvSpPr>
          <p:cNvPr id="6" name="TextBox 5"/>
          <p:cNvSpPr txBox="1"/>
          <p:nvPr/>
        </p:nvSpPr>
        <p:spPr>
          <a:xfrm>
            <a:off x="5652120" y="836712"/>
            <a:ext cx="3366614" cy="369332"/>
          </a:xfrm>
          <a:prstGeom prst="rect">
            <a:avLst/>
          </a:prstGeom>
          <a:noFill/>
        </p:spPr>
        <p:txBody>
          <a:bodyPr wrap="none" rtlCol="0">
            <a:spAutoFit/>
          </a:bodyPr>
          <a:lstStyle/>
          <a:p>
            <a:r>
              <a:rPr lang="en-US" dirty="0">
                <a:solidFill>
                  <a:srgbClr val="3366FF"/>
                </a:solidFill>
              </a:rPr>
              <a:t>Source: NCVER </a:t>
            </a:r>
            <a:r>
              <a:rPr lang="en-US" dirty="0" err="1">
                <a:solidFill>
                  <a:srgbClr val="3366FF"/>
                </a:solidFill>
              </a:rPr>
              <a:t>Vocstats</a:t>
            </a:r>
            <a:r>
              <a:rPr lang="en-US" dirty="0">
                <a:solidFill>
                  <a:srgbClr val="3366FF"/>
                </a:solidFill>
              </a:rPr>
              <a:t> 2014</a:t>
            </a:r>
          </a:p>
        </p:txBody>
      </p:sp>
    </p:spTree>
    <p:extLst>
      <p:ext uri="{BB962C8B-B14F-4D97-AF65-F5344CB8AC3E}">
        <p14:creationId xmlns:p14="http://schemas.microsoft.com/office/powerpoint/2010/main" val="250828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539750" y="1340445"/>
            <a:ext cx="8229600" cy="1143000"/>
          </a:xfrm>
          <a:prstGeom prst="rect">
            <a:avLst/>
          </a:prstGeom>
        </p:spPr>
        <p:txBody>
          <a:bodyPr/>
          <a:lstStyle/>
          <a:p>
            <a:pPr eaLnBrk="1" hangingPunct="1">
              <a:defRPr/>
            </a:pPr>
            <a:r>
              <a:rPr lang="en-AU" dirty="0">
                <a:solidFill>
                  <a:srgbClr val="C00000"/>
                </a:solidFill>
                <a:effectLst>
                  <a:outerShdw blurRad="38100" dist="38100" dir="2700000" algn="tl">
                    <a:srgbClr val="DDDDDD"/>
                  </a:outerShdw>
                </a:effectLst>
              </a:rPr>
              <a:t>Policy vision for VET in Schools</a:t>
            </a:r>
          </a:p>
        </p:txBody>
      </p:sp>
      <p:sp>
        <p:nvSpPr>
          <p:cNvPr id="19459" name="Rectangle 3"/>
          <p:cNvSpPr>
            <a:spLocks noGrp="1" noChangeArrowheads="1"/>
          </p:cNvSpPr>
          <p:nvPr>
            <p:ph type="body" idx="4294967295"/>
          </p:nvPr>
        </p:nvSpPr>
        <p:spPr>
          <a:xfrm>
            <a:off x="457200" y="2780307"/>
            <a:ext cx="8229600" cy="3529013"/>
          </a:xfrm>
        </p:spPr>
        <p:txBody>
          <a:bodyPr/>
          <a:lstStyle/>
          <a:p>
            <a:pPr eaLnBrk="1" hangingPunct="1">
              <a:lnSpc>
                <a:spcPct val="90000"/>
              </a:lnSpc>
            </a:pPr>
            <a:r>
              <a:rPr lang="en-AU" sz="2800"/>
              <a:t>“</a:t>
            </a:r>
            <a:r>
              <a:rPr lang="en-AU" sz="2800" i="1"/>
              <a:t>Vocational education in schools assists all young people to secure their own futures by </a:t>
            </a:r>
            <a:r>
              <a:rPr lang="en-AU" sz="2800" b="1" i="1"/>
              <a:t>enhancing their transition to a broad range of post-school options and pathways</a:t>
            </a:r>
            <a:r>
              <a:rPr lang="en-AU" sz="2800" i="1"/>
              <a:t>. It engages students in work related learning built on strategic partnerships between schools, business, industry and the wider community</a:t>
            </a:r>
            <a:r>
              <a:rPr lang="en-AU" sz="2800"/>
              <a:t>” </a:t>
            </a:r>
          </a:p>
          <a:p>
            <a:pPr algn="r" eaLnBrk="1" hangingPunct="1">
              <a:lnSpc>
                <a:spcPct val="90000"/>
              </a:lnSpc>
              <a:buFontTx/>
              <a:buNone/>
            </a:pPr>
            <a:r>
              <a:rPr lang="en-AU" sz="2800"/>
              <a:t>(MCEETYA 2000, p11).</a:t>
            </a:r>
          </a:p>
        </p:txBody>
      </p:sp>
      <p:sp>
        <p:nvSpPr>
          <p:cNvPr id="5" name="Title 1"/>
          <p:cNvSpPr txBox="1">
            <a:spLocks/>
          </p:cNvSpPr>
          <p:nvPr/>
        </p:nvSpPr>
        <p:spPr>
          <a:xfrm>
            <a:off x="395536" y="2204764"/>
            <a:ext cx="8496944" cy="762000"/>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ea typeface="ＭＳ Ｐゴシック" pitchFamily="48" charset="-128"/>
              </a:defRPr>
            </a:lvl2pPr>
            <a:lvl3pPr algn="l" rtl="0" eaLnBrk="0" fontAlgn="base" hangingPunct="0">
              <a:spcBef>
                <a:spcPct val="0"/>
              </a:spcBef>
              <a:spcAft>
                <a:spcPct val="0"/>
              </a:spcAft>
              <a:defRPr sz="2000" b="1">
                <a:solidFill>
                  <a:schemeClr val="bg1"/>
                </a:solidFill>
                <a:latin typeface="Arial" charset="0"/>
                <a:ea typeface="ＭＳ Ｐゴシック" pitchFamily="48" charset="-128"/>
              </a:defRPr>
            </a:lvl3pPr>
            <a:lvl4pPr algn="l" rtl="0" eaLnBrk="0" fontAlgn="base" hangingPunct="0">
              <a:spcBef>
                <a:spcPct val="0"/>
              </a:spcBef>
              <a:spcAft>
                <a:spcPct val="0"/>
              </a:spcAft>
              <a:defRPr sz="2000" b="1">
                <a:solidFill>
                  <a:schemeClr val="bg1"/>
                </a:solidFill>
                <a:latin typeface="Arial" charset="0"/>
                <a:ea typeface="ＭＳ Ｐゴシック" pitchFamily="48" charset="-128"/>
              </a:defRPr>
            </a:lvl4pPr>
            <a:lvl5pPr algn="l" rtl="0" eaLnBrk="0" fontAlgn="base" hangingPunct="0">
              <a:spcBef>
                <a:spcPct val="0"/>
              </a:spcBef>
              <a:spcAft>
                <a:spcPct val="0"/>
              </a:spcAft>
              <a:defRPr sz="2000" b="1">
                <a:solidFill>
                  <a:schemeClr val="bg1"/>
                </a:solidFill>
                <a:latin typeface="Arial" charset="0"/>
                <a:ea typeface="ＭＳ Ｐゴシック" pitchFamily="48" charset="-128"/>
              </a:defRPr>
            </a:lvl5pPr>
            <a:lvl6pPr marL="457200" algn="l" rtl="0" fontAlgn="base">
              <a:spcBef>
                <a:spcPct val="0"/>
              </a:spcBef>
              <a:spcAft>
                <a:spcPct val="0"/>
              </a:spcAft>
              <a:defRPr sz="2000" b="1">
                <a:solidFill>
                  <a:schemeClr val="bg1"/>
                </a:solidFill>
                <a:latin typeface="Arial" charset="0"/>
                <a:ea typeface="ＭＳ Ｐゴシック" pitchFamily="48" charset="-128"/>
              </a:defRPr>
            </a:lvl6pPr>
            <a:lvl7pPr marL="914400" algn="l" rtl="0" fontAlgn="base">
              <a:spcBef>
                <a:spcPct val="0"/>
              </a:spcBef>
              <a:spcAft>
                <a:spcPct val="0"/>
              </a:spcAft>
              <a:defRPr sz="2000" b="1">
                <a:solidFill>
                  <a:schemeClr val="bg1"/>
                </a:solidFill>
                <a:latin typeface="Arial" charset="0"/>
                <a:ea typeface="ＭＳ Ｐゴシック" pitchFamily="48" charset="-128"/>
              </a:defRPr>
            </a:lvl7pPr>
            <a:lvl8pPr marL="1371600" algn="l" rtl="0" fontAlgn="base">
              <a:spcBef>
                <a:spcPct val="0"/>
              </a:spcBef>
              <a:spcAft>
                <a:spcPct val="0"/>
              </a:spcAft>
              <a:defRPr sz="2000" b="1">
                <a:solidFill>
                  <a:schemeClr val="bg1"/>
                </a:solidFill>
                <a:latin typeface="Arial" charset="0"/>
                <a:ea typeface="ＭＳ Ｐゴシック" pitchFamily="48" charset="-128"/>
              </a:defRPr>
            </a:lvl8pPr>
            <a:lvl9pPr marL="1828800" algn="l" rtl="0" fontAlgn="base">
              <a:spcBef>
                <a:spcPct val="0"/>
              </a:spcBef>
              <a:spcAft>
                <a:spcPct val="0"/>
              </a:spcAft>
              <a:defRPr sz="2000" b="1">
                <a:solidFill>
                  <a:schemeClr val="bg1"/>
                </a:solidFill>
                <a:latin typeface="Arial" charset="0"/>
                <a:ea typeface="ＭＳ Ｐゴシック" pitchFamily="48" charset="-128"/>
              </a:defRPr>
            </a:lvl9pPr>
          </a:lstStyle>
          <a:p>
            <a:r>
              <a:rPr lang="en-US" sz="2400" dirty="0">
                <a:solidFill>
                  <a:srgbClr val="2F93FF"/>
                </a:solidFill>
              </a:rPr>
              <a:t>This was the national framework up until December 2014</a:t>
            </a:r>
          </a:p>
        </p:txBody>
      </p:sp>
    </p:spTree>
    <p:extLst>
      <p:ext uri="{BB962C8B-B14F-4D97-AF65-F5344CB8AC3E}">
        <p14:creationId xmlns:p14="http://schemas.microsoft.com/office/powerpoint/2010/main" val="1362149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438"/>
            <a:ext cx="8229600" cy="5327650"/>
          </a:xfrm>
        </p:spPr>
        <p:txBody>
          <a:bodyPr/>
          <a:lstStyle/>
          <a:p>
            <a:pPr eaLnBrk="1" hangingPunct="1">
              <a:lnSpc>
                <a:spcPct val="90000"/>
              </a:lnSpc>
              <a:defRPr/>
            </a:pPr>
            <a:endParaRPr lang="en-AU" sz="1800" dirty="0"/>
          </a:p>
          <a:p>
            <a:pPr marL="0" indent="0">
              <a:buFontTx/>
              <a:buNone/>
              <a:defRPr/>
            </a:pPr>
            <a:endParaRPr lang="en-US" sz="1200" dirty="0"/>
          </a:p>
        </p:txBody>
      </p:sp>
      <p:pic>
        <p:nvPicPr>
          <p:cNvPr id="48131" name="Picture 4"/>
          <p:cNvPicPr>
            <a:picLocks noChangeAspect="1"/>
          </p:cNvPicPr>
          <p:nvPr/>
        </p:nvPicPr>
        <p:blipFill>
          <a:blip r:embed="rId3">
            <a:extLst>
              <a:ext uri="{28A0092B-C50C-407E-A947-70E740481C1C}">
                <a14:useLocalDpi xmlns:a14="http://schemas.microsoft.com/office/drawing/2010/main" val="0"/>
              </a:ext>
            </a:extLst>
          </a:blip>
          <a:srcRect b="1402"/>
          <a:stretch>
            <a:fillRect/>
          </a:stretch>
        </p:blipFill>
        <p:spPr bwMode="auto">
          <a:xfrm>
            <a:off x="251520" y="260648"/>
            <a:ext cx="4214812" cy="593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995936" y="1628800"/>
            <a:ext cx="4889500" cy="3060700"/>
          </a:xfrm>
          <a:prstGeom prst="rect">
            <a:avLst/>
          </a:prstGeom>
        </p:spPr>
      </p:pic>
    </p:spTree>
    <p:extLst>
      <p:ext uri="{BB962C8B-B14F-4D97-AF65-F5344CB8AC3E}">
        <p14:creationId xmlns:p14="http://schemas.microsoft.com/office/powerpoint/2010/main" val="302869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19872" y="116632"/>
            <a:ext cx="5328592" cy="432048"/>
          </a:xfrm>
        </p:spPr>
        <p:txBody>
          <a:bodyPr/>
          <a:lstStyle/>
          <a:p>
            <a:pPr eaLnBrk="1" hangingPunct="1"/>
            <a:r>
              <a:rPr lang="en-AU" altLang="en-US" sz="3200" dirty="0"/>
              <a:t>Melbourne Grammar School</a:t>
            </a:r>
          </a:p>
        </p:txBody>
      </p:sp>
      <p:pic>
        <p:nvPicPr>
          <p:cNvPr id="5123" name="Picture 5" descr="Education_1850_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888754"/>
            <a:ext cx="7956608" cy="5969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96835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Clarity</a:t>
            </a:r>
          </a:p>
        </p:txBody>
      </p:sp>
      <p:sp>
        <p:nvSpPr>
          <p:cNvPr id="3" name="Content Placeholder 2"/>
          <p:cNvSpPr>
            <a:spLocks noGrp="1"/>
          </p:cNvSpPr>
          <p:nvPr>
            <p:ph idx="1"/>
          </p:nvPr>
        </p:nvSpPr>
        <p:spPr/>
        <p:txBody>
          <a:bodyPr/>
          <a:lstStyle/>
          <a:p>
            <a:r>
              <a:rPr lang="en-US" sz="2800" dirty="0">
                <a:solidFill>
                  <a:srgbClr val="3366FF"/>
                </a:solidFill>
              </a:rPr>
              <a:t>Issues of terminology and status:</a:t>
            </a:r>
          </a:p>
          <a:p>
            <a:pPr lvl="1"/>
            <a:r>
              <a:rPr lang="en-US" sz="2400" dirty="0"/>
              <a:t>“This framework moves away from terms such as vocational education and VET in Schools, replacing them with terms that clearly distinguish between two different areas: vocational learning and VET.”</a:t>
            </a:r>
          </a:p>
          <a:p>
            <a:pPr lvl="1"/>
            <a:r>
              <a:rPr lang="en-US" sz="2400" dirty="0"/>
              <a:t>“It creates shared understanding by clearly distinguishing between vocational learning and VET, and noting that the VET delivered to secondary students is the same as all other VET.”</a:t>
            </a:r>
          </a:p>
          <a:p>
            <a:endParaRPr lang="en-US" sz="2800" dirty="0"/>
          </a:p>
        </p:txBody>
      </p:sp>
    </p:spTree>
    <p:extLst>
      <p:ext uri="{BB962C8B-B14F-4D97-AF65-F5344CB8AC3E}">
        <p14:creationId xmlns:p14="http://schemas.microsoft.com/office/powerpoint/2010/main" val="3255832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b="1" dirty="0"/>
              <a:t>Findings from three years of VET in Schools Research</a:t>
            </a:r>
            <a:endParaRPr lang="en-US" dirty="0"/>
          </a:p>
        </p:txBody>
      </p:sp>
      <p:sp>
        <p:nvSpPr>
          <p:cNvPr id="3" name="Content Placeholder 2"/>
          <p:cNvSpPr>
            <a:spLocks noGrp="1"/>
          </p:cNvSpPr>
          <p:nvPr>
            <p:ph idx="1"/>
          </p:nvPr>
        </p:nvSpPr>
        <p:spPr>
          <a:xfrm>
            <a:off x="457200" y="1495325"/>
            <a:ext cx="8229600" cy="4886003"/>
          </a:xfrm>
        </p:spPr>
        <p:txBody>
          <a:bodyPr>
            <a:noAutofit/>
          </a:bodyPr>
          <a:lstStyle/>
          <a:p>
            <a:pPr>
              <a:spcAft>
                <a:spcPts val="1200"/>
              </a:spcAft>
            </a:pPr>
            <a:r>
              <a:rPr lang="en-AU" sz="2200" dirty="0"/>
              <a:t>Any revisions to the vocational curriculum needs to promote access for all students to </a:t>
            </a:r>
            <a:r>
              <a:rPr lang="en-AU" sz="2200" b="1" dirty="0"/>
              <a:t>the foundational disciplinary skills and knowledge </a:t>
            </a:r>
            <a:r>
              <a:rPr lang="en-AU" sz="2200" dirty="0"/>
              <a:t>needed to support their careers. </a:t>
            </a:r>
          </a:p>
          <a:p>
            <a:pPr>
              <a:spcAft>
                <a:spcPts val="1200"/>
              </a:spcAft>
            </a:pPr>
            <a:r>
              <a:rPr lang="en-AU" sz="2200" dirty="0"/>
              <a:t>Consideration needs to be given to how the vocational curriculum can be used to greater effect in the junior and middle years of school to support and inform vocational pathway choices in the senior years.</a:t>
            </a:r>
          </a:p>
          <a:p>
            <a:pPr>
              <a:spcAft>
                <a:spcPts val="1200"/>
              </a:spcAft>
            </a:pPr>
            <a:r>
              <a:rPr lang="en-AU" sz="2200" dirty="0"/>
              <a:t>This is currently complicated by the location of VET in Schools subjects within the senior secondary certificates.</a:t>
            </a:r>
          </a:p>
          <a:p>
            <a:pPr>
              <a:spcAft>
                <a:spcPts val="1200"/>
              </a:spcAft>
            </a:pPr>
            <a:r>
              <a:rPr lang="en-AU" sz="2200" dirty="0"/>
              <a:t>Opportunities should be explored that look more broadly at the role of vocational education in secondary education, not just VET in the senior secondary years.</a:t>
            </a:r>
          </a:p>
        </p:txBody>
      </p:sp>
    </p:spTree>
    <p:extLst>
      <p:ext uri="{BB962C8B-B14F-4D97-AF65-F5344CB8AC3E}">
        <p14:creationId xmlns:p14="http://schemas.microsoft.com/office/powerpoint/2010/main" val="4192185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a:t>
            </a:r>
          </a:p>
        </p:txBody>
      </p:sp>
      <p:sp>
        <p:nvSpPr>
          <p:cNvPr id="3" name="Content Placeholder 2"/>
          <p:cNvSpPr>
            <a:spLocks noGrp="1"/>
          </p:cNvSpPr>
          <p:nvPr>
            <p:ph idx="1"/>
          </p:nvPr>
        </p:nvSpPr>
        <p:spPr/>
        <p:txBody>
          <a:bodyPr/>
          <a:lstStyle/>
          <a:p>
            <a:r>
              <a:rPr lang="en-US" dirty="0">
                <a:solidFill>
                  <a:srgbClr val="3366FF"/>
                </a:solidFill>
              </a:rPr>
              <a:t>Pressure on schools to work in a space they may have historically little experience or expertise in working:</a:t>
            </a:r>
          </a:p>
          <a:p>
            <a:endParaRPr lang="en-US" dirty="0"/>
          </a:p>
          <a:p>
            <a:pPr lvl="1"/>
            <a:r>
              <a:rPr lang="en-US" dirty="0"/>
              <a:t>“Effective vocational learning and VET depend on collaboration. Central to this is bringing schools and employers together”</a:t>
            </a:r>
          </a:p>
        </p:txBody>
      </p:sp>
    </p:spTree>
    <p:extLst>
      <p:ext uri="{BB962C8B-B14F-4D97-AF65-F5344CB8AC3E}">
        <p14:creationId xmlns:p14="http://schemas.microsoft.com/office/powerpoint/2010/main" val="3385906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094" y="0"/>
            <a:ext cx="8229600" cy="1143000"/>
          </a:xfrm>
        </p:spPr>
        <p:txBody>
          <a:bodyPr/>
          <a:lstStyle/>
          <a:p>
            <a:r>
              <a:rPr lang="en-US" b="1" dirty="0"/>
              <a:t>Findings from three years of VET in Schools Research</a:t>
            </a:r>
            <a:endParaRPr lang="en-US" dirty="0"/>
          </a:p>
        </p:txBody>
      </p:sp>
      <p:sp>
        <p:nvSpPr>
          <p:cNvPr id="3" name="Content Placeholder 2"/>
          <p:cNvSpPr>
            <a:spLocks noGrp="1"/>
          </p:cNvSpPr>
          <p:nvPr>
            <p:ph idx="1"/>
          </p:nvPr>
        </p:nvSpPr>
        <p:spPr/>
        <p:txBody>
          <a:bodyPr>
            <a:normAutofit fontScale="77500" lnSpcReduction="20000"/>
          </a:bodyPr>
          <a:lstStyle/>
          <a:p>
            <a:pPr marL="0" indent="0">
              <a:spcAft>
                <a:spcPts val="1200"/>
              </a:spcAft>
              <a:buNone/>
            </a:pPr>
            <a:r>
              <a:rPr lang="en-AU" b="1" dirty="0"/>
              <a:t>Any re-development of VET in Schools: </a:t>
            </a:r>
          </a:p>
          <a:p>
            <a:pPr lvl="0">
              <a:spcAft>
                <a:spcPts val="1200"/>
              </a:spcAft>
            </a:pPr>
            <a:r>
              <a:rPr lang="en-AU" dirty="0"/>
              <a:t>How to enable, within these entry-level qualifications, exploration of a broader range of related occupations within an industry; </a:t>
            </a:r>
          </a:p>
          <a:p>
            <a:pPr lvl="0">
              <a:spcAft>
                <a:spcPts val="1200"/>
              </a:spcAft>
            </a:pPr>
            <a:r>
              <a:rPr lang="en-AU" dirty="0"/>
              <a:t>How to integrate meaningful ‘learning about’ the industry, including understanding issues of mobility, growth and localised issues; and</a:t>
            </a:r>
          </a:p>
          <a:p>
            <a:pPr lvl="0">
              <a:spcAft>
                <a:spcPts val="1200"/>
              </a:spcAft>
            </a:pPr>
            <a:r>
              <a:rPr lang="en-AU" dirty="0"/>
              <a:t> How to create clear, coherent and transparent pathways from these foundational or ‘career start’ qualifications to intermediate and higher-level qualifications.</a:t>
            </a:r>
            <a:endParaRPr lang="en-AU" dirty="0">
              <a:latin typeface="Arial" charset="0"/>
              <a:cs typeface="Arial" charset="0"/>
            </a:endParaRPr>
          </a:p>
          <a:p>
            <a:pPr marL="0" indent="0">
              <a:buFontTx/>
              <a:buNone/>
              <a:defRPr/>
            </a:pPr>
            <a:endParaRPr lang="en-US" i="1" dirty="0"/>
          </a:p>
          <a:p>
            <a:pPr eaLnBrk="1" hangingPunct="1">
              <a:lnSpc>
                <a:spcPct val="90000"/>
              </a:lnSpc>
              <a:defRPr/>
            </a:pPr>
            <a:endParaRPr lang="en-AU" dirty="0"/>
          </a:p>
          <a:p>
            <a:pPr lvl="0">
              <a:spcAft>
                <a:spcPts val="1200"/>
              </a:spcAft>
            </a:pPr>
            <a:endParaRPr lang="en-AU" dirty="0"/>
          </a:p>
          <a:p>
            <a:endParaRPr lang="en-US" sz="2000" dirty="0"/>
          </a:p>
          <a:p>
            <a:endParaRPr lang="en-US" sz="2000" dirty="0"/>
          </a:p>
        </p:txBody>
      </p:sp>
    </p:spTree>
    <p:extLst>
      <p:ext uri="{BB962C8B-B14F-4D97-AF65-F5344CB8AC3E}">
        <p14:creationId xmlns:p14="http://schemas.microsoft.com/office/powerpoint/2010/main" val="1393213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Confidence</a:t>
            </a:r>
          </a:p>
        </p:txBody>
      </p:sp>
      <p:sp>
        <p:nvSpPr>
          <p:cNvPr id="3" name="Content Placeholder 2"/>
          <p:cNvSpPr>
            <a:spLocks noGrp="1"/>
          </p:cNvSpPr>
          <p:nvPr>
            <p:ph idx="1"/>
          </p:nvPr>
        </p:nvSpPr>
        <p:spPr/>
        <p:txBody>
          <a:bodyPr/>
          <a:lstStyle/>
          <a:p>
            <a:r>
              <a:rPr lang="en-US" dirty="0">
                <a:solidFill>
                  <a:srgbClr val="3366FF"/>
                </a:solidFill>
              </a:rPr>
              <a:t>The old ‘VET  is VET is VET’ mantra:</a:t>
            </a:r>
          </a:p>
          <a:p>
            <a:pPr lvl="1"/>
            <a:r>
              <a:rPr lang="en-US" dirty="0"/>
              <a:t>“Such information can give students confidence that the VET they undertake while at school can provide direct entry to employment…”</a:t>
            </a:r>
          </a:p>
          <a:p>
            <a:pPr lvl="1"/>
            <a:r>
              <a:rPr lang="en-US" dirty="0"/>
              <a:t>“VET students can study VET courses alongside core curriculum”</a:t>
            </a:r>
          </a:p>
          <a:p>
            <a:pPr lvl="1"/>
            <a:r>
              <a:rPr lang="en-US" dirty="0"/>
              <a:t>“shared marketplace”</a:t>
            </a:r>
          </a:p>
        </p:txBody>
      </p:sp>
    </p:spTree>
    <p:extLst>
      <p:ext uri="{BB962C8B-B14F-4D97-AF65-F5344CB8AC3E}">
        <p14:creationId xmlns:p14="http://schemas.microsoft.com/office/powerpoint/2010/main" val="87997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Qualifications for young people</a:t>
            </a:r>
            <a:endParaRPr lang="en-US" dirty="0"/>
          </a:p>
        </p:txBody>
      </p:sp>
      <p:sp>
        <p:nvSpPr>
          <p:cNvPr id="3" name="Content Placeholder 2"/>
          <p:cNvSpPr>
            <a:spLocks noGrp="1"/>
          </p:cNvSpPr>
          <p:nvPr>
            <p:ph idx="1"/>
          </p:nvPr>
        </p:nvSpPr>
        <p:spPr/>
        <p:txBody>
          <a:bodyPr>
            <a:normAutofit fontScale="85000" lnSpcReduction="10000"/>
          </a:bodyPr>
          <a:lstStyle/>
          <a:p>
            <a:pPr>
              <a:spcAft>
                <a:spcPts val="1200"/>
              </a:spcAft>
            </a:pPr>
            <a:r>
              <a:rPr lang="en-US" dirty="0"/>
              <a:t>The new framework has reinforced problematic reliance on predominantly foundational certificates to support entry to the </a:t>
            </a:r>
            <a:r>
              <a:rPr lang="en-US" dirty="0" err="1"/>
              <a:t>labour</a:t>
            </a:r>
            <a:r>
              <a:rPr lang="en-US" dirty="0"/>
              <a:t> market.</a:t>
            </a:r>
          </a:p>
          <a:p>
            <a:pPr>
              <a:spcAft>
                <a:spcPts val="1200"/>
              </a:spcAft>
            </a:pPr>
            <a:r>
              <a:rPr lang="en-US" dirty="0"/>
              <a:t>The vocational qualification with which a young person leaves school should form the foundation not only for their first job but for their on-going career in their </a:t>
            </a:r>
            <a:r>
              <a:rPr lang="en-AU" dirty="0"/>
              <a:t>preferred</a:t>
            </a:r>
            <a:r>
              <a:rPr lang="en-US" dirty="0"/>
              <a:t> industry. </a:t>
            </a:r>
          </a:p>
          <a:p>
            <a:pPr>
              <a:spcAft>
                <a:spcPts val="1200"/>
              </a:spcAft>
            </a:pPr>
            <a:r>
              <a:rPr lang="en-US" dirty="0"/>
              <a:t>The new framework has also retained the use of narrowly defined occupations as the structural basis for vocational curriculum in secondary schools. </a:t>
            </a:r>
            <a:endParaRPr lang="en-AU" dirty="0"/>
          </a:p>
        </p:txBody>
      </p:sp>
    </p:spTree>
    <p:extLst>
      <p:ext uri="{BB962C8B-B14F-4D97-AF65-F5344CB8AC3E}">
        <p14:creationId xmlns:p14="http://schemas.microsoft.com/office/powerpoint/2010/main" val="1749655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problematic certificate paradigm</a:t>
            </a:r>
            <a:endParaRPr lang="en-US" dirty="0"/>
          </a:p>
        </p:txBody>
      </p:sp>
      <p:sp>
        <p:nvSpPr>
          <p:cNvPr id="3" name="Content Placeholder 2"/>
          <p:cNvSpPr>
            <a:spLocks noGrp="1"/>
          </p:cNvSpPr>
          <p:nvPr>
            <p:ph idx="1"/>
          </p:nvPr>
        </p:nvSpPr>
        <p:spPr>
          <a:xfrm>
            <a:off x="457200" y="2276872"/>
            <a:ext cx="8229600" cy="3744416"/>
          </a:xfrm>
        </p:spPr>
        <p:txBody>
          <a:bodyPr/>
          <a:lstStyle/>
          <a:p>
            <a:r>
              <a:rPr lang="en-AU" dirty="0" err="1"/>
              <a:t>Gallacher</a:t>
            </a:r>
            <a:r>
              <a:rPr lang="en-AU" dirty="0"/>
              <a:t> (2011) provides a three element purpose for qualifications:</a:t>
            </a:r>
          </a:p>
          <a:p>
            <a:pPr lvl="1"/>
            <a:r>
              <a:rPr lang="en-AU" dirty="0"/>
              <a:t>entry to work</a:t>
            </a:r>
          </a:p>
          <a:p>
            <a:pPr lvl="1"/>
            <a:r>
              <a:rPr lang="en-AU" dirty="0"/>
              <a:t>entry to higher level qualifications</a:t>
            </a:r>
          </a:p>
          <a:p>
            <a:pPr lvl="1"/>
            <a:r>
              <a:rPr lang="en-AU" dirty="0"/>
              <a:t>widening access to tertiary education</a:t>
            </a:r>
          </a:p>
          <a:p>
            <a:endParaRPr lang="en-AU" dirty="0"/>
          </a:p>
          <a:p>
            <a:r>
              <a:rPr lang="en-AU" dirty="0"/>
              <a:t>How is VET in Schools holding up?</a:t>
            </a:r>
          </a:p>
          <a:p>
            <a:endParaRPr lang="en-US" dirty="0"/>
          </a:p>
        </p:txBody>
      </p:sp>
      <p:sp>
        <p:nvSpPr>
          <p:cNvPr id="4" name="Title 1"/>
          <p:cNvSpPr txBox="1">
            <a:spLocks/>
          </p:cNvSpPr>
          <p:nvPr/>
        </p:nvSpPr>
        <p:spPr>
          <a:xfrm>
            <a:off x="457200" y="1340768"/>
            <a:ext cx="8229600" cy="1021432"/>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ea typeface="ＭＳ Ｐゴシック" pitchFamily="48" charset="-128"/>
              </a:defRPr>
            </a:lvl2pPr>
            <a:lvl3pPr algn="l" rtl="0" eaLnBrk="0" fontAlgn="base" hangingPunct="0">
              <a:spcBef>
                <a:spcPct val="0"/>
              </a:spcBef>
              <a:spcAft>
                <a:spcPct val="0"/>
              </a:spcAft>
              <a:defRPr sz="2000" b="1">
                <a:solidFill>
                  <a:schemeClr val="bg1"/>
                </a:solidFill>
                <a:latin typeface="Arial" charset="0"/>
                <a:ea typeface="ＭＳ Ｐゴシック" pitchFamily="48" charset="-128"/>
              </a:defRPr>
            </a:lvl3pPr>
            <a:lvl4pPr algn="l" rtl="0" eaLnBrk="0" fontAlgn="base" hangingPunct="0">
              <a:spcBef>
                <a:spcPct val="0"/>
              </a:spcBef>
              <a:spcAft>
                <a:spcPct val="0"/>
              </a:spcAft>
              <a:defRPr sz="2000" b="1">
                <a:solidFill>
                  <a:schemeClr val="bg1"/>
                </a:solidFill>
                <a:latin typeface="Arial" charset="0"/>
                <a:ea typeface="ＭＳ Ｐゴシック" pitchFamily="48" charset="-128"/>
              </a:defRPr>
            </a:lvl4pPr>
            <a:lvl5pPr algn="l" rtl="0" eaLnBrk="0" fontAlgn="base" hangingPunct="0">
              <a:spcBef>
                <a:spcPct val="0"/>
              </a:spcBef>
              <a:spcAft>
                <a:spcPct val="0"/>
              </a:spcAft>
              <a:defRPr sz="2000" b="1">
                <a:solidFill>
                  <a:schemeClr val="bg1"/>
                </a:solidFill>
                <a:latin typeface="Arial" charset="0"/>
                <a:ea typeface="ＭＳ Ｐゴシック" pitchFamily="48" charset="-128"/>
              </a:defRPr>
            </a:lvl5pPr>
            <a:lvl6pPr marL="457200" algn="l" rtl="0" fontAlgn="base">
              <a:spcBef>
                <a:spcPct val="0"/>
              </a:spcBef>
              <a:spcAft>
                <a:spcPct val="0"/>
              </a:spcAft>
              <a:defRPr sz="2000" b="1">
                <a:solidFill>
                  <a:schemeClr val="bg1"/>
                </a:solidFill>
                <a:latin typeface="Arial" charset="0"/>
                <a:ea typeface="ＭＳ Ｐゴシック" pitchFamily="48" charset="-128"/>
              </a:defRPr>
            </a:lvl6pPr>
            <a:lvl7pPr marL="914400" algn="l" rtl="0" fontAlgn="base">
              <a:spcBef>
                <a:spcPct val="0"/>
              </a:spcBef>
              <a:spcAft>
                <a:spcPct val="0"/>
              </a:spcAft>
              <a:defRPr sz="2000" b="1">
                <a:solidFill>
                  <a:schemeClr val="bg1"/>
                </a:solidFill>
                <a:latin typeface="Arial" charset="0"/>
                <a:ea typeface="ＭＳ Ｐゴシック" pitchFamily="48" charset="-128"/>
              </a:defRPr>
            </a:lvl7pPr>
            <a:lvl8pPr marL="1371600" algn="l" rtl="0" fontAlgn="base">
              <a:spcBef>
                <a:spcPct val="0"/>
              </a:spcBef>
              <a:spcAft>
                <a:spcPct val="0"/>
              </a:spcAft>
              <a:defRPr sz="2000" b="1">
                <a:solidFill>
                  <a:schemeClr val="bg1"/>
                </a:solidFill>
                <a:latin typeface="Arial" charset="0"/>
                <a:ea typeface="ＭＳ Ｐゴシック" pitchFamily="48" charset="-128"/>
              </a:defRPr>
            </a:lvl8pPr>
            <a:lvl9pPr marL="1828800" algn="l" rtl="0" fontAlgn="base">
              <a:spcBef>
                <a:spcPct val="0"/>
              </a:spcBef>
              <a:spcAft>
                <a:spcPct val="0"/>
              </a:spcAft>
              <a:defRPr sz="2000" b="1">
                <a:solidFill>
                  <a:schemeClr val="bg1"/>
                </a:solidFill>
                <a:latin typeface="Arial" charset="0"/>
                <a:ea typeface="ＭＳ Ｐゴシック" pitchFamily="48" charset="-128"/>
              </a:defRPr>
            </a:lvl9pPr>
          </a:lstStyle>
          <a:p>
            <a:r>
              <a:rPr lang="en-AU" sz="2800" dirty="0">
                <a:solidFill>
                  <a:srgbClr val="000090"/>
                </a:solidFill>
              </a:rPr>
              <a:t>Role of qualifications for young people</a:t>
            </a:r>
          </a:p>
        </p:txBody>
      </p:sp>
    </p:spTree>
    <p:extLst>
      <p:ext uri="{BB962C8B-B14F-4D97-AF65-F5344CB8AC3E}">
        <p14:creationId xmlns:p14="http://schemas.microsoft.com/office/powerpoint/2010/main" val="198887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Efficacy of VET in Schools?</a:t>
            </a:r>
          </a:p>
        </p:txBody>
      </p:sp>
      <p:sp>
        <p:nvSpPr>
          <p:cNvPr id="3" name="Content Placeholder 2"/>
          <p:cNvSpPr>
            <a:spLocks noGrp="1"/>
          </p:cNvSpPr>
          <p:nvPr>
            <p:ph idx="1"/>
          </p:nvPr>
        </p:nvSpPr>
        <p:spPr>
          <a:xfrm>
            <a:off x="457200" y="1628800"/>
            <a:ext cx="8229600" cy="4392488"/>
          </a:xfrm>
        </p:spPr>
        <p:txBody>
          <a:bodyPr/>
          <a:lstStyle/>
          <a:p>
            <a:pPr marL="0" indent="0">
              <a:buNone/>
            </a:pPr>
            <a:r>
              <a:rPr lang="en-AU" b="1" dirty="0"/>
              <a:t>Current approaches to the provision of vocational curriculum enable:</a:t>
            </a:r>
          </a:p>
          <a:p>
            <a:r>
              <a:rPr lang="en-AU" dirty="0"/>
              <a:t>Limited entry to work – ‘meaningful work’. </a:t>
            </a:r>
          </a:p>
          <a:p>
            <a:r>
              <a:rPr lang="en-AU" dirty="0"/>
              <a:t>Limited entry to higher level qualifications.</a:t>
            </a:r>
          </a:p>
          <a:p>
            <a:r>
              <a:rPr lang="en-AU" dirty="0"/>
              <a:t>“Ghettoising” of VET in Schools programs means it is also playing limited role in widening participation in tertiary education.</a:t>
            </a:r>
          </a:p>
          <a:p>
            <a:endParaRPr lang="en-AU" dirty="0"/>
          </a:p>
          <a:p>
            <a:endParaRPr lang="en-AU" dirty="0"/>
          </a:p>
          <a:p>
            <a:endParaRPr lang="en-AU" dirty="0"/>
          </a:p>
        </p:txBody>
      </p:sp>
    </p:spTree>
    <p:extLst>
      <p:ext uri="{BB962C8B-B14F-4D97-AF65-F5344CB8AC3E}">
        <p14:creationId xmlns:p14="http://schemas.microsoft.com/office/powerpoint/2010/main" val="19714732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Systems</a:t>
            </a:r>
          </a:p>
        </p:txBody>
      </p:sp>
      <p:sp>
        <p:nvSpPr>
          <p:cNvPr id="3" name="Content Placeholder 2"/>
          <p:cNvSpPr>
            <a:spLocks noGrp="1"/>
          </p:cNvSpPr>
          <p:nvPr>
            <p:ph idx="1"/>
          </p:nvPr>
        </p:nvSpPr>
        <p:spPr/>
        <p:txBody>
          <a:bodyPr/>
          <a:lstStyle/>
          <a:p>
            <a:r>
              <a:rPr lang="en-US" dirty="0">
                <a:solidFill>
                  <a:srgbClr val="3366FF"/>
                </a:solidFill>
              </a:rPr>
              <a:t>Greater system lead development and guidance:</a:t>
            </a:r>
          </a:p>
          <a:p>
            <a:pPr lvl="1"/>
            <a:r>
              <a:rPr lang="en-US" dirty="0"/>
              <a:t>“The first responsibility of core systems is to provide clear guidance to the different stakeholders involved in the delivery of vocational learning and VET to secondary students.”</a:t>
            </a:r>
          </a:p>
        </p:txBody>
      </p:sp>
    </p:spTree>
    <p:extLst>
      <p:ext uri="{BB962C8B-B14F-4D97-AF65-F5344CB8AC3E}">
        <p14:creationId xmlns:p14="http://schemas.microsoft.com/office/powerpoint/2010/main" val="18354430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choices</a:t>
            </a:r>
          </a:p>
        </p:txBody>
      </p:sp>
      <p:sp>
        <p:nvSpPr>
          <p:cNvPr id="3" name="Content Placeholder 2"/>
          <p:cNvSpPr>
            <a:spLocks noGrp="1"/>
          </p:cNvSpPr>
          <p:nvPr>
            <p:ph idx="1"/>
          </p:nvPr>
        </p:nvSpPr>
        <p:spPr/>
        <p:txBody>
          <a:bodyPr/>
          <a:lstStyle/>
          <a:p>
            <a:r>
              <a:rPr lang="en-US" dirty="0"/>
              <a:t>“There was a consensus that </a:t>
            </a:r>
            <a:r>
              <a:rPr lang="en-US" b="1" dirty="0">
                <a:solidFill>
                  <a:srgbClr val="FF0000"/>
                </a:solidFill>
              </a:rPr>
              <a:t>students</a:t>
            </a:r>
            <a:r>
              <a:rPr lang="en-US" dirty="0"/>
              <a:t> need to be at the </a:t>
            </a:r>
            <a:r>
              <a:rPr lang="en-US" dirty="0" err="1"/>
              <a:t>centre</a:t>
            </a:r>
            <a:r>
              <a:rPr lang="en-US" dirty="0"/>
              <a:t> of vocational learning and VET, with decisions guided by their long-term interests. Meeting the needs and expectations of </a:t>
            </a:r>
            <a:r>
              <a:rPr lang="en-US" b="1" dirty="0">
                <a:solidFill>
                  <a:srgbClr val="FF0000"/>
                </a:solidFill>
              </a:rPr>
              <a:t>employers</a:t>
            </a:r>
            <a:r>
              <a:rPr lang="en-US" dirty="0"/>
              <a:t> is also vital, as they make the ultimate assessment of quality when deciding whether to offer jobs to young people.”</a:t>
            </a:r>
          </a:p>
        </p:txBody>
      </p:sp>
    </p:spTree>
    <p:extLst>
      <p:ext uri="{BB962C8B-B14F-4D97-AF65-F5344CB8AC3E}">
        <p14:creationId xmlns:p14="http://schemas.microsoft.com/office/powerpoint/2010/main" val="620784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35287" y="-99392"/>
            <a:ext cx="6408713" cy="1143000"/>
          </a:xfrm>
        </p:spPr>
        <p:txBody>
          <a:bodyPr/>
          <a:lstStyle/>
          <a:p>
            <a:pPr eaLnBrk="1" hangingPunct="1"/>
            <a:r>
              <a:rPr lang="en-AU" altLang="en-US" sz="3200" dirty="0"/>
              <a:t>Melbourne Continuation School</a:t>
            </a:r>
            <a:br>
              <a:rPr lang="en-AU" altLang="en-US" sz="3200" dirty="0"/>
            </a:br>
            <a:r>
              <a:rPr lang="en-AU" altLang="en-US" sz="3200" dirty="0"/>
              <a:t>est. 1905</a:t>
            </a:r>
          </a:p>
        </p:txBody>
      </p:sp>
      <p:pic>
        <p:nvPicPr>
          <p:cNvPr id="6147" name="Picture 7" descr="Melbourne-High-School-2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9221153" cy="496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045158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340768"/>
            <a:ext cx="8229600" cy="5327650"/>
          </a:xfrm>
        </p:spPr>
        <p:txBody>
          <a:bodyPr>
            <a:normAutofit fontScale="77500" lnSpcReduction="20000"/>
          </a:bodyPr>
          <a:lstStyle/>
          <a:p>
            <a:pPr marL="0" indent="0">
              <a:lnSpc>
                <a:spcPct val="120000"/>
              </a:lnSpc>
              <a:spcBef>
                <a:spcPts val="600"/>
              </a:spcBef>
              <a:spcAft>
                <a:spcPts val="600"/>
              </a:spcAft>
              <a:buNone/>
              <a:defRPr/>
            </a:pPr>
            <a:r>
              <a:rPr lang="en-US" sz="1900" b="1" dirty="0">
                <a:latin typeface="+mj-lt"/>
                <a:cs typeface="Calibri"/>
              </a:rPr>
              <a:t>Approaches to provision of vocational curriculum in secondary schools:</a:t>
            </a:r>
          </a:p>
          <a:p>
            <a:pPr>
              <a:lnSpc>
                <a:spcPct val="120000"/>
              </a:lnSpc>
              <a:spcBef>
                <a:spcPts val="600"/>
              </a:spcBef>
              <a:spcAft>
                <a:spcPts val="600"/>
              </a:spcAft>
              <a:defRPr/>
            </a:pPr>
            <a:r>
              <a:rPr lang="en-US" sz="1900" dirty="0">
                <a:cs typeface="Calibri"/>
              </a:rPr>
              <a:t>Contemporary education/training landscape means the agency of low SES young people (who dominant VET cohorts) is constrained and the currency of their educational attainment is limited in gaining access to programs/pathways/occupations of choice.</a:t>
            </a:r>
          </a:p>
          <a:p>
            <a:pPr>
              <a:lnSpc>
                <a:spcPct val="120000"/>
              </a:lnSpc>
              <a:spcBef>
                <a:spcPts val="600"/>
              </a:spcBef>
              <a:spcAft>
                <a:spcPts val="600"/>
              </a:spcAft>
              <a:defRPr/>
            </a:pPr>
            <a:r>
              <a:rPr lang="en-AU" sz="1900" dirty="0">
                <a:latin typeface="+mj-lt"/>
                <a:cs typeface="Calibri"/>
              </a:rPr>
              <a:t>‘</a:t>
            </a:r>
            <a:r>
              <a:rPr lang="en-AU" sz="1900" b="1" dirty="0">
                <a:solidFill>
                  <a:srgbClr val="000090"/>
                </a:solidFill>
                <a:latin typeface="+mj-lt"/>
                <a:cs typeface="Calibri"/>
              </a:rPr>
              <a:t>young people need occupational structures </a:t>
            </a:r>
            <a:r>
              <a:rPr lang="en-AU" sz="1900" dirty="0">
                <a:latin typeface="+mj-lt"/>
                <a:cs typeface="Calibri"/>
              </a:rPr>
              <a:t>and well-established and reasonably </a:t>
            </a:r>
            <a:r>
              <a:rPr lang="en-AU" sz="1900" b="1" dirty="0">
                <a:solidFill>
                  <a:srgbClr val="000090"/>
                </a:solidFill>
                <a:latin typeface="+mj-lt"/>
                <a:cs typeface="Calibri"/>
              </a:rPr>
              <a:t>secure routes </a:t>
            </a:r>
            <a:r>
              <a:rPr lang="en-AU" sz="1900" dirty="0">
                <a:latin typeface="+mj-lt"/>
                <a:cs typeface="Calibri"/>
              </a:rPr>
              <a:t>into the labour market through vocational education’ (Winch &amp; Clarke 2003, p.250) </a:t>
            </a:r>
          </a:p>
          <a:p>
            <a:pPr>
              <a:lnSpc>
                <a:spcPct val="120000"/>
              </a:lnSpc>
              <a:spcBef>
                <a:spcPts val="600"/>
              </a:spcBef>
              <a:spcAft>
                <a:spcPts val="600"/>
              </a:spcAft>
              <a:defRPr/>
            </a:pPr>
            <a:r>
              <a:rPr lang="en-US" sz="1900" dirty="0">
                <a:latin typeface="+mj-lt"/>
                <a:cs typeface="Calibri"/>
              </a:rPr>
              <a:t>‘existing </a:t>
            </a:r>
            <a:r>
              <a:rPr lang="en-US" sz="1900" b="1" dirty="0">
                <a:solidFill>
                  <a:srgbClr val="000090"/>
                </a:solidFill>
                <a:latin typeface="+mj-lt"/>
                <a:cs typeface="Calibri"/>
              </a:rPr>
              <a:t>systems fail to provide a coherent and effective pathway </a:t>
            </a:r>
            <a:r>
              <a:rPr lang="en-US" sz="1900" dirty="0">
                <a:latin typeface="+mj-lt"/>
                <a:cs typeface="Calibri"/>
              </a:rPr>
              <a:t>to sustainable occupational careers’ (Clarke 2012, p.7)</a:t>
            </a:r>
            <a:endParaRPr lang="en-AU" sz="1900" dirty="0">
              <a:latin typeface="+mj-lt"/>
              <a:cs typeface="Calibri"/>
            </a:endParaRPr>
          </a:p>
          <a:p>
            <a:pPr eaLnBrk="1" hangingPunct="1">
              <a:lnSpc>
                <a:spcPct val="120000"/>
              </a:lnSpc>
              <a:spcBef>
                <a:spcPts val="600"/>
              </a:spcBef>
              <a:spcAft>
                <a:spcPts val="600"/>
              </a:spcAft>
              <a:defRPr/>
            </a:pPr>
            <a:r>
              <a:rPr lang="en-AU" sz="1900" dirty="0">
                <a:latin typeface="+mj-lt"/>
                <a:cs typeface="Calibri"/>
              </a:rPr>
              <a:t>‘</a:t>
            </a:r>
            <a:r>
              <a:rPr lang="en-AU" sz="1900" b="1" dirty="0">
                <a:solidFill>
                  <a:srgbClr val="000090"/>
                </a:solidFill>
                <a:latin typeface="+mj-lt"/>
                <a:cs typeface="Calibri"/>
              </a:rPr>
              <a:t>students self-select into school VET programs</a:t>
            </a:r>
            <a:r>
              <a:rPr lang="en-AU" sz="1900" dirty="0">
                <a:latin typeface="+mj-lt"/>
                <a:cs typeface="Calibri"/>
              </a:rPr>
              <a:t> because they see these programs as providing a better match with their (self) perceived academic ability’ (</a:t>
            </a:r>
            <a:r>
              <a:rPr lang="en-AU" sz="1900" dirty="0" err="1">
                <a:latin typeface="+mj-lt"/>
                <a:cs typeface="Calibri"/>
              </a:rPr>
              <a:t>Anlezark</a:t>
            </a:r>
            <a:r>
              <a:rPr lang="en-AU" sz="1900" dirty="0">
                <a:latin typeface="+mj-lt"/>
                <a:cs typeface="Calibri"/>
              </a:rPr>
              <a:t> et al 2006, p.7).</a:t>
            </a:r>
          </a:p>
          <a:p>
            <a:pPr>
              <a:lnSpc>
                <a:spcPct val="120000"/>
              </a:lnSpc>
              <a:spcBef>
                <a:spcPts val="600"/>
              </a:spcBef>
              <a:spcAft>
                <a:spcPts val="600"/>
              </a:spcAft>
            </a:pPr>
            <a:r>
              <a:rPr lang="en-US" sz="1900" dirty="0">
                <a:latin typeface="+mj-lt"/>
                <a:cs typeface="Calibri"/>
              </a:rPr>
              <a:t>Within the neo-liberal market context, learners are constructed as consumers (</a:t>
            </a:r>
            <a:r>
              <a:rPr lang="en-US" sz="1900" dirty="0" err="1">
                <a:latin typeface="+mj-lt"/>
                <a:cs typeface="Calibri"/>
              </a:rPr>
              <a:t>Wheelahan</a:t>
            </a:r>
            <a:r>
              <a:rPr lang="en-US" sz="1900" dirty="0">
                <a:latin typeface="+mj-lt"/>
                <a:cs typeface="Calibri"/>
              </a:rPr>
              <a:t> 2011). </a:t>
            </a:r>
          </a:p>
          <a:p>
            <a:pPr>
              <a:lnSpc>
                <a:spcPct val="120000"/>
              </a:lnSpc>
              <a:spcBef>
                <a:spcPts val="600"/>
              </a:spcBef>
              <a:spcAft>
                <a:spcPts val="600"/>
              </a:spcAft>
            </a:pPr>
            <a:r>
              <a:rPr lang="en-US" sz="1900" dirty="0">
                <a:latin typeface="+mj-lt"/>
                <a:cs typeface="Calibri"/>
              </a:rPr>
              <a:t>This </a:t>
            </a:r>
            <a:r>
              <a:rPr lang="en-US" sz="1900" dirty="0" err="1">
                <a:latin typeface="+mj-lt"/>
                <a:cs typeface="Calibri"/>
              </a:rPr>
              <a:t>marketised</a:t>
            </a:r>
            <a:r>
              <a:rPr lang="en-US" sz="1900" dirty="0">
                <a:latin typeface="+mj-lt"/>
                <a:cs typeface="Calibri"/>
              </a:rPr>
              <a:t> training landscape reinforces problematic assumptions that learners choose their qualifications and providers based on an informed understanding.</a:t>
            </a:r>
          </a:p>
          <a:p>
            <a:pPr>
              <a:spcAft>
                <a:spcPts val="600"/>
              </a:spcAft>
            </a:pPr>
            <a:r>
              <a:rPr lang="en-US" sz="1900" dirty="0">
                <a:latin typeface="+mj-lt"/>
                <a:cs typeface="Calibri"/>
              </a:rPr>
              <a:t>Human capital theory argues that any knowledge or skill attainment strengthens </a:t>
            </a:r>
            <a:r>
              <a:rPr lang="en-US" sz="1900" dirty="0" err="1">
                <a:latin typeface="+mj-lt"/>
                <a:cs typeface="Calibri"/>
              </a:rPr>
              <a:t>labour</a:t>
            </a:r>
            <a:r>
              <a:rPr lang="en-US" sz="1900" dirty="0">
                <a:latin typeface="+mj-lt"/>
                <a:cs typeface="Calibri"/>
              </a:rPr>
              <a:t> market prospects (</a:t>
            </a:r>
            <a:r>
              <a:rPr lang="en-US" sz="1900" dirty="0" err="1">
                <a:latin typeface="+mj-lt"/>
                <a:cs typeface="Calibri"/>
              </a:rPr>
              <a:t>Shavit</a:t>
            </a:r>
            <a:r>
              <a:rPr lang="en-US" sz="1900" dirty="0">
                <a:latin typeface="+mj-lt"/>
                <a:cs typeface="Calibri"/>
              </a:rPr>
              <a:t> &amp; </a:t>
            </a:r>
            <a:r>
              <a:rPr lang="en-US" sz="1900" dirty="0" err="1">
                <a:latin typeface="+mj-lt"/>
                <a:cs typeface="Calibri"/>
              </a:rPr>
              <a:t>Mueler</a:t>
            </a:r>
            <a:r>
              <a:rPr lang="en-US" sz="1900" dirty="0">
                <a:latin typeface="+mj-lt"/>
                <a:cs typeface="Calibri"/>
              </a:rPr>
              <a:t> 2000, Becker 1975, </a:t>
            </a:r>
            <a:r>
              <a:rPr lang="en-US" sz="1900" dirty="0" err="1">
                <a:latin typeface="+mj-lt"/>
                <a:cs typeface="Calibri"/>
              </a:rPr>
              <a:t>Rumberger</a:t>
            </a:r>
            <a:r>
              <a:rPr lang="en-US" sz="1900" dirty="0">
                <a:latin typeface="+mj-lt"/>
                <a:cs typeface="Calibri"/>
              </a:rPr>
              <a:t> &amp; </a:t>
            </a:r>
            <a:r>
              <a:rPr lang="en-US" sz="1900" dirty="0" err="1">
                <a:latin typeface="+mj-lt"/>
                <a:cs typeface="Calibri"/>
              </a:rPr>
              <a:t>Daymount</a:t>
            </a:r>
            <a:r>
              <a:rPr lang="en-US" sz="1900" dirty="0">
                <a:latin typeface="+mj-lt"/>
                <a:cs typeface="Calibri"/>
              </a:rPr>
              <a:t> 1984)</a:t>
            </a:r>
          </a:p>
          <a:p>
            <a:pPr>
              <a:spcAft>
                <a:spcPts val="600"/>
              </a:spcAft>
            </a:pPr>
            <a:r>
              <a:rPr lang="en-US" sz="1900" dirty="0">
                <a:latin typeface="+mj-lt"/>
                <a:cs typeface="Calibri"/>
              </a:rPr>
              <a:t>However, the concentration of disadvantaged learners within vocational programs acts to reproduce inequality (Collins 1979, </a:t>
            </a:r>
            <a:r>
              <a:rPr lang="en-US" sz="1900" dirty="0" err="1">
                <a:latin typeface="+mj-lt"/>
                <a:cs typeface="Calibri"/>
              </a:rPr>
              <a:t>Iannelli</a:t>
            </a:r>
            <a:r>
              <a:rPr lang="en-US" sz="1900" dirty="0">
                <a:latin typeface="+mj-lt"/>
                <a:cs typeface="Calibri"/>
              </a:rPr>
              <a:t> 1997) and VET, as an education system, also contributes to cultural reproduction (Ainsworth &amp; </a:t>
            </a:r>
            <a:r>
              <a:rPr lang="en-US" sz="1900" dirty="0" err="1">
                <a:latin typeface="+mj-lt"/>
                <a:cs typeface="Calibri"/>
              </a:rPr>
              <a:t>Roscigno</a:t>
            </a:r>
            <a:r>
              <a:rPr lang="en-US" sz="1900" dirty="0">
                <a:latin typeface="+mj-lt"/>
                <a:cs typeface="Calibri"/>
              </a:rPr>
              <a:t> 2005).</a:t>
            </a:r>
          </a:p>
          <a:p>
            <a:pPr>
              <a:lnSpc>
                <a:spcPct val="120000"/>
              </a:lnSpc>
              <a:spcBef>
                <a:spcPts val="600"/>
              </a:spcBef>
              <a:spcAft>
                <a:spcPts val="600"/>
              </a:spcAft>
            </a:pPr>
            <a:endParaRPr lang="en-US" sz="2100" dirty="0">
              <a:latin typeface="Calibri"/>
              <a:cs typeface="Calibri"/>
            </a:endParaRPr>
          </a:p>
        </p:txBody>
      </p:sp>
      <p:sp>
        <p:nvSpPr>
          <p:cNvPr id="5" name="Title 1"/>
          <p:cNvSpPr txBox="1">
            <a:spLocks/>
          </p:cNvSpPr>
          <p:nvPr/>
        </p:nvSpPr>
        <p:spPr>
          <a:xfrm>
            <a:off x="3419872" y="116632"/>
            <a:ext cx="5436096" cy="762000"/>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ea typeface="ＭＳ Ｐゴシック" pitchFamily="48" charset="-128"/>
              </a:defRPr>
            </a:lvl2pPr>
            <a:lvl3pPr algn="l" rtl="0" eaLnBrk="0" fontAlgn="base" hangingPunct="0">
              <a:spcBef>
                <a:spcPct val="0"/>
              </a:spcBef>
              <a:spcAft>
                <a:spcPct val="0"/>
              </a:spcAft>
              <a:defRPr sz="2000" b="1">
                <a:solidFill>
                  <a:schemeClr val="bg1"/>
                </a:solidFill>
                <a:latin typeface="Arial" charset="0"/>
                <a:ea typeface="ＭＳ Ｐゴシック" pitchFamily="48" charset="-128"/>
              </a:defRPr>
            </a:lvl3pPr>
            <a:lvl4pPr algn="l" rtl="0" eaLnBrk="0" fontAlgn="base" hangingPunct="0">
              <a:spcBef>
                <a:spcPct val="0"/>
              </a:spcBef>
              <a:spcAft>
                <a:spcPct val="0"/>
              </a:spcAft>
              <a:defRPr sz="2000" b="1">
                <a:solidFill>
                  <a:schemeClr val="bg1"/>
                </a:solidFill>
                <a:latin typeface="Arial" charset="0"/>
                <a:ea typeface="ＭＳ Ｐゴシック" pitchFamily="48" charset="-128"/>
              </a:defRPr>
            </a:lvl4pPr>
            <a:lvl5pPr algn="l" rtl="0" eaLnBrk="0" fontAlgn="base" hangingPunct="0">
              <a:spcBef>
                <a:spcPct val="0"/>
              </a:spcBef>
              <a:spcAft>
                <a:spcPct val="0"/>
              </a:spcAft>
              <a:defRPr sz="2000" b="1">
                <a:solidFill>
                  <a:schemeClr val="bg1"/>
                </a:solidFill>
                <a:latin typeface="Arial" charset="0"/>
                <a:ea typeface="ＭＳ Ｐゴシック" pitchFamily="48" charset="-128"/>
              </a:defRPr>
            </a:lvl5pPr>
            <a:lvl6pPr marL="457200" algn="l" rtl="0" fontAlgn="base">
              <a:spcBef>
                <a:spcPct val="0"/>
              </a:spcBef>
              <a:spcAft>
                <a:spcPct val="0"/>
              </a:spcAft>
              <a:defRPr sz="2000" b="1">
                <a:solidFill>
                  <a:schemeClr val="bg1"/>
                </a:solidFill>
                <a:latin typeface="Arial" charset="0"/>
                <a:ea typeface="ＭＳ Ｐゴシック" pitchFamily="48" charset="-128"/>
              </a:defRPr>
            </a:lvl6pPr>
            <a:lvl7pPr marL="914400" algn="l" rtl="0" fontAlgn="base">
              <a:spcBef>
                <a:spcPct val="0"/>
              </a:spcBef>
              <a:spcAft>
                <a:spcPct val="0"/>
              </a:spcAft>
              <a:defRPr sz="2000" b="1">
                <a:solidFill>
                  <a:schemeClr val="bg1"/>
                </a:solidFill>
                <a:latin typeface="Arial" charset="0"/>
                <a:ea typeface="ＭＳ Ｐゴシック" pitchFamily="48" charset="-128"/>
              </a:defRPr>
            </a:lvl7pPr>
            <a:lvl8pPr marL="1371600" algn="l" rtl="0" fontAlgn="base">
              <a:spcBef>
                <a:spcPct val="0"/>
              </a:spcBef>
              <a:spcAft>
                <a:spcPct val="0"/>
              </a:spcAft>
              <a:defRPr sz="2000" b="1">
                <a:solidFill>
                  <a:schemeClr val="bg1"/>
                </a:solidFill>
                <a:latin typeface="Arial" charset="0"/>
                <a:ea typeface="ＭＳ Ｐゴシック" pitchFamily="48" charset="-128"/>
              </a:defRPr>
            </a:lvl8pPr>
            <a:lvl9pPr marL="1828800" algn="l" rtl="0" fontAlgn="base">
              <a:spcBef>
                <a:spcPct val="0"/>
              </a:spcBef>
              <a:spcAft>
                <a:spcPct val="0"/>
              </a:spcAft>
              <a:defRPr sz="2000" b="1">
                <a:solidFill>
                  <a:schemeClr val="bg1"/>
                </a:solidFill>
                <a:latin typeface="Arial" charset="0"/>
                <a:ea typeface="ＭＳ Ｐゴシック" pitchFamily="48" charset="-128"/>
              </a:defRPr>
            </a:lvl9pPr>
          </a:lstStyle>
          <a:p>
            <a:pPr algn="r">
              <a:defRPr/>
            </a:pPr>
            <a:r>
              <a:rPr lang="en-US" sz="3000" dirty="0">
                <a:solidFill>
                  <a:srgbClr val="FFFF00"/>
                </a:solidFill>
                <a:effectLst>
                  <a:outerShdw blurRad="50800" dist="38100" dir="2700000" algn="tl" rotWithShape="0">
                    <a:srgbClr val="000000">
                      <a:alpha val="43000"/>
                    </a:srgbClr>
                  </a:outerShdw>
                </a:effectLst>
                <a:latin typeface="Calibri"/>
                <a:cs typeface="Calibri"/>
              </a:rPr>
              <a:t>What does the research evidence say?</a:t>
            </a:r>
          </a:p>
        </p:txBody>
      </p:sp>
    </p:spTree>
    <p:extLst>
      <p:ext uri="{BB962C8B-B14F-4D97-AF65-F5344CB8AC3E}">
        <p14:creationId xmlns:p14="http://schemas.microsoft.com/office/powerpoint/2010/main" val="3979774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1" y="0"/>
            <a:ext cx="8229600" cy="1143000"/>
          </a:xfrm>
        </p:spPr>
        <p:txBody>
          <a:bodyPr/>
          <a:lstStyle/>
          <a:p>
            <a:r>
              <a:rPr lang="en-US" b="1" dirty="0"/>
              <a:t>Findings from three years of VET in Schools Research</a:t>
            </a:r>
          </a:p>
        </p:txBody>
      </p:sp>
      <p:sp>
        <p:nvSpPr>
          <p:cNvPr id="3" name="Content Placeholder 2"/>
          <p:cNvSpPr>
            <a:spLocks noGrp="1"/>
          </p:cNvSpPr>
          <p:nvPr>
            <p:ph idx="1"/>
          </p:nvPr>
        </p:nvSpPr>
        <p:spPr/>
        <p:txBody>
          <a:bodyPr>
            <a:normAutofit/>
          </a:bodyPr>
          <a:lstStyle/>
          <a:p>
            <a:pPr marL="0" lvl="0" indent="0">
              <a:spcAft>
                <a:spcPts val="1200"/>
              </a:spcAft>
              <a:buNone/>
            </a:pPr>
            <a:r>
              <a:rPr lang="en-AU" sz="2400" b="1" dirty="0"/>
              <a:t>Useful principles for underpinning future reform</a:t>
            </a:r>
          </a:p>
          <a:p>
            <a:pPr lvl="0">
              <a:spcAft>
                <a:spcPts val="1200"/>
              </a:spcAft>
            </a:pPr>
            <a:r>
              <a:rPr lang="en-AU" sz="2400" dirty="0"/>
              <a:t>Qualifications completed during school must reflect employment and training opportunities in the labour market </a:t>
            </a:r>
          </a:p>
          <a:p>
            <a:pPr lvl="0">
              <a:spcAft>
                <a:spcPts val="1200"/>
              </a:spcAft>
            </a:pPr>
            <a:r>
              <a:rPr lang="en-AU" sz="2400" dirty="0"/>
              <a:t>A safety net is needed for students who enter directly into the labour market </a:t>
            </a:r>
          </a:p>
          <a:p>
            <a:pPr lvl="0">
              <a:spcAft>
                <a:spcPts val="1200"/>
              </a:spcAft>
            </a:pPr>
            <a:r>
              <a:rPr lang="en-AU" sz="2400" dirty="0"/>
              <a:t>Systems and schools must avoid the emergence of a system which tracks students on the basis of their social background </a:t>
            </a:r>
          </a:p>
          <a:p>
            <a:pPr lvl="0">
              <a:spcAft>
                <a:spcPts val="1200"/>
              </a:spcAft>
            </a:pPr>
            <a:r>
              <a:rPr lang="en-AU" sz="2400" dirty="0"/>
              <a:t>Workplace learning needs to support learning for and about, not just in work</a:t>
            </a:r>
          </a:p>
          <a:p>
            <a:endParaRPr lang="en-US" sz="1800" dirty="0"/>
          </a:p>
        </p:txBody>
      </p:sp>
    </p:spTree>
    <p:extLst>
      <p:ext uri="{BB962C8B-B14F-4D97-AF65-F5344CB8AC3E}">
        <p14:creationId xmlns:p14="http://schemas.microsoft.com/office/powerpoint/2010/main" val="3429226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4" name="Footer Placeholder 3"/>
          <p:cNvSpPr>
            <a:spLocks noGrp="1"/>
          </p:cNvSpPr>
          <p:nvPr>
            <p:ph type="ftr" sz="quarter" idx="11"/>
          </p:nvPr>
        </p:nvSpPr>
        <p:spPr/>
        <p:txBody>
          <a:bodyPr/>
          <a:lstStyle/>
          <a:p>
            <a:pPr>
              <a:defRPr/>
            </a:pPr>
            <a:r>
              <a:rPr lang="en-AU"/>
              <a:t>Vocational learning in schools: Past, present and future </a:t>
            </a:r>
            <a:endParaRPr lang="en-AU" dirty="0"/>
          </a:p>
        </p:txBody>
      </p:sp>
      <p:sp>
        <p:nvSpPr>
          <p:cNvPr id="5" name="Slide Number Placeholder 4"/>
          <p:cNvSpPr>
            <a:spLocks noGrp="1"/>
          </p:cNvSpPr>
          <p:nvPr>
            <p:ph type="sldNum" sz="quarter" idx="12"/>
          </p:nvPr>
        </p:nvSpPr>
        <p:spPr/>
        <p:txBody>
          <a:bodyPr/>
          <a:lstStyle/>
          <a:p>
            <a:pPr>
              <a:defRPr/>
            </a:pPr>
            <a:fld id="{23CB59EC-E888-4B0D-BEEE-77FD9EE7CDF8}" type="slidenum">
              <a:rPr lang="en-AU" smtClean="0"/>
              <a:pPr>
                <a:defRPr/>
              </a:pPr>
              <a:t>52</a:t>
            </a:fld>
            <a:endParaRPr lang="en-AU" dirty="0"/>
          </a:p>
        </p:txBody>
      </p:sp>
    </p:spTree>
    <p:extLst>
      <p:ext uri="{BB962C8B-B14F-4D97-AF65-F5344CB8AC3E}">
        <p14:creationId xmlns:p14="http://schemas.microsoft.com/office/powerpoint/2010/main" val="3773806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5"/>
          <p:cNvSpPr>
            <a:spLocks noGrp="1"/>
          </p:cNvSpPr>
          <p:nvPr>
            <p:ph type="title"/>
          </p:nvPr>
        </p:nvSpPr>
        <p:spPr>
          <a:xfrm>
            <a:off x="468313" y="332656"/>
            <a:ext cx="8229600" cy="1143000"/>
          </a:xfrm>
        </p:spPr>
        <p:txBody>
          <a:bodyPr/>
          <a:lstStyle/>
          <a:p>
            <a:pPr>
              <a:defRPr/>
            </a:pPr>
            <a:r>
              <a:rPr lang="en-AU" sz="2800" b="1" i="1" dirty="0">
                <a:solidFill>
                  <a:schemeClr val="bg1"/>
                </a:solidFill>
                <a:effectLst>
                  <a:outerShdw blurRad="50800" dist="38100" dir="2700000" algn="tl" rotWithShape="0">
                    <a:srgbClr val="000000">
                      <a:alpha val="43000"/>
                    </a:srgbClr>
                  </a:outerShdw>
                </a:effectLst>
                <a:latin typeface="Arial" charset="0"/>
                <a:cs typeface="Arial" charset="0"/>
              </a:rPr>
              <a:t>Thank You</a:t>
            </a:r>
          </a:p>
        </p:txBody>
      </p:sp>
      <p:sp>
        <p:nvSpPr>
          <p:cNvPr id="47107" name="Subtitle 6"/>
          <p:cNvSpPr>
            <a:spLocks noGrp="1"/>
          </p:cNvSpPr>
          <p:nvPr>
            <p:ph idx="1"/>
          </p:nvPr>
        </p:nvSpPr>
        <p:spPr>
          <a:xfrm>
            <a:off x="468313" y="1340768"/>
            <a:ext cx="8229600" cy="4968552"/>
          </a:xfrm>
        </p:spPr>
        <p:txBody>
          <a:bodyPr/>
          <a:lstStyle/>
          <a:p>
            <a:pPr>
              <a:defRPr/>
            </a:pPr>
            <a:endParaRPr lang="en-AU" sz="100" dirty="0">
              <a:ea typeface="+mn-ea"/>
            </a:endParaRPr>
          </a:p>
          <a:p>
            <a:pPr marL="0" indent="0">
              <a:buFontTx/>
              <a:buNone/>
              <a:defRPr/>
            </a:pPr>
            <a:r>
              <a:rPr lang="en-AU" sz="2000" b="1" u="sng" dirty="0">
                <a:ea typeface="+mn-ea"/>
              </a:rPr>
              <a:t>Further reading</a:t>
            </a:r>
          </a:p>
          <a:p>
            <a:pPr marL="0" indent="0">
              <a:buFontTx/>
              <a:buNone/>
              <a:defRPr/>
            </a:pPr>
            <a:r>
              <a:rPr lang="en-AU" sz="1400" dirty="0" err="1"/>
              <a:t>Polesel</a:t>
            </a:r>
            <a:r>
              <a:rPr lang="en-AU" sz="1400" dirty="0"/>
              <a:t>, J. (2010) </a:t>
            </a:r>
            <a:r>
              <a:rPr lang="en-AU" sz="1400" dirty="0">
                <a:hlinkClick r:id="rId3"/>
              </a:rPr>
              <a:t>“Vocational education and training (VET) and young people: The pathway of the poor?</a:t>
            </a:r>
            <a:r>
              <a:rPr lang="en-AU" sz="1400" dirty="0"/>
              <a:t>", Education + Training, Vol. 52 </a:t>
            </a:r>
            <a:r>
              <a:rPr lang="en-AU" sz="1400" dirty="0" err="1"/>
              <a:t>Iss</a:t>
            </a:r>
            <a:r>
              <a:rPr lang="en-AU" sz="1400" dirty="0"/>
              <a:t>: 5, pp.415 – 426</a:t>
            </a:r>
          </a:p>
          <a:p>
            <a:pPr marL="0" indent="0">
              <a:buFontTx/>
              <a:buNone/>
              <a:defRPr/>
            </a:pPr>
            <a:endParaRPr lang="en-AU" sz="1400" dirty="0"/>
          </a:p>
          <a:p>
            <a:pPr marL="0" indent="0">
              <a:buFontTx/>
              <a:buNone/>
              <a:defRPr/>
            </a:pPr>
            <a:r>
              <a:rPr lang="en-AU" sz="1400" dirty="0" err="1"/>
              <a:t>Klatt</a:t>
            </a:r>
            <a:r>
              <a:rPr lang="en-AU" sz="1400" dirty="0"/>
              <a:t>, M. and </a:t>
            </a:r>
            <a:r>
              <a:rPr lang="en-AU" sz="1400" dirty="0" err="1"/>
              <a:t>Polesel</a:t>
            </a:r>
            <a:r>
              <a:rPr lang="en-AU" sz="1400" dirty="0"/>
              <a:t>, J. (2013) </a:t>
            </a:r>
            <a:r>
              <a:rPr lang="en-AU" sz="1400" dirty="0">
                <a:hlinkClick r:id="rId4"/>
              </a:rPr>
              <a:t>“Vocational education and training in Australia and three-dimensional federalism”</a:t>
            </a:r>
            <a:r>
              <a:rPr lang="en-AU" sz="1400" dirty="0"/>
              <a:t>, </a:t>
            </a:r>
            <a:r>
              <a:rPr lang="en-AU" sz="1400" i="1" dirty="0"/>
              <a:t>Australian Journal of Education</a:t>
            </a:r>
            <a:r>
              <a:rPr lang="en-AU" sz="1400" dirty="0"/>
              <a:t> April 2013 vol. 57 no. 1 74-86 </a:t>
            </a:r>
          </a:p>
          <a:p>
            <a:pPr marL="0" indent="0">
              <a:buFontTx/>
              <a:buNone/>
              <a:defRPr/>
            </a:pPr>
            <a:endParaRPr lang="en-AU" sz="1400" b="1" u="sng" dirty="0"/>
          </a:p>
          <a:p>
            <a:pPr marL="0" indent="0">
              <a:buFontTx/>
              <a:buNone/>
              <a:defRPr/>
            </a:pPr>
            <a:r>
              <a:rPr lang="en-AU" sz="1400" dirty="0"/>
              <a:t>Clarke, K. (2014) </a:t>
            </a:r>
            <a:r>
              <a:rPr lang="en-AU" sz="1400" i="1" dirty="0">
                <a:hlinkClick r:id="rId5"/>
              </a:rPr>
              <a:t>Entry to vocations: building foundations for successful transitions</a:t>
            </a:r>
            <a:r>
              <a:rPr lang="en-AU" sz="1400" dirty="0"/>
              <a:t>, NCVER.</a:t>
            </a:r>
          </a:p>
          <a:p>
            <a:pPr marL="0" indent="0">
              <a:buFontTx/>
              <a:buNone/>
              <a:defRPr/>
            </a:pPr>
            <a:endParaRPr lang="en-AU" sz="1400" dirty="0"/>
          </a:p>
          <a:p>
            <a:pPr marL="0" indent="0">
              <a:buFontTx/>
              <a:buNone/>
              <a:defRPr/>
            </a:pPr>
            <a:r>
              <a:rPr lang="en-AU" sz="1400" dirty="0"/>
              <a:t>Clarke, K. and Volkoff, V. (2012) </a:t>
            </a:r>
            <a:r>
              <a:rPr lang="en-AU" sz="1400" i="1" dirty="0">
                <a:hlinkClick r:id="rId6"/>
              </a:rPr>
              <a:t>Entry to vocations: current policy trends, barriers and facilitators of quality in VET in Schools</a:t>
            </a:r>
            <a:r>
              <a:rPr lang="en-AU" sz="1400" dirty="0"/>
              <a:t>, NCVER</a:t>
            </a:r>
          </a:p>
          <a:p>
            <a:pPr marL="0" indent="0">
              <a:buFontTx/>
              <a:buNone/>
              <a:defRPr/>
            </a:pPr>
            <a:endParaRPr lang="en-AU" sz="1400" dirty="0"/>
          </a:p>
          <a:p>
            <a:pPr marL="0" indent="0">
              <a:buFontTx/>
              <a:buNone/>
              <a:defRPr/>
            </a:pPr>
            <a:endParaRPr lang="en-AU" sz="1400" dirty="0"/>
          </a:p>
        </p:txBody>
      </p:sp>
    </p:spTree>
    <p:extLst>
      <p:ext uri="{BB962C8B-B14F-4D97-AF65-F5344CB8AC3E}">
        <p14:creationId xmlns:p14="http://schemas.microsoft.com/office/powerpoint/2010/main" val="682643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843808" y="-99392"/>
            <a:ext cx="6048672" cy="1160462"/>
          </a:xfrm>
        </p:spPr>
        <p:txBody>
          <a:bodyPr/>
          <a:lstStyle/>
          <a:p>
            <a:pPr eaLnBrk="1" hangingPunct="1"/>
            <a:r>
              <a:rPr lang="en-AU" altLang="en-US" sz="3200" dirty="0"/>
              <a:t>Sunshine Technical School</a:t>
            </a:r>
            <a:br>
              <a:rPr lang="en-AU" altLang="en-US" sz="3200" dirty="0"/>
            </a:br>
            <a:r>
              <a:rPr lang="en-AU" altLang="en-US" sz="3200" dirty="0"/>
              <a:t>est. 1912</a:t>
            </a:r>
          </a:p>
        </p:txBody>
      </p:sp>
      <p:pic>
        <p:nvPicPr>
          <p:cNvPr id="717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 y="1539142"/>
            <a:ext cx="9144000" cy="4985484"/>
          </a:xfrm>
          <a:noFill/>
        </p:spPr>
      </p:pic>
    </p:spTree>
    <p:extLst>
      <p:ext uri="{BB962C8B-B14F-4D97-AF65-F5344CB8AC3E}">
        <p14:creationId xmlns:p14="http://schemas.microsoft.com/office/powerpoint/2010/main" val="192850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491880" y="-134436"/>
            <a:ext cx="5184576" cy="1143000"/>
          </a:xfrm>
        </p:spPr>
        <p:txBody>
          <a:bodyPr/>
          <a:lstStyle/>
          <a:p>
            <a:r>
              <a:rPr lang="en-AU" altLang="en-US" sz="3200" dirty="0"/>
              <a:t>Swinburne Girls’ Junior Technical School</a:t>
            </a:r>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043231"/>
            <a:ext cx="6414517" cy="49146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6" name="Picture 4" descr="http://blogs.swinburne.edu.au/library/resource/making_hot_water_bottle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7483647" y="-1196975"/>
            <a:ext cx="38100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4950" y="4343400"/>
            <a:ext cx="3810000" cy="2514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490861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419872" y="116632"/>
            <a:ext cx="5328592" cy="432048"/>
          </a:xfrm>
        </p:spPr>
        <p:txBody>
          <a:bodyPr/>
          <a:lstStyle/>
          <a:p>
            <a:r>
              <a:rPr lang="en-AU" altLang="en-US" sz="3200" dirty="0"/>
              <a:t>Ideological Enemies</a:t>
            </a:r>
          </a:p>
        </p:txBody>
      </p:sp>
      <p:sp>
        <p:nvSpPr>
          <p:cNvPr id="9219" name="Content Placeholder 2"/>
          <p:cNvSpPr>
            <a:spLocks noGrp="1"/>
          </p:cNvSpPr>
          <p:nvPr>
            <p:ph idx="1"/>
          </p:nvPr>
        </p:nvSpPr>
        <p:spPr>
          <a:xfrm>
            <a:off x="467544" y="1844824"/>
            <a:ext cx="8229600" cy="4536504"/>
          </a:xfrm>
        </p:spPr>
        <p:txBody>
          <a:bodyPr/>
          <a:lstStyle/>
          <a:p>
            <a:r>
              <a:rPr lang="en-AU" altLang="en-US" dirty="0"/>
              <a:t>Donald Clark – First Chief Inspector of Technical Schools</a:t>
            </a:r>
          </a:p>
          <a:p>
            <a:pPr lvl="1"/>
            <a:r>
              <a:rPr lang="en-AU" altLang="en-US" dirty="0"/>
              <a:t>Separating “the professional and the industrial, the sheep and the goats” in the high schools</a:t>
            </a:r>
          </a:p>
          <a:p>
            <a:r>
              <a:rPr lang="en-AU" altLang="en-US" dirty="0"/>
              <a:t>Martin Hansen – Inspector of Teachers and Schools, later Director of Education</a:t>
            </a:r>
          </a:p>
          <a:p>
            <a:pPr lvl="1"/>
            <a:r>
              <a:rPr lang="en-AU" altLang="en-US" dirty="0"/>
              <a:t>“the suppression of class consciousness and of individual greed”</a:t>
            </a:r>
          </a:p>
          <a:p>
            <a:pPr marL="457200" lvl="1" indent="0">
              <a:buNone/>
            </a:pPr>
            <a:endParaRPr lang="en-AU" altLang="en-US" dirty="0"/>
          </a:p>
        </p:txBody>
      </p:sp>
      <p:sp>
        <p:nvSpPr>
          <p:cNvPr id="4" name="Footer Placeholder 3"/>
          <p:cNvSpPr>
            <a:spLocks noGrp="1"/>
          </p:cNvSpPr>
          <p:nvPr>
            <p:ph type="ftr" sz="quarter" idx="11"/>
          </p:nvPr>
        </p:nvSpPr>
        <p:spPr>
          <a:xfrm>
            <a:off x="3124200" y="6356350"/>
            <a:ext cx="2895600" cy="365125"/>
          </a:xfrm>
        </p:spPr>
        <p:txBody>
          <a:bodyPr/>
          <a:lstStyle/>
          <a:p>
            <a:pPr>
              <a:defRPr/>
            </a:pPr>
            <a:r>
              <a:rPr lang="en-AU" dirty="0"/>
              <a:t>Vocational learning in schools: Past, present and future </a:t>
            </a:r>
          </a:p>
        </p:txBody>
      </p:sp>
    </p:spTree>
    <p:extLst>
      <p:ext uri="{BB962C8B-B14F-4D97-AF65-F5344CB8AC3E}">
        <p14:creationId xmlns:p14="http://schemas.microsoft.com/office/powerpoint/2010/main" val="4028870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419872" y="188640"/>
            <a:ext cx="5328592" cy="432048"/>
          </a:xfrm>
        </p:spPr>
        <p:txBody>
          <a:bodyPr/>
          <a:lstStyle/>
          <a:p>
            <a:r>
              <a:rPr lang="en-AU" altLang="en-US" sz="3200" dirty="0"/>
              <a:t>Democratic credentials?</a:t>
            </a:r>
          </a:p>
        </p:txBody>
      </p:sp>
      <p:sp>
        <p:nvSpPr>
          <p:cNvPr id="10243" name="Content Placeholder 2"/>
          <p:cNvSpPr>
            <a:spLocks noGrp="1"/>
          </p:cNvSpPr>
          <p:nvPr>
            <p:ph idx="1"/>
          </p:nvPr>
        </p:nvSpPr>
        <p:spPr/>
        <p:txBody>
          <a:bodyPr/>
          <a:lstStyle/>
          <a:p>
            <a:r>
              <a:rPr lang="en-AU" altLang="en-US" dirty="0"/>
              <a:t>Martin Hansen – saw the divided system as “anti-democratic”</a:t>
            </a:r>
          </a:p>
          <a:p>
            <a:r>
              <a:rPr lang="en-AU" altLang="en-US" dirty="0"/>
              <a:t>Donald Clark – saw high schools as neglectful of the “social and economic circumstances” of working class children</a:t>
            </a:r>
          </a:p>
        </p:txBody>
      </p:sp>
      <p:pic>
        <p:nvPicPr>
          <p:cNvPr id="10244" name="Picture 5" descr="firerisk-F0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4162425"/>
            <a:ext cx="4000500" cy="269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5" name="TextBox 1"/>
          <p:cNvSpPr txBox="1">
            <a:spLocks noChangeArrowheads="1"/>
          </p:cNvSpPr>
          <p:nvPr/>
        </p:nvSpPr>
        <p:spPr bwMode="auto">
          <a:xfrm>
            <a:off x="4932363" y="4724400"/>
            <a:ext cx="36433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en-AU" altLang="en-US" sz="1800"/>
              <a:t>Footscray High School staff, 1916</a:t>
            </a:r>
          </a:p>
        </p:txBody>
      </p:sp>
    </p:spTree>
    <p:extLst>
      <p:ext uri="{BB962C8B-B14F-4D97-AF65-F5344CB8AC3E}">
        <p14:creationId xmlns:p14="http://schemas.microsoft.com/office/powerpoint/2010/main" val="4078281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BE3472B65A1143B982F7B2EE1D8377" ma:contentTypeVersion="13" ma:contentTypeDescription="Create a new document." ma:contentTypeScope="" ma:versionID="4ff8073c3b522eb8b9c748b39c812379">
  <xsd:schema xmlns:xsd="http://www.w3.org/2001/XMLSchema" xmlns:xs="http://www.w3.org/2001/XMLSchema" xmlns:p="http://schemas.microsoft.com/office/2006/metadata/properties" xmlns:ns2="fb404576-cde5-42a3-ab17-5103a495c61b" xmlns:ns3="bae00214-0dab-4a74-be3b-bfd7314de5f1" targetNamespace="http://schemas.microsoft.com/office/2006/metadata/properties" ma:root="true" ma:fieldsID="a183c1295684f7746251bca9af5f9e46" ns2:_="" ns3:_="">
    <xsd:import namespace="fb404576-cde5-42a3-ab17-5103a495c61b"/>
    <xsd:import namespace="bae00214-0dab-4a74-be3b-bfd7314de5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04576-cde5-42a3-ab17-5103a495c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e00214-0dab-4a74-be3b-bfd7314de5f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776188-B04D-4060-B4E6-E6BC475AB9CF}"/>
</file>

<file path=customXml/itemProps2.xml><?xml version="1.0" encoding="utf-8"?>
<ds:datastoreItem xmlns:ds="http://schemas.openxmlformats.org/officeDocument/2006/customXml" ds:itemID="{A8A6E980-61EA-4DCF-AFA1-CF6F745E2243}"/>
</file>

<file path=customXml/itemProps3.xml><?xml version="1.0" encoding="utf-8"?>
<ds:datastoreItem xmlns:ds="http://schemas.openxmlformats.org/officeDocument/2006/customXml" ds:itemID="{C31999B7-7FC4-4EC0-9BC6-01DB89204A1A}"/>
</file>

<file path=docProps/app.xml><?xml version="1.0" encoding="utf-8"?>
<Properties xmlns="http://schemas.openxmlformats.org/officeDocument/2006/extended-properties" xmlns:vt="http://schemas.openxmlformats.org/officeDocument/2006/docPropsVTypes">
  <Template/>
  <TotalTime>9810</TotalTime>
  <Words>2985</Words>
  <Application>Microsoft Office PowerPoint</Application>
  <PresentationFormat>On-screen Show (4:3)</PresentationFormat>
  <Paragraphs>355</Paragraphs>
  <Slides>53</Slides>
  <Notes>45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62" baseType="lpstr">
      <vt:lpstr>ＭＳ Ｐゴシック</vt:lpstr>
      <vt:lpstr>Arial</vt:lpstr>
      <vt:lpstr>Calibri</vt:lpstr>
      <vt:lpstr>Times</vt:lpstr>
      <vt:lpstr>Times New Roman</vt:lpstr>
      <vt:lpstr>Wingdings</vt:lpstr>
      <vt:lpstr>Office Theme</vt:lpstr>
      <vt:lpstr>1_Office Theme</vt:lpstr>
      <vt:lpstr>Chart</vt:lpstr>
      <vt:lpstr>Exploring Disadvantage</vt:lpstr>
      <vt:lpstr>Separating the sheep and the goats – the troubled history of VET in schools  AVETRA 2015 Conference Melbourne 8-10 April</vt:lpstr>
      <vt:lpstr>Melbourne 1901</vt:lpstr>
      <vt:lpstr>Melbourne Grammar School</vt:lpstr>
      <vt:lpstr>Melbourne Continuation School est. 1905</vt:lpstr>
      <vt:lpstr>Sunshine Technical School est. 1912</vt:lpstr>
      <vt:lpstr>Swinburne Girls’ Junior Technical School</vt:lpstr>
      <vt:lpstr>Ideological Enemies</vt:lpstr>
      <vt:lpstr>Democratic credentials?</vt:lpstr>
      <vt:lpstr>The Hansen and Clark themes</vt:lpstr>
      <vt:lpstr>Secondary schools – no home for VET?</vt:lpstr>
      <vt:lpstr>The Technical Schools – Victoria</vt:lpstr>
      <vt:lpstr>The Research Evidence</vt:lpstr>
      <vt:lpstr>School completion and university</vt:lpstr>
      <vt:lpstr>VET in Schools in 2014</vt:lpstr>
      <vt:lpstr>VET participation by sector</vt:lpstr>
      <vt:lpstr>VET participation by SES</vt:lpstr>
      <vt:lpstr>VET by sector and SES</vt:lpstr>
      <vt:lpstr>Rainforest High School VET in Schools Participation By Father’s Education</vt:lpstr>
      <vt:lpstr>Rainforest High School Views of Teachers</vt:lpstr>
      <vt:lpstr>Teachers and school culture</vt:lpstr>
      <vt:lpstr>Innovative partnerships for VET in Schools – the impact of business partners</vt:lpstr>
      <vt:lpstr>PowerPoint Presentation</vt:lpstr>
      <vt:lpstr>The state and sector survey participation</vt:lpstr>
      <vt:lpstr>Defining applied learning/VET</vt:lpstr>
      <vt:lpstr>Thinking framework</vt:lpstr>
      <vt:lpstr>Types of partners</vt:lpstr>
      <vt:lpstr>involvement of businesses</vt:lpstr>
      <vt:lpstr>Benefits to students</vt:lpstr>
      <vt:lpstr>involvement of businesses</vt:lpstr>
      <vt:lpstr>challenges</vt:lpstr>
      <vt:lpstr>PowerPoint Presentation</vt:lpstr>
      <vt:lpstr>challenges</vt:lpstr>
      <vt:lpstr>Concluding</vt:lpstr>
      <vt:lpstr>Preparing young people for occupations: current policy trends in VET in Schools </vt:lpstr>
      <vt:lpstr>PowerPoint Presentation</vt:lpstr>
      <vt:lpstr>Role of VET for young people</vt:lpstr>
      <vt:lpstr>Policy vision for VET in Schools</vt:lpstr>
      <vt:lpstr>PowerPoint Presentation</vt:lpstr>
      <vt:lpstr>Clarity</vt:lpstr>
      <vt:lpstr>Findings from three years of VET in Schools Research</vt:lpstr>
      <vt:lpstr>Collaboration</vt:lpstr>
      <vt:lpstr>Findings from three years of VET in Schools Research</vt:lpstr>
      <vt:lpstr>Confidence</vt:lpstr>
      <vt:lpstr>Qualifications for young people</vt:lpstr>
      <vt:lpstr>A problematic certificate paradigm</vt:lpstr>
      <vt:lpstr>Efficacy of VET in Schools?</vt:lpstr>
      <vt:lpstr>Core Systems</vt:lpstr>
      <vt:lpstr>Supporting choices</vt:lpstr>
      <vt:lpstr>PowerPoint Presentation</vt:lpstr>
      <vt:lpstr>Findings from three years of VET in Schools Research</vt:lpstr>
      <vt:lpstr>Questions?</vt:lpstr>
      <vt:lpstr>Thank You</vt:lpstr>
    </vt:vector>
  </TitlesOfParts>
  <Company>The University of Melbourne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here – one or two lines</dc:title>
  <dc:creator>clmay</dc:creator>
  <cp:lastModifiedBy>Megan Ogier</cp:lastModifiedBy>
  <cp:revision>539</cp:revision>
  <cp:lastPrinted>2013-02-08T03:08:22Z</cp:lastPrinted>
  <dcterms:created xsi:type="dcterms:W3CDTF">2011-10-11T23:05:42Z</dcterms:created>
  <dcterms:modified xsi:type="dcterms:W3CDTF">2016-11-24T07:03:25Z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0x010100E8BE3472B65A1143B982F7B2EE1D8377</vt:lpwstr>
  </property>
</Properties>
</file>