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73" r:id="rId4"/>
    <p:sldId id="274" r:id="rId5"/>
    <p:sldId id="259" r:id="rId6"/>
    <p:sldId id="272" r:id="rId7"/>
    <p:sldId id="260" r:id="rId8"/>
    <p:sldId id="267" r:id="rId9"/>
    <p:sldId id="270" r:id="rId10"/>
    <p:sldId id="261" r:id="rId11"/>
    <p:sldId id="262" r:id="rId12"/>
    <p:sldId id="271" r:id="rId13"/>
    <p:sldId id="265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135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4DF2D-BD02-0B45-BBAE-A65906C0A5D5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061A8-A3F6-874B-BEF5-81EF5B016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86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061A8-A3F6-874B-BEF5-81EF5B016D2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87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061A8-A3F6-874B-BEF5-81EF5B016D2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97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-140421-Powerpoin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034927"/>
          </a:xfrm>
        </p:spPr>
        <p:txBody>
          <a:bodyPr/>
          <a:lstStyle>
            <a:lvl1pPr algn="l">
              <a:defRPr>
                <a:solidFill>
                  <a:srgbClr val="58595B"/>
                </a:solidFill>
                <a:latin typeface="Arial"/>
                <a:cs typeface="Arial"/>
              </a:defRPr>
            </a:lvl1pPr>
          </a:lstStyle>
          <a:p>
            <a:r>
              <a:rPr lang="en-AU" dirty="0"/>
              <a:t>HEADING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407860"/>
            <a:ext cx="7772400" cy="65094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58595B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777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30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51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T-140421-Powerpoint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034927"/>
          </a:xfrm>
        </p:spPr>
        <p:txBody>
          <a:bodyPr/>
          <a:lstStyle>
            <a:lvl1pPr algn="l">
              <a:defRPr>
                <a:solidFill>
                  <a:srgbClr val="58595B"/>
                </a:solidFill>
                <a:latin typeface="Arial"/>
                <a:cs typeface="Arial"/>
              </a:defRPr>
            </a:lvl1pPr>
          </a:lstStyle>
          <a:p>
            <a:r>
              <a:rPr lang="en-AU" dirty="0"/>
              <a:t>HEADING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407860"/>
            <a:ext cx="7772400" cy="65094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58595B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674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371118"/>
            <a:ext cx="7772400" cy="1362075"/>
          </a:xfrm>
        </p:spPr>
        <p:txBody>
          <a:bodyPr anchor="t">
            <a:normAutofit/>
          </a:bodyPr>
          <a:lstStyle>
            <a:lvl1pPr algn="l">
              <a:defRPr sz="3000" b="0" cap="all"/>
            </a:lvl1pPr>
          </a:lstStyle>
          <a:p>
            <a:r>
              <a:rPr lang="en-AU" dirty="0"/>
              <a:t>SECTION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341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20917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AU" dirty="0"/>
              <a:t>CONTENT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8916"/>
            <a:ext cx="8229600" cy="46203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2FFB-B897-2C48-8A4F-846A1D693E29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9ACDB-B634-2347-95A4-245F21F54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79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AU" dirty="0"/>
              <a:t>CONTENT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/>
              <a:t>SUBHEADING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/>
              <a:t>SUBHEADING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2FFB-B897-2C48-8A4F-846A1D693E29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9ACDB-B634-2347-95A4-245F21F54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55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000" baseline="0"/>
            </a:lvl1pPr>
          </a:lstStyle>
          <a:p>
            <a:r>
              <a:rPr lang="en-AU" dirty="0"/>
              <a:t>CONTENT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088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8595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7244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en-AU" dirty="0"/>
              <a:t>PHOTO CAPTION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dirty="0"/>
              <a:t>PHOTO DESCRIPTION</a:t>
            </a:r>
          </a:p>
        </p:txBody>
      </p:sp>
    </p:spTree>
    <p:extLst>
      <p:ext uri="{BB962C8B-B14F-4D97-AF65-F5344CB8AC3E}">
        <p14:creationId xmlns:p14="http://schemas.microsoft.com/office/powerpoint/2010/main" val="677359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T-140421-Powerpoint3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92FFB-B897-2C48-8A4F-846A1D693E29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9ACDB-B634-2347-95A4-245F21F54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2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58595B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58595B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58595B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8595B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8595B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8595B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GROWTH VS CONSOLIDATION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Dr</a:t>
            </a:r>
            <a:r>
              <a:rPr lang="en-US" dirty="0"/>
              <a:t> Greg McMillan, Pro Vice Chancellor (TAFE) for</a:t>
            </a:r>
          </a:p>
          <a:p>
            <a:r>
              <a:rPr lang="en-US" dirty="0"/>
              <a:t>Nik </a:t>
            </a:r>
            <a:r>
              <a:rPr lang="en-US" dirty="0" err="1"/>
              <a:t>Babovic</a:t>
            </a:r>
            <a:endParaRPr lang="en-US" dirty="0"/>
          </a:p>
          <a:p>
            <a:r>
              <a:rPr lang="en-US" dirty="0"/>
              <a:t>Deputy Vice Chancellor Industry, Vocational Training and Access Education</a:t>
            </a:r>
          </a:p>
        </p:txBody>
      </p:sp>
    </p:spTree>
    <p:extLst>
      <p:ext uri="{BB962C8B-B14F-4D97-AF65-F5344CB8AC3E}">
        <p14:creationId xmlns:p14="http://schemas.microsoft.com/office/powerpoint/2010/main" val="4162026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Growth for Sustainability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causes TAFE/RTO success?</a:t>
            </a:r>
          </a:p>
          <a:p>
            <a:r>
              <a:rPr lang="en-US" dirty="0"/>
              <a:t>Strategic positioning</a:t>
            </a:r>
          </a:p>
          <a:p>
            <a:r>
              <a:rPr lang="en-US" dirty="0"/>
              <a:t>80% chance of success if you have the right strategic intent</a:t>
            </a:r>
          </a:p>
          <a:p>
            <a:r>
              <a:rPr lang="en-US" dirty="0"/>
              <a:t>One hundred or more strategic options</a:t>
            </a:r>
          </a:p>
          <a:p>
            <a:r>
              <a:rPr lang="en-US" dirty="0"/>
              <a:t>Rate of growth</a:t>
            </a:r>
          </a:p>
          <a:p>
            <a:pPr marL="0" indent="0">
              <a:buNone/>
            </a:pPr>
            <a:r>
              <a:rPr lang="en-US" b="1" dirty="0"/>
              <a:t>Surf the right </a:t>
            </a:r>
          </a:p>
          <a:p>
            <a:pPr marL="0" indent="0">
              <a:buNone/>
            </a:pPr>
            <a:r>
              <a:rPr lang="en-US" b="1" dirty="0"/>
              <a:t>waves!!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currumbin beac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574" y="3807310"/>
            <a:ext cx="5598716" cy="2542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172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27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Strategic elements to success that you need to be able to answer in your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Pricing mechanisms (revenue sources)?</a:t>
            </a:r>
          </a:p>
          <a:p>
            <a:r>
              <a:rPr lang="en-US" dirty="0"/>
              <a:t>Strategic alliances/partnerships (what kinds)?</a:t>
            </a:r>
          </a:p>
          <a:p>
            <a:r>
              <a:rPr lang="en-US" dirty="0"/>
              <a:t>What are you trying to do as a </a:t>
            </a:r>
          </a:p>
          <a:p>
            <a:pPr marL="0" indent="0">
              <a:buNone/>
            </a:pPr>
            <a:r>
              <a:rPr lang="en-US" dirty="0"/>
              <a:t>    training business?</a:t>
            </a:r>
          </a:p>
          <a:p>
            <a:r>
              <a:rPr lang="en-US" dirty="0"/>
              <a:t>What is your </a:t>
            </a:r>
          </a:p>
          <a:p>
            <a:pPr marL="0" indent="0">
              <a:buNone/>
            </a:pPr>
            <a:r>
              <a:rPr lang="en-US" dirty="0"/>
              <a:t>    business model?</a:t>
            </a:r>
          </a:p>
          <a:p>
            <a:endParaRPr lang="en-US" dirty="0"/>
          </a:p>
        </p:txBody>
      </p:sp>
      <p:pic>
        <p:nvPicPr>
          <p:cNvPr id="5" name="Picture 4" descr="business model coll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2026" y="2648984"/>
            <a:ext cx="3790459" cy="3290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359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Strategic elements to success that you need to be able to answer in your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/>
              <a:t>How do go about business in the market everyday?</a:t>
            </a:r>
          </a:p>
          <a:p>
            <a:r>
              <a:rPr lang="en-US" sz="2000" dirty="0"/>
              <a:t>Do you make your decisions reversible and are you afraid to reverse your decision?</a:t>
            </a:r>
          </a:p>
          <a:p>
            <a:r>
              <a:rPr lang="en-US" sz="2000" dirty="0"/>
              <a:t>How do you become the dominant player in the market you work in? </a:t>
            </a:r>
          </a:p>
          <a:p>
            <a:pPr marL="0" indent="0">
              <a:buNone/>
            </a:pPr>
            <a:r>
              <a:rPr lang="en-US" sz="2000" b="1" dirty="0"/>
              <a:t>Position yourself to succeed</a:t>
            </a:r>
          </a:p>
          <a:p>
            <a:endParaRPr lang="en-US" dirty="0"/>
          </a:p>
        </p:txBody>
      </p:sp>
      <p:pic>
        <p:nvPicPr>
          <p:cNvPr id="5" name="Picture 4" descr="produc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865" y="3099584"/>
            <a:ext cx="5560267" cy="3277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713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How can I position the </a:t>
            </a:r>
            <a:r>
              <a:rPr lang="en-US" b="1" dirty="0" err="1"/>
              <a:t>organisation</a:t>
            </a:r>
            <a:r>
              <a:rPr lang="en-US" b="1" dirty="0"/>
              <a:t> for success?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5556"/>
            <a:ext cx="8229600" cy="51080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 mission statement is not enough, you need to break down what your training </a:t>
            </a:r>
            <a:r>
              <a:rPr lang="en-US" dirty="0" err="1"/>
              <a:t>organisation</a:t>
            </a:r>
            <a:r>
              <a:rPr lang="en-US" dirty="0"/>
              <a:t> will look like when it grows, where will the increase come from?</a:t>
            </a:r>
          </a:p>
          <a:p>
            <a:r>
              <a:rPr lang="en-US" dirty="0"/>
              <a:t>Organic growth</a:t>
            </a:r>
          </a:p>
          <a:p>
            <a:r>
              <a:rPr lang="en-US" dirty="0"/>
              <a:t>Tenders</a:t>
            </a:r>
          </a:p>
          <a:p>
            <a:r>
              <a:rPr lang="en-US" dirty="0"/>
              <a:t>International</a:t>
            </a:r>
          </a:p>
          <a:p>
            <a:r>
              <a:rPr lang="en-US" dirty="0"/>
              <a:t>New products</a:t>
            </a:r>
          </a:p>
          <a:p>
            <a:r>
              <a:rPr lang="en-US" dirty="0"/>
              <a:t>Where will you deliver </a:t>
            </a:r>
          </a:p>
          <a:p>
            <a:r>
              <a:rPr lang="en-US" dirty="0"/>
              <a:t>What services will you offer</a:t>
            </a:r>
          </a:p>
          <a:p>
            <a:r>
              <a:rPr lang="en-US" dirty="0"/>
              <a:t>What kinds of customers </a:t>
            </a:r>
          </a:p>
          <a:p>
            <a:pPr marL="0" indent="0">
              <a:buNone/>
            </a:pPr>
            <a:r>
              <a:rPr lang="en-US" b="1" dirty="0"/>
              <a:t>You need total clarity </a:t>
            </a:r>
          </a:p>
          <a:p>
            <a:pPr marL="0" indent="0">
              <a:buNone/>
            </a:pPr>
            <a:r>
              <a:rPr lang="en-US" b="1" dirty="0"/>
              <a:t>(Warning! This will mean constant change)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miss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256" y="2198383"/>
            <a:ext cx="4200744" cy="3399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933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Our Strategic Intent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Profitable Growth</a:t>
            </a:r>
          </a:p>
          <a:p>
            <a:r>
              <a:rPr lang="en-US" dirty="0"/>
              <a:t>Student, Client Satisfaction and Retention</a:t>
            </a:r>
          </a:p>
          <a:p>
            <a:r>
              <a:rPr lang="en-US" dirty="0"/>
              <a:t>Staff Professional Development</a:t>
            </a:r>
          </a:p>
          <a:p>
            <a:r>
              <a:rPr lang="en-US" dirty="0"/>
              <a:t>Industry and Business Engagement</a:t>
            </a:r>
          </a:p>
          <a:p>
            <a:r>
              <a:rPr lang="en-US" dirty="0"/>
              <a:t>Research </a:t>
            </a:r>
          </a:p>
          <a:p>
            <a:pPr marL="0" indent="0">
              <a:buNone/>
            </a:pPr>
            <a:r>
              <a:rPr lang="en-US" b="1" dirty="0"/>
              <a:t>Build a great Strategy</a:t>
            </a:r>
          </a:p>
          <a:p>
            <a:pPr marL="0" indent="0">
              <a:buNone/>
            </a:pPr>
            <a:r>
              <a:rPr lang="en-US" b="1" dirty="0"/>
              <a:t>Build a great Team</a:t>
            </a:r>
          </a:p>
          <a:p>
            <a:pPr marL="0" indent="0">
              <a:buNone/>
            </a:pPr>
            <a:r>
              <a:rPr lang="en-US" b="1" dirty="0"/>
              <a:t>Focus on Growth</a:t>
            </a:r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  <p:pic>
        <p:nvPicPr>
          <p:cNvPr id="4" name="Picture 3" descr="strategic plann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855" y="3264972"/>
            <a:ext cx="3523813" cy="3302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196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27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Last throw away lines I will leave you with! (My Learning's)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Build the formal strategy democratically this will allow you to implement autocratically </a:t>
            </a:r>
          </a:p>
          <a:p>
            <a:r>
              <a:rPr lang="en-US" dirty="0"/>
              <a:t>If you don’t have a great strategy everything else is inconsequential</a:t>
            </a:r>
          </a:p>
          <a:p>
            <a:r>
              <a:rPr lang="en-US" dirty="0"/>
              <a:t>Remember surf the right waves!</a:t>
            </a:r>
          </a:p>
          <a:p>
            <a:endParaRPr lang="en-US" dirty="0"/>
          </a:p>
          <a:p>
            <a:r>
              <a:rPr lang="en-US" dirty="0"/>
              <a:t>Thank you </a:t>
            </a:r>
          </a:p>
        </p:txBody>
      </p:sp>
      <p:pic>
        <p:nvPicPr>
          <p:cNvPr id="4" name="Picture 3" descr="good luc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646" y="3152539"/>
            <a:ext cx="2514600" cy="322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457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 </a:t>
            </a:r>
            <a:r>
              <a:rPr lang="en-US" sz="2800" b="1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8916"/>
            <a:ext cx="8229600" cy="4950610"/>
          </a:xfrm>
        </p:spPr>
        <p:txBody>
          <a:bodyPr>
            <a:normAutofit/>
          </a:bodyPr>
          <a:lstStyle/>
          <a:p>
            <a:r>
              <a:rPr lang="en-US" sz="2000" dirty="0"/>
              <a:t>CQUniversity – a comprehensive University</a:t>
            </a:r>
          </a:p>
          <a:p>
            <a:r>
              <a:rPr lang="en-US" sz="2000" dirty="0"/>
              <a:t>Division of Industry, Vocational Training and Access Education</a:t>
            </a:r>
          </a:p>
          <a:p>
            <a:r>
              <a:rPr lang="en-US" sz="2000" dirty="0"/>
              <a:t>Merger with CQTAFE</a:t>
            </a:r>
          </a:p>
          <a:p>
            <a:r>
              <a:rPr lang="en-US" sz="2000" dirty="0"/>
              <a:t>Growth </a:t>
            </a:r>
            <a:r>
              <a:rPr lang="en-US" sz="2000" dirty="0" err="1"/>
              <a:t>vs</a:t>
            </a:r>
            <a:r>
              <a:rPr lang="en-US" sz="2000" dirty="0"/>
              <a:t> Consolidation</a:t>
            </a:r>
          </a:p>
          <a:p>
            <a:r>
              <a:rPr lang="en-US" sz="2000" dirty="0"/>
              <a:t>CQUniversity – Strategic Intent</a:t>
            </a:r>
          </a:p>
        </p:txBody>
      </p:sp>
      <p:pic>
        <p:nvPicPr>
          <p:cNvPr id="4" name="Picture 3" descr="CQU glo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688" y="3264226"/>
            <a:ext cx="5078111" cy="260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670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/>
              <a:t>Mid-1990s</a:t>
            </a:r>
          </a:p>
          <a:p>
            <a:pPr lvl="1"/>
            <a:r>
              <a:rPr lang="en-AU" dirty="0"/>
              <a:t>Colleges to Institutes</a:t>
            </a:r>
          </a:p>
          <a:p>
            <a:pPr lvl="1"/>
            <a:r>
              <a:rPr lang="en-AU" dirty="0"/>
              <a:t>Contestable market – user choice</a:t>
            </a:r>
          </a:p>
          <a:p>
            <a:r>
              <a:rPr lang="en-AU" dirty="0"/>
              <a:t>Late 90’s/early 20’s	</a:t>
            </a:r>
          </a:p>
          <a:p>
            <a:pPr lvl="1"/>
            <a:r>
              <a:rPr lang="en-AU" dirty="0"/>
              <a:t>Move away form the value of TAFE brand</a:t>
            </a:r>
          </a:p>
          <a:p>
            <a:r>
              <a:rPr lang="en-AU" dirty="0"/>
              <a:t>2005-2006 period</a:t>
            </a:r>
          </a:p>
          <a:p>
            <a:pPr lvl="1"/>
            <a:r>
              <a:rPr lang="en-AU" dirty="0"/>
              <a:t>6 metro TAFEs consolidated into 4</a:t>
            </a:r>
          </a:p>
          <a:p>
            <a:pPr lvl="1"/>
            <a:r>
              <a:rPr lang="en-AU" dirty="0"/>
              <a:t>Skills Tech Australia was formed</a:t>
            </a:r>
          </a:p>
          <a:p>
            <a:pPr lvl="1"/>
            <a:r>
              <a:rPr lang="en-AU" dirty="0"/>
              <a:t>Gold Coast and Southbank made Statutory Authorities</a:t>
            </a:r>
          </a:p>
        </p:txBody>
      </p:sp>
    </p:spTree>
    <p:extLst>
      <p:ext uri="{BB962C8B-B14F-4D97-AF65-F5344CB8AC3E}">
        <p14:creationId xmlns:p14="http://schemas.microsoft.com/office/powerpoint/2010/main" val="395546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History </a:t>
            </a:r>
            <a:r>
              <a:rPr lang="en-AU" dirty="0" err="1"/>
              <a:t>cont</a:t>
            </a:r>
            <a:r>
              <a:rPr lang="en-AU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/>
              <a:t>Post 2006 some general work done to ‘standardised’ elements of Regional Queensland</a:t>
            </a:r>
          </a:p>
          <a:p>
            <a:pPr lvl="1"/>
            <a:r>
              <a:rPr lang="en-AU" dirty="0"/>
              <a:t>Industry engagement</a:t>
            </a:r>
          </a:p>
          <a:p>
            <a:pPr lvl="1"/>
            <a:r>
              <a:rPr lang="en-AU" dirty="0"/>
              <a:t>Business development</a:t>
            </a:r>
          </a:p>
          <a:p>
            <a:r>
              <a:rPr lang="en-AU" dirty="0"/>
              <a:t>2014 plus</a:t>
            </a:r>
          </a:p>
          <a:p>
            <a:pPr lvl="1"/>
            <a:r>
              <a:rPr lang="en-AU" dirty="0"/>
              <a:t>Two Models emerged</a:t>
            </a:r>
          </a:p>
          <a:p>
            <a:pPr lvl="1"/>
            <a:r>
              <a:rPr lang="en-AU" dirty="0"/>
              <a:t>1 July 2014 Merge between </a:t>
            </a:r>
            <a:r>
              <a:rPr lang="en-AU" dirty="0" err="1"/>
              <a:t>CQUniversity</a:t>
            </a:r>
            <a:r>
              <a:rPr lang="en-AU" dirty="0"/>
              <a:t> and CQ TAFE (4 years in the planning)</a:t>
            </a:r>
          </a:p>
          <a:p>
            <a:pPr lvl="1"/>
            <a:r>
              <a:rPr lang="en-AU" dirty="0"/>
              <a:t>TAFE Queensland a centralised statutory Authority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52695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What is growth?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Growth in an </a:t>
            </a:r>
            <a:r>
              <a:rPr lang="en-US" b="1" dirty="0" err="1"/>
              <a:t>organisation</a:t>
            </a:r>
            <a:r>
              <a:rPr lang="en-US" b="1" dirty="0"/>
              <a:t> is when it expands in size……two types of growth:</a:t>
            </a:r>
          </a:p>
          <a:p>
            <a:r>
              <a:rPr lang="en-US" dirty="0"/>
              <a:t>Organic growth – expand products and sales</a:t>
            </a:r>
          </a:p>
          <a:p>
            <a:r>
              <a:rPr lang="en-US" dirty="0"/>
              <a:t>Acquisitions and Mergers</a:t>
            </a:r>
          </a:p>
        </p:txBody>
      </p:sp>
      <p:pic>
        <p:nvPicPr>
          <p:cNvPr id="5" name="Picture 4" descr="pla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621" y="3553311"/>
            <a:ext cx="4697459" cy="2727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032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What is growth?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Business expansion</a:t>
            </a:r>
          </a:p>
          <a:p>
            <a:r>
              <a:rPr lang="en-US" dirty="0"/>
              <a:t>Profit from economies of scale</a:t>
            </a:r>
          </a:p>
          <a:p>
            <a:r>
              <a:rPr lang="en-US" dirty="0"/>
              <a:t>A larger market share</a:t>
            </a:r>
          </a:p>
          <a:p>
            <a:r>
              <a:rPr lang="en-US" dirty="0"/>
              <a:t>A means of survival to compete</a:t>
            </a:r>
          </a:p>
          <a:p>
            <a:pPr marL="0" indent="0">
              <a:buNone/>
            </a:pPr>
            <a:r>
              <a:rPr lang="en-US" dirty="0"/>
              <a:t>   with other growing businesses</a:t>
            </a:r>
          </a:p>
          <a:p>
            <a:endParaRPr lang="en-US" dirty="0"/>
          </a:p>
        </p:txBody>
      </p:sp>
      <p:pic>
        <p:nvPicPr>
          <p:cNvPr id="4" name="Picture 3" descr="should i expand 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7130" y="1952601"/>
            <a:ext cx="2339670" cy="4163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415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consolidate?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strategy to increase operational effectiveness</a:t>
            </a:r>
          </a:p>
          <a:p>
            <a:r>
              <a:rPr lang="en-US" dirty="0"/>
              <a:t>Consolidating services to cut overhead costs</a:t>
            </a:r>
          </a:p>
          <a:p>
            <a:r>
              <a:rPr lang="en-US" dirty="0"/>
              <a:t>Combine processes and business units into more streamline effective work units</a:t>
            </a:r>
          </a:p>
          <a:p>
            <a:pPr marL="0" indent="0">
              <a:buNone/>
            </a:pPr>
            <a:r>
              <a:rPr lang="en-US" dirty="0"/>
              <a:t>Can your training </a:t>
            </a:r>
            <a:r>
              <a:rPr lang="en-US" dirty="0" err="1"/>
              <a:t>organisation</a:t>
            </a:r>
            <a:r>
              <a:rPr lang="en-US" dirty="0"/>
              <a:t> consolidate to prosperity?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first phase of a project is to consolidate the outside walls, but what then……..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343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grow?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Because in business stuff happens!</a:t>
            </a:r>
          </a:p>
          <a:p>
            <a:r>
              <a:rPr lang="en-US" dirty="0"/>
              <a:t>Loose a contract</a:t>
            </a:r>
          </a:p>
          <a:p>
            <a:r>
              <a:rPr lang="en-US" dirty="0"/>
              <a:t>Funding changes </a:t>
            </a:r>
          </a:p>
          <a:p>
            <a:r>
              <a:rPr lang="en-US" dirty="0"/>
              <a:t>Changes in Government funding policy</a:t>
            </a:r>
          </a:p>
          <a:p>
            <a:r>
              <a:rPr lang="en-US" dirty="0"/>
              <a:t>Market changes etc…..</a:t>
            </a:r>
          </a:p>
          <a:p>
            <a:endParaRPr lang="en-US" sz="2800" b="1" dirty="0"/>
          </a:p>
          <a:p>
            <a:endParaRPr lang="en-US" b="1" dirty="0"/>
          </a:p>
          <a:p>
            <a:pPr marL="0" indent="0" algn="ctr">
              <a:buNone/>
            </a:pPr>
            <a:r>
              <a:rPr lang="en-US" sz="2800" b="1" dirty="0"/>
              <a:t>‘</a:t>
            </a:r>
            <a:r>
              <a:rPr lang="en-US" sz="2800" b="1"/>
              <a:t>Stuff Happens’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15118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grow?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5100" dirty="0"/>
              <a:t>Well lets grow our way out of trouble! But How?</a:t>
            </a:r>
          </a:p>
          <a:p>
            <a:pPr marL="0" indent="0">
              <a:buNone/>
            </a:pPr>
            <a:endParaRPr lang="en-US" dirty="0"/>
          </a:p>
          <a:p>
            <a:pPr marL="0" lvl="1" indent="0">
              <a:buNone/>
            </a:pPr>
            <a:r>
              <a:rPr lang="en-US" dirty="0"/>
              <a:t>										</a:t>
            </a:r>
            <a:r>
              <a:rPr lang="en-US" sz="4400" dirty="0"/>
              <a:t>- Change strategy</a:t>
            </a:r>
          </a:p>
          <a:p>
            <a:pPr marL="0" lvl="1" indent="0">
              <a:buNone/>
            </a:pPr>
            <a:endParaRPr lang="en-US" sz="4400" dirty="0"/>
          </a:p>
          <a:p>
            <a:pPr marL="0" lvl="1" indent="0">
              <a:buNone/>
            </a:pPr>
            <a:r>
              <a:rPr lang="en-US" sz="4400" dirty="0"/>
              <a:t>										- Hire sales staff</a:t>
            </a:r>
          </a:p>
          <a:p>
            <a:pPr marL="0" lvl="1" indent="0">
              <a:buNone/>
            </a:pPr>
            <a:endParaRPr lang="en-US" sz="4400" dirty="0"/>
          </a:p>
          <a:p>
            <a:pPr marL="0" lvl="1" indent="0">
              <a:buNone/>
            </a:pPr>
            <a:r>
              <a:rPr lang="en-US" sz="4400" dirty="0"/>
              <a:t>										- Go for tenders</a:t>
            </a:r>
          </a:p>
          <a:p>
            <a:pPr marL="0" lvl="1" indent="0">
              <a:buNone/>
            </a:pPr>
            <a:endParaRPr lang="en-US" dirty="0"/>
          </a:p>
          <a:p>
            <a:pPr marL="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4400" dirty="0"/>
          </a:p>
          <a:p>
            <a:pPr marL="457200" lvl="1" indent="0">
              <a:buNone/>
            </a:pPr>
            <a:r>
              <a:rPr lang="en-US" sz="4400" dirty="0"/>
              <a:t>    </a:t>
            </a:r>
            <a:r>
              <a:rPr lang="en-US" sz="4400" b="1" dirty="0"/>
              <a:t>You need momentum </a:t>
            </a:r>
          </a:p>
          <a:p>
            <a:endParaRPr lang="en-US" dirty="0"/>
          </a:p>
        </p:txBody>
      </p:sp>
      <p:pic>
        <p:nvPicPr>
          <p:cNvPr id="4" name="Picture 3" descr="124 growt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46" y="1693166"/>
            <a:ext cx="4132520" cy="3072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586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BE3472B65A1143B982F7B2EE1D8377" ma:contentTypeVersion="13" ma:contentTypeDescription="Create a new document." ma:contentTypeScope="" ma:versionID="4ff8073c3b522eb8b9c748b39c812379">
  <xsd:schema xmlns:xsd="http://www.w3.org/2001/XMLSchema" xmlns:xs="http://www.w3.org/2001/XMLSchema" xmlns:p="http://schemas.microsoft.com/office/2006/metadata/properties" xmlns:ns2="fb404576-cde5-42a3-ab17-5103a495c61b" xmlns:ns3="bae00214-0dab-4a74-be3b-bfd7314de5f1" targetNamespace="http://schemas.microsoft.com/office/2006/metadata/properties" ma:root="true" ma:fieldsID="a183c1295684f7746251bca9af5f9e46" ns2:_="" ns3:_="">
    <xsd:import namespace="fb404576-cde5-42a3-ab17-5103a495c61b"/>
    <xsd:import namespace="bae00214-0dab-4a74-be3b-bfd7314de5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04576-cde5-42a3-ab17-5103a495c6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e00214-0dab-4a74-be3b-bfd7314de5f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9005590-8CF4-4B66-AAAB-5267304DB07E}"/>
</file>

<file path=customXml/itemProps2.xml><?xml version="1.0" encoding="utf-8"?>
<ds:datastoreItem xmlns:ds="http://schemas.openxmlformats.org/officeDocument/2006/customXml" ds:itemID="{8344126E-B04F-42EE-83C5-5B3358454A5E}"/>
</file>

<file path=customXml/itemProps3.xml><?xml version="1.0" encoding="utf-8"?>
<ds:datastoreItem xmlns:ds="http://schemas.openxmlformats.org/officeDocument/2006/customXml" ds:itemID="{1EC11950-E466-400D-B760-81A300706BA6}"/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556</Words>
  <Application>Microsoft Office PowerPoint</Application>
  <PresentationFormat>On-screen Show (4:3)</PresentationFormat>
  <Paragraphs>120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GROWTH VS CONSOLIDATION</vt:lpstr>
      <vt:lpstr> Background</vt:lpstr>
      <vt:lpstr>History</vt:lpstr>
      <vt:lpstr>History cont…</vt:lpstr>
      <vt:lpstr>What is growth?</vt:lpstr>
      <vt:lpstr>What is growth?</vt:lpstr>
      <vt:lpstr>Why consolidate?</vt:lpstr>
      <vt:lpstr>Why grow?</vt:lpstr>
      <vt:lpstr>Why grow?</vt:lpstr>
      <vt:lpstr>Growth for Sustainability</vt:lpstr>
      <vt:lpstr>Strategic elements to success that you need to be able to answer in your business</vt:lpstr>
      <vt:lpstr>Strategic elements to success that you need to be able to answer in your business</vt:lpstr>
      <vt:lpstr>How can I position the organisation for success?</vt:lpstr>
      <vt:lpstr>Our Strategic Intent</vt:lpstr>
      <vt:lpstr>Last throw away lines I will leave you with! (My Learning's)</vt:lpstr>
    </vt:vector>
  </TitlesOfParts>
  <Company>CQU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ITD</dc:creator>
  <cp:lastModifiedBy>Megan Ogier</cp:lastModifiedBy>
  <cp:revision>33</cp:revision>
  <dcterms:created xsi:type="dcterms:W3CDTF">2014-07-14T23:06:07Z</dcterms:created>
  <dcterms:modified xsi:type="dcterms:W3CDTF">2016-11-24T07:04:07Z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0x010100E8BE3472B65A1143B982F7B2EE1D8377</vt:lpwstr>
  </property>
</Properties>
</file>