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9" r:id="rId4"/>
    <p:sldId id="278" r:id="rId5"/>
    <p:sldId id="273" r:id="rId6"/>
    <p:sldId id="281" r:id="rId7"/>
    <p:sldId id="282" r:id="rId8"/>
    <p:sldId id="285" r:id="rId9"/>
    <p:sldId id="287" r:id="rId10"/>
    <p:sldId id="280" r:id="rId11"/>
    <p:sldId id="283" r:id="rId12"/>
    <p:sldId id="286" r:id="rId13"/>
    <p:sldId id="288" r:id="rId14"/>
    <p:sldId id="289" r:id="rId15"/>
    <p:sldId id="290" r:id="rId16"/>
    <p:sldId id="291" r:id="rId17"/>
    <p:sldId id="294" r:id="rId18"/>
    <p:sldId id="292" r:id="rId19"/>
    <p:sldId id="293" r:id="rId20"/>
    <p:sldId id="295" r:id="rId21"/>
    <p:sldId id="297" r:id="rId22"/>
    <p:sldId id="296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72760" autoAdjust="0"/>
  </p:normalViewPr>
  <p:slideViewPr>
    <p:cSldViewPr>
      <p:cViewPr varScale="1">
        <p:scale>
          <a:sx n="32" d="100"/>
          <a:sy n="32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B4101-CF13-4AC1-9AF1-12915A844EAE}" type="datetimeFigureOut">
              <a:rPr lang="en-US" smtClean="0"/>
              <a:pPr/>
              <a:t>11/24/2016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4C376-9250-4A3A-8583-1BC9F836E9D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80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road</a:t>
            </a:r>
            <a:r>
              <a:rPr lang="en-AU" baseline="0" dirty="0"/>
              <a:t> to dual-sector</a:t>
            </a:r>
          </a:p>
          <a:p>
            <a:endParaRPr lang="en-AU" baseline="0" dirty="0"/>
          </a:p>
          <a:p>
            <a:r>
              <a:rPr lang="en-AU" baseline="0" dirty="0"/>
              <a:t>too complicated symposium, paper</a:t>
            </a:r>
          </a:p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In</a:t>
            </a:r>
            <a:r>
              <a:rPr lang="en-AU" baseline="0" dirty="0"/>
              <a:t> no particular order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Interdependencies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Goal, safe transition of business, students, staff, stakeholders, maintain continuity with positive change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Cultures- University independent self administrating –staff and students identify HE 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TAFE public servants, public sector centralised administration, staff and students identify VET from 45 years some 27 years no leave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dirty="0"/>
              <a:t>Blind folded, hands tied, gagged, shifting sands, egg timer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For all the right</a:t>
            </a:r>
            <a:r>
              <a:rPr lang="en-AU" baseline="0" dirty="0"/>
              <a:t> but very frustrating reasons: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Blind folded- limited true sight risk –requests for information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Hands tied- cant</a:t>
            </a:r>
            <a:r>
              <a:rPr lang="en-AU" baseline="0" dirty="0"/>
              <a:t> do anything until 1 July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Gagged- all communications via group and strictly controlled 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Shifting sands- political on off and TAFE Reform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Egg timer- 1 July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Groups</a:t>
            </a:r>
            <a:r>
              <a:rPr lang="en-AU" baseline="0" dirty="0"/>
              <a:t> chaired by DVC International and service reporting to DS Program Manager (me)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Each chaired by senior managers from CQU and CQTAFE and with DETE representative, minutes reported at each level</a:t>
            </a:r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Developing mechanisms for new product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Culture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Kim Harrington paper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VC Coined the phrase, no money for a name change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No dual, not HE</a:t>
            </a:r>
            <a:r>
              <a:rPr lang="en-AU" baseline="0" dirty="0"/>
              <a:t> and lower 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dirty="0"/>
              <a:t>Comprehensive</a:t>
            </a:r>
            <a:r>
              <a:rPr lang="en-AU" baseline="0" dirty="0"/>
              <a:t> Hub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Tarts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EIF</a:t>
            </a:r>
            <a:r>
              <a:rPr lang="en-AU" baseline="0" dirty="0"/>
              <a:t> 1 EIF 3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Educating everyone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Funding</a:t>
            </a:r>
            <a:r>
              <a:rPr lang="en-AU" baseline="0" dirty="0"/>
              <a:t> agreements transitional, cap and maintenance ITD and infrastructure, purchasers grant (TAFE- RTO)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Completion agreement debtors, creditors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Contestable market, pre qualified supplier status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Different FYs deliver out 2014 – own 2015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Integrated budget and forecasting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Credit cards, reconciliations, accounting treatment VET staff used to this happening in state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Shared</a:t>
            </a:r>
            <a:r>
              <a:rPr lang="en-AU" baseline="0" dirty="0"/>
              <a:t> services SLAs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Rebadge – review too early?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Academic board VTECC VETQ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ASQA 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TEQSA 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DoE 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DETE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Across all new campuses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HESA 2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EIF1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Major re brand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Practical information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Academic Professional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/>
              <a:t>Teaching Administrative</a:t>
            </a: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Enrolling new students into new system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scripting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dirty="0"/>
              <a:t>VC Renewal Plan</a:t>
            </a:r>
            <a:r>
              <a:rPr lang="en-AU" sz="1200" baseline="0" dirty="0"/>
              <a:t> 2009</a:t>
            </a:r>
          </a:p>
          <a:p>
            <a:pPr lvl="2"/>
            <a:r>
              <a:rPr lang="en-AU" dirty="0"/>
              <a:t>Becoming sustainable </a:t>
            </a:r>
          </a:p>
          <a:p>
            <a:pPr lvl="2"/>
            <a:r>
              <a:rPr lang="en-AU" dirty="0"/>
              <a:t>Becoming a strong regional university</a:t>
            </a:r>
          </a:p>
          <a:p>
            <a:pPr lvl="2"/>
            <a:r>
              <a:rPr lang="en-AU" dirty="0"/>
              <a:t>Becoming ‘a truly great university’ – and Australia’s most engaged</a:t>
            </a:r>
          </a:p>
          <a:p>
            <a:endParaRPr lang="en-AU" sz="1200" dirty="0"/>
          </a:p>
          <a:p>
            <a:r>
              <a:rPr lang="en-AU" sz="1200" dirty="0"/>
              <a:t>Idea 2010 – Research DS in Australia and Internationally</a:t>
            </a:r>
          </a:p>
          <a:p>
            <a:endParaRPr lang="en-AU" sz="1200" dirty="0"/>
          </a:p>
          <a:p>
            <a:r>
              <a:rPr lang="en-AU" sz="1200" dirty="0"/>
              <a:t>Application 2011- Due Diligence</a:t>
            </a:r>
          </a:p>
          <a:p>
            <a:endParaRPr lang="en-AU" sz="1200" dirty="0"/>
          </a:p>
          <a:p>
            <a:r>
              <a:rPr lang="en-AU" sz="1200" dirty="0"/>
              <a:t>Political Change</a:t>
            </a:r>
          </a:p>
          <a:p>
            <a:endParaRPr lang="en-AU" sz="1200" dirty="0"/>
          </a:p>
          <a:p>
            <a:r>
              <a:rPr lang="en-AU" sz="1200" dirty="0"/>
              <a:t>SAF Agreement May</a:t>
            </a:r>
            <a:r>
              <a:rPr lang="en-AU" sz="1200" baseline="0" dirty="0"/>
              <a:t> 2013</a:t>
            </a:r>
            <a:endParaRPr lang="en-AU" sz="1200" dirty="0"/>
          </a:p>
          <a:p>
            <a:endParaRPr lang="en-AU" sz="1200" dirty="0"/>
          </a:p>
          <a:p>
            <a:r>
              <a:rPr lang="en-AU" sz="1200" dirty="0"/>
              <a:t>Signed September 2013- Merger and Transfer Agreement </a:t>
            </a:r>
          </a:p>
          <a:p>
            <a:endParaRPr lang="en-AU" sz="1200" dirty="0"/>
          </a:p>
          <a:p>
            <a:r>
              <a:rPr lang="en-AU" sz="1200" dirty="0"/>
              <a:t>To deliver </a:t>
            </a:r>
            <a:r>
              <a:rPr lang="en-AU" baseline="0" dirty="0"/>
              <a:t>Dual Sector 2014 – Less than a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Operational changes resulting in system efficiencies, also creates new roles in system </a:t>
            </a:r>
            <a:r>
              <a:rPr lang="en-AU" baseline="0" dirty="0" err="1"/>
              <a:t>config</a:t>
            </a:r>
            <a:r>
              <a:rPr lang="en-AU" baseline="0" dirty="0"/>
              <a:t>…business areas and shared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baseline="0" dirty="0"/>
              <a:t>Symposium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October VET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Scholarships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Research Leader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Project evaluations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HESA 4,5,6 Retention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Easy connect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ALSU Steps and ALCs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Alone, without the merger 200 roles created within the program to deliver</a:t>
            </a:r>
          </a:p>
          <a:p>
            <a:pPr lvl="1"/>
            <a:r>
              <a:rPr lang="en-AU" dirty="0"/>
              <a:t>Capacity and capability building, secondments,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/>
              <a:t>Central Queensland region very unique set of opportunities </a:t>
            </a:r>
            <a:r>
              <a:rPr lang="en-AU" baseline="0" dirty="0"/>
              <a:t>and challenges</a:t>
            </a:r>
            <a:endParaRPr lang="en-AU" dirty="0"/>
          </a:p>
          <a:p>
            <a:pPr lvl="0"/>
            <a:r>
              <a:rPr lang="en-AU" baseline="0" dirty="0"/>
              <a:t>harness </a:t>
            </a:r>
            <a:r>
              <a:rPr lang="en-AU" dirty="0"/>
              <a:t>‘the power of place’,</a:t>
            </a:r>
            <a:r>
              <a:rPr lang="en-AU" baseline="0" dirty="0"/>
              <a:t> and create </a:t>
            </a:r>
            <a:r>
              <a:rPr lang="en-AU" dirty="0"/>
              <a:t>a purpose-built</a:t>
            </a:r>
            <a:r>
              <a:rPr lang="en-AU" baseline="0" dirty="0"/>
              <a:t> </a:t>
            </a:r>
            <a:r>
              <a:rPr lang="en-AU" dirty="0"/>
              <a:t>university for Central Queensland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A</a:t>
            </a:r>
            <a:r>
              <a:rPr lang="en-AU" baseline="0" dirty="0"/>
              <a:t> dual-sector model:</a:t>
            </a:r>
          </a:p>
          <a:p>
            <a:pPr lvl="0"/>
            <a:endParaRPr lang="en-AU" dirty="0"/>
          </a:p>
          <a:p>
            <a:pPr lvl="1"/>
            <a:r>
              <a:rPr lang="en-AU" dirty="0"/>
              <a:t>Meet the mining / infrastructure skills demand in the region</a:t>
            </a:r>
          </a:p>
          <a:p>
            <a:pPr lvl="1"/>
            <a:r>
              <a:rPr lang="en-AU" dirty="0"/>
              <a:t>Improve engagement with industry (read: employers</a:t>
            </a:r>
            <a:r>
              <a:rPr lang="en-AU" baseline="0" dirty="0"/>
              <a:t> / investors)</a:t>
            </a:r>
            <a:endParaRPr lang="en-AU" dirty="0"/>
          </a:p>
          <a:p>
            <a:pPr lvl="1"/>
            <a:r>
              <a:rPr lang="en-AU" dirty="0"/>
              <a:t>Help local people realise their ambitions</a:t>
            </a:r>
          </a:p>
          <a:p>
            <a:pPr lvl="1"/>
            <a:r>
              <a:rPr lang="en-AU" dirty="0"/>
              <a:t>Increase participation across VET and degree programs, and manage transitions between the two under one roof</a:t>
            </a:r>
          </a:p>
          <a:p>
            <a:pPr lvl="1"/>
            <a:endParaRPr lang="en-AU" dirty="0"/>
          </a:p>
          <a:p>
            <a:r>
              <a:rPr lang="en-AU" dirty="0"/>
              <a:t>How do we get there?</a:t>
            </a:r>
          </a:p>
          <a:p>
            <a:endParaRPr lang="en-AU" dirty="0"/>
          </a:p>
          <a:p>
            <a:r>
              <a:rPr lang="en-AU" dirty="0"/>
              <a:t>Rather than building</a:t>
            </a:r>
            <a:r>
              <a:rPr lang="en-AU" baseline="0" dirty="0"/>
              <a:t> our own dual-sector institution from scratch, we have opted to leverage the opportunity that already exists in the region</a:t>
            </a:r>
          </a:p>
          <a:p>
            <a:endParaRPr lang="en-AU" baseline="0" dirty="0"/>
          </a:p>
          <a:p>
            <a:pPr lvl="0"/>
            <a:r>
              <a:rPr lang="en-A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there is s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trength in numbers:</a:t>
            </a:r>
          </a:p>
          <a:p>
            <a:pPr lvl="1"/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en-A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regional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footprint is twice the size of Victoria – that’s a lot of ground to cover!</a:t>
            </a:r>
          </a:p>
          <a:p>
            <a:pPr lvl="1"/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sites equals more study options – the addition of TAFE sites would increase our</a:t>
            </a:r>
            <a:r>
              <a:rPr lang="en-A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coverage across this vast region</a:t>
            </a:r>
            <a:endParaRPr lang="en-A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Combined resources (human, financial &amp; otherwise) improves our capacity to</a:t>
            </a:r>
            <a:r>
              <a:rPr lang="en-A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“do things better”</a:t>
            </a:r>
            <a:endParaRPr lang="en-A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baseline="0" dirty="0"/>
          </a:p>
          <a:p>
            <a:r>
              <a:rPr lang="en-AU" baseline="0" dirty="0"/>
              <a:t>CQTAFE cuts and deliver core</a:t>
            </a:r>
          </a:p>
          <a:p>
            <a:r>
              <a:rPr lang="en-AU" baseline="0" dirty="0"/>
              <a:t>CQU Growth</a:t>
            </a:r>
          </a:p>
          <a:p>
            <a:endParaRPr lang="en-AU" baseline="0" dirty="0"/>
          </a:p>
          <a:p>
            <a:r>
              <a:rPr lang="en-AU" baseline="0" dirty="0"/>
              <a:t>Equally, there is strength in utilising two existing “trusted” brands, rather than create a new one from scratch</a:t>
            </a:r>
          </a:p>
          <a:p>
            <a:endParaRPr lang="en-AU" baseline="0" dirty="0"/>
          </a:p>
          <a:p>
            <a:r>
              <a:rPr lang="en-AU" baseline="0" dirty="0"/>
              <a:t>And, it makes sense to take advantage of the talent, resources &amp; infrastructure that already exists, rather than grow it organically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AU" baseline="0" dirty="0"/>
              <a:t>knitting fog…. herding cats, feral</a:t>
            </a:r>
          </a:p>
          <a:p>
            <a:endParaRPr lang="en-AU" baseline="0" dirty="0"/>
          </a:p>
          <a:p>
            <a:r>
              <a:rPr lang="en-AU" baseline="0" dirty="0"/>
              <a:t>The first step is negotiation with the State Government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Heads of agreement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Due diligence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Finalising terms – merger agreement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QLD Cabinet and </a:t>
            </a:r>
            <a:r>
              <a:rPr lang="en-AU" baseline="0" dirty="0" err="1"/>
              <a:t>CQUni</a:t>
            </a:r>
            <a:r>
              <a:rPr lang="en-AU" baseline="0" dirty="0"/>
              <a:t> Council approval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Complementing this is a 74m SAF/EIF funding bid from the Federal Government that will enable the merger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Bricks &amp; mortar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Systems, processes &amp; people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Product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Once this is achieved...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Communication is the next step – and perhaps the most crucial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	Every step of the way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	Filling the void</a:t>
            </a:r>
            <a:r>
              <a:rPr lang="en-AU" baseline="0" dirty="0"/>
              <a:t> of misinformation and speculation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Talking to people in both organisations – consistent messages, reassurances wherever possible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“Selling the message” externally – media, stakeholders, industry, government, prospective students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We also have to “get the ducks in a row”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Establish tangible pathways between VET and degree courses and programs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Marry up the systems – IT, payroll, policies &amp; procedures, HR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Figure out what we’re going to call the thing!</a:t>
            </a:r>
          </a:p>
          <a:p>
            <a:pPr>
              <a:buFont typeface="Arial" pitchFamily="34" charset="0"/>
              <a:buNone/>
            </a:pPr>
            <a:r>
              <a:rPr lang="en-AU" baseline="0" dirty="0"/>
              <a:t>	...all before we can “open up shop”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And in less than a year	</a:t>
            </a: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New to CQU and STATE systems</a:t>
            </a:r>
            <a:r>
              <a:rPr lang="en-AU" baseline="0" dirty="0"/>
              <a:t> and changes at their end</a:t>
            </a: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Operational Unification</a:t>
            </a:r>
          </a:p>
          <a:p>
            <a:endParaRPr lang="en-AU" dirty="0"/>
          </a:p>
          <a:p>
            <a:r>
              <a:rPr lang="en-AU" dirty="0"/>
              <a:t>Merger and Transfer Board </a:t>
            </a:r>
          </a:p>
          <a:p>
            <a:pPr marL="0" indent="0">
              <a:buNone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First milestone Merger Agreement need a board CQU, State, CQTAFE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Merger by 1</a:t>
            </a:r>
            <a:r>
              <a:rPr lang="en-AU" baseline="0" dirty="0"/>
              <a:t> July </a:t>
            </a:r>
            <a:r>
              <a:rPr lang="en-AU" dirty="0"/>
              <a:t>2014 (or</a:t>
            </a:r>
            <a:r>
              <a:rPr lang="en-AU" baseline="0" dirty="0"/>
              <a:t> December 2014? – implications and risk) own the risk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SAF Steering Committee Complex projects from Infrastructure to Operations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AU" dirty="0"/>
              <a:t>Lawyers, DETE, Council negotiations led by DVC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CFO DVC Finance Planning and DVC International and Services not just the VET Division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Negotiate asset transfer with enough flexibility</a:t>
            </a:r>
            <a:r>
              <a:rPr lang="en-AU" baseline="0" dirty="0"/>
              <a:t> for growth and protecting state assets</a:t>
            </a: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Strategy- inclusive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Integrate or not to</a:t>
            </a:r>
            <a:r>
              <a:rPr lang="en-AU" baseline="0" dirty="0"/>
              <a:t> integrate?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Pragmatic – reporting to Minister influences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One step at a time</a:t>
            </a: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Growth and quality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Nervousness regarding future, Growth</a:t>
            </a:r>
            <a:r>
              <a:rPr lang="en-AU" baseline="0" dirty="0"/>
              <a:t> requires staff</a:t>
            </a: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Signal change without loosing</a:t>
            </a:r>
            <a:r>
              <a:rPr lang="en-AU" baseline="0" dirty="0"/>
              <a:t> the valuable elements of TAFE</a:t>
            </a:r>
          </a:p>
          <a:p>
            <a:pPr>
              <a:buFont typeface="Arial" pitchFamily="34" charset="0"/>
              <a:buNone/>
            </a:pPr>
            <a:endParaRPr lang="en-AU" baseline="0" dirty="0"/>
          </a:p>
          <a:p>
            <a:pPr>
              <a:buFont typeface="Arial" pitchFamily="34" charset="0"/>
              <a:buNone/>
            </a:pPr>
            <a:r>
              <a:rPr lang="en-AU" baseline="0" dirty="0"/>
              <a:t>The name – in regulation permitted to use the protected Term</a:t>
            </a: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University structure and nomenclature PVC TAFE, </a:t>
            </a:r>
            <a:r>
              <a:rPr lang="en-AU" dirty="0" err="1"/>
              <a:t>Voc</a:t>
            </a:r>
            <a:r>
              <a:rPr lang="en-AU" dirty="0"/>
              <a:t> Deans, VOC Schools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Add 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320 TAFE staff</a:t>
            </a:r>
          </a:p>
          <a:p>
            <a:pPr>
              <a:buFont typeface="Arial" pitchFamily="34" charset="0"/>
              <a:buNone/>
            </a:pPr>
            <a:r>
              <a:rPr lang="en-AU" dirty="0"/>
              <a:t>Align to existing CQU Systems 100</a:t>
            </a:r>
            <a:r>
              <a:rPr lang="en-AU" baseline="0" dirty="0"/>
              <a:t> staff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New Council members (Agreement)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New structure new challenges, building capacity for Growth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W footprint new campuses Engagement – regional model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Aligning</a:t>
            </a:r>
            <a:r>
              <a:rPr lang="en-AU" baseline="0" dirty="0"/>
              <a:t> to existing systems, efficiency not recreating any wheels – still not quite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Smallest Division to one of the Largest Divisions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Previously ALSU, RTO Train@CQUniversity, Metro, QCPD</a:t>
            </a:r>
          </a:p>
          <a:p>
            <a:pPr>
              <a:buFont typeface="Arial" pitchFamily="34" charset="0"/>
              <a:buNone/>
            </a:pPr>
            <a:endParaRPr lang="en-AU" dirty="0"/>
          </a:p>
          <a:p>
            <a:pPr>
              <a:buFont typeface="Arial" pitchFamily="34" charset="0"/>
              <a:buNone/>
            </a:pPr>
            <a:r>
              <a:rPr lang="en-AU" dirty="0"/>
              <a:t>New Leadership</a:t>
            </a:r>
            <a:r>
              <a:rPr lang="en-AU" baseline="0" dirty="0"/>
              <a:t> needs new team</a:t>
            </a: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Fitting</a:t>
            </a:r>
            <a:r>
              <a:rPr lang="en-AU" baseline="0" dirty="0"/>
              <a:t> in: Nomenclature and structure</a:t>
            </a: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TAFE Directorate – PVC TAFE Dr Greg</a:t>
            </a:r>
            <a:r>
              <a:rPr lang="en-AU" baseline="0" dirty="0"/>
              <a:t> McMillan</a:t>
            </a:r>
            <a:endParaRPr lang="en-AU" dirty="0"/>
          </a:p>
          <a:p>
            <a:endParaRPr lang="en-AU" dirty="0"/>
          </a:p>
          <a:p>
            <a:r>
              <a:rPr lang="en-AU" dirty="0"/>
              <a:t>Teaching</a:t>
            </a:r>
            <a:r>
              <a:rPr lang="en-AU" baseline="0" dirty="0"/>
              <a:t> and Learning</a:t>
            </a:r>
            <a:endParaRPr lang="en-AU" dirty="0"/>
          </a:p>
          <a:p>
            <a:r>
              <a:rPr lang="en-AU" dirty="0"/>
              <a:t>Vocational School</a:t>
            </a:r>
          </a:p>
          <a:p>
            <a:r>
              <a:rPr lang="en-AU" dirty="0"/>
              <a:t>Vocational</a:t>
            </a:r>
            <a:r>
              <a:rPr lang="en-AU" baseline="0" dirty="0"/>
              <a:t> Deans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C376-9250-4A3A-8583-1BC9F836E9DB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58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 base 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95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772400" cy="857256"/>
          </a:xfrm>
        </p:spPr>
        <p:txBody>
          <a:bodyPr/>
          <a:lstStyle>
            <a:lvl1pPr algn="l">
              <a:defRPr sz="4400" baseline="0">
                <a:latin typeface="Arial" pitchFamily="34" charset="0"/>
                <a:cs typeface="Arial" pitchFamily="34" charset="0"/>
              </a:defRPr>
            </a:lvl1pPr>
          </a:lstStyle>
          <a:p>
            <a:endParaRPr lang="en-US" sz="4000" dirty="0">
              <a:solidFill>
                <a:srgbClr val="00496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2786058"/>
            <a:ext cx="6400800" cy="1895476"/>
          </a:xfrm>
        </p:spPr>
        <p:txBody>
          <a:bodyPr/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/>
            <a:r>
              <a:rPr lang="en-US" sz="2700" dirty="0">
                <a:solidFill>
                  <a:schemeClr val="bg1"/>
                </a:solidFill>
                <a:cs typeface="Arial" charset="0"/>
              </a:rPr>
              <a:t>Click to add subtitle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 base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8F56-93B5-4EC9-B1FD-5CDA296AA60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mplate base 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8F56-93B5-4EC9-B1FD-5CDA296AA60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290"/>
            <a:ext cx="8229600" cy="58259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A5BC-D005-4265-8DC8-802BCF395E2A}" type="datetimeFigureOut">
              <a:rPr lang="en-US" smtClean="0"/>
              <a:pPr/>
              <a:t>11/24/2016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8F56-93B5-4EC9-B1FD-5CDA296AA60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Operational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786058"/>
            <a:ext cx="7673506" cy="1895476"/>
          </a:xfrm>
        </p:spPr>
        <p:txBody>
          <a:bodyPr>
            <a:normAutofit lnSpcReduction="10000"/>
          </a:bodyPr>
          <a:lstStyle/>
          <a:p>
            <a:r>
              <a:rPr lang="en-AU" sz="2800" dirty="0"/>
              <a:t>AVETRA 2015</a:t>
            </a:r>
          </a:p>
          <a:p>
            <a:endParaRPr lang="en-AU" sz="2800" dirty="0"/>
          </a:p>
          <a:p>
            <a:r>
              <a:rPr lang="en-AU" sz="2800" dirty="0"/>
              <a:t>Division Industry of Industry Vocational Training  and Access Education</a:t>
            </a:r>
          </a:p>
          <a:p>
            <a:endParaRPr lang="en-A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Implementation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en-AU" dirty="0"/>
              <a:t>Academic Unification</a:t>
            </a:r>
          </a:p>
          <a:p>
            <a:r>
              <a:rPr lang="en-AU" dirty="0"/>
              <a:t>Communications</a:t>
            </a:r>
          </a:p>
          <a:p>
            <a:r>
              <a:rPr lang="en-AU" dirty="0"/>
              <a:t>Facilities Management</a:t>
            </a:r>
          </a:p>
          <a:p>
            <a:r>
              <a:rPr lang="en-AU" dirty="0"/>
              <a:t>Finance and Planning </a:t>
            </a:r>
          </a:p>
          <a:p>
            <a:r>
              <a:rPr lang="en-AU" dirty="0"/>
              <a:t>Governance</a:t>
            </a:r>
          </a:p>
          <a:p>
            <a:r>
              <a:rPr lang="en-AU" dirty="0"/>
              <a:t>Information and Technology Systems</a:t>
            </a:r>
          </a:p>
          <a:p>
            <a:r>
              <a:rPr lang="en-AU" dirty="0"/>
              <a:t>Marketing</a:t>
            </a:r>
          </a:p>
          <a:p>
            <a:r>
              <a:rPr lang="en-AU" dirty="0"/>
              <a:t>People and Culture</a:t>
            </a:r>
          </a:p>
          <a:p>
            <a:r>
              <a:rPr lang="en-AU" dirty="0"/>
              <a:t>Student Services</a:t>
            </a:r>
          </a:p>
        </p:txBody>
      </p:sp>
    </p:spTree>
    <p:extLst>
      <p:ext uri="{BB962C8B-B14F-4D97-AF65-F5344CB8AC3E}">
        <p14:creationId xmlns:p14="http://schemas.microsoft.com/office/powerpoint/2010/main" val="264807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Academic  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Key interdependencies:</a:t>
            </a:r>
          </a:p>
          <a:p>
            <a:pPr lvl="1"/>
            <a:r>
              <a:rPr lang="en-AU" sz="3600" dirty="0"/>
              <a:t>Communications</a:t>
            </a:r>
          </a:p>
          <a:p>
            <a:pPr lvl="1"/>
            <a:r>
              <a:rPr lang="en-AU" sz="3600" dirty="0"/>
              <a:t>Governance</a:t>
            </a:r>
          </a:p>
          <a:p>
            <a:pPr lvl="1"/>
            <a:r>
              <a:rPr lang="en-AU" sz="3600" dirty="0"/>
              <a:t>Systems</a:t>
            </a:r>
          </a:p>
          <a:p>
            <a:pPr lvl="1"/>
            <a:r>
              <a:rPr lang="en-AU" sz="3600" dirty="0"/>
              <a:t>Marketing</a:t>
            </a:r>
          </a:p>
          <a:p>
            <a:pPr lvl="1"/>
            <a:r>
              <a:rPr lang="en-AU" sz="3600" dirty="0"/>
              <a:t>Student Services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522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Comprehensive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Commonwealth and State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All Stakeholders – roadshows, community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Dual Sector HUB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Media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46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Facilities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Covenants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Valuations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Backlog Maintenance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Space utilisation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University Standard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18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Finance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Funding: </a:t>
            </a:r>
          </a:p>
          <a:p>
            <a:pPr marL="457200" lvl="1" indent="0">
              <a:buNone/>
            </a:pPr>
            <a:r>
              <a:rPr lang="en-AU" sz="4000" dirty="0"/>
              <a:t>transitional and completion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FYs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 Reporting:</a:t>
            </a:r>
          </a:p>
          <a:p>
            <a:pPr marL="457200" lvl="1" indent="0">
              <a:buNone/>
            </a:pPr>
            <a:r>
              <a:rPr lang="en-AU" sz="4000" dirty="0"/>
              <a:t>ongoing, aggregate and separate</a:t>
            </a:r>
          </a:p>
          <a:p>
            <a:pPr lvl="1"/>
            <a:endParaRPr lang="en-AU" sz="3600" dirty="0"/>
          </a:p>
          <a:p>
            <a:pPr marL="457200" lvl="1" indent="0">
              <a:buNone/>
            </a:pPr>
            <a:endParaRPr lang="en-AU" sz="3600" dirty="0"/>
          </a:p>
          <a:p>
            <a:pPr lvl="1"/>
            <a:endParaRPr lang="en-AU" sz="3600" dirty="0"/>
          </a:p>
          <a:p>
            <a:pPr lvl="1"/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34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Policy and procedure </a:t>
            </a:r>
          </a:p>
          <a:p>
            <a:pPr lvl="2"/>
            <a:r>
              <a:rPr lang="en-AU" sz="4000" dirty="0"/>
              <a:t>Operational</a:t>
            </a:r>
          </a:p>
          <a:p>
            <a:pPr lvl="2"/>
            <a:r>
              <a:rPr lang="en-AU" sz="4000" dirty="0"/>
              <a:t>Academic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Safe transfer of all records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Structures and Committees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Reporting, quality, compliance</a:t>
            </a:r>
          </a:p>
          <a:p>
            <a:pPr lvl="1"/>
            <a:endParaRPr lang="en-AU" sz="3600" dirty="0"/>
          </a:p>
          <a:p>
            <a:pPr lvl="1"/>
            <a:endParaRPr lang="en-AU" sz="3600" dirty="0"/>
          </a:p>
          <a:p>
            <a:pPr lvl="1"/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4383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Information and Tech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Business readiness all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Student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Desktops and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LMS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TM1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Library, CRM, Timetabling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3600" dirty="0"/>
              <a:t>Academic Unification</a:t>
            </a:r>
          </a:p>
          <a:p>
            <a:pPr lvl="1"/>
            <a:endParaRPr lang="en-AU" sz="3600" dirty="0"/>
          </a:p>
          <a:p>
            <a:pPr lvl="1"/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48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 err="1"/>
              <a:t>CQUniverse</a:t>
            </a:r>
            <a:endParaRPr lang="en-AU" sz="4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Comprehensive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QTAC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Handbook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New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Events - open days </a:t>
            </a:r>
            <a:endParaRPr lang="en-AU" sz="3600" dirty="0"/>
          </a:p>
          <a:p>
            <a:pPr lvl="1"/>
            <a:endParaRPr lang="en-AU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147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People and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Managing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Safe transfer of all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Fair Work Australia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JCC Unions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Copied state instrument</a:t>
            </a:r>
            <a:endParaRPr lang="en-AU" sz="3600" dirty="0"/>
          </a:p>
          <a:p>
            <a:pPr lvl="1"/>
            <a:endParaRPr lang="en-AU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02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Student  Services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Safe transition of all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Open for business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Write to all students and employers - guides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Structure call centre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On message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Graduations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4000" dirty="0"/>
          </a:p>
          <a:p>
            <a:pPr lvl="1"/>
            <a:endParaRPr lang="en-AU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7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Dual Sector Project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“</a:t>
            </a:r>
            <a:r>
              <a:rPr lang="en-AU" sz="3600" i="1" dirty="0"/>
              <a:t>The Transformation of CQUniversity Australia into Queensland’s first Dual Sector University”</a:t>
            </a:r>
          </a:p>
          <a:p>
            <a:r>
              <a:rPr lang="en-AU" sz="3600" dirty="0"/>
              <a:t>Commonwealth SAF $74m</a:t>
            </a:r>
          </a:p>
          <a:p>
            <a:r>
              <a:rPr lang="en-AU" sz="3600" dirty="0"/>
              <a:t>State $120m assets, funding, staff</a:t>
            </a:r>
          </a:p>
          <a:p>
            <a:r>
              <a:rPr lang="en-AU" sz="3600" dirty="0"/>
              <a:t>University contribution - repositioning</a:t>
            </a:r>
          </a:p>
          <a:p>
            <a:pPr marL="0" indent="0">
              <a:buNone/>
            </a:pPr>
            <a:endParaRPr lang="en-AU" sz="36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One Glorious CQ day in July 2014…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AU" sz="4000" dirty="0"/>
              <a:t>It happened: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Legislation was enacted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We transferred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We transferred staff and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4000" dirty="0"/>
              <a:t>Central Queensland celebrated</a:t>
            </a:r>
          </a:p>
          <a:p>
            <a:pPr lvl="1"/>
            <a:endParaRPr lang="en-AU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1474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9 months 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AU" sz="4000" dirty="0"/>
              <a:t>Change management ongoing</a:t>
            </a:r>
          </a:p>
          <a:p>
            <a:pPr lvl="1">
              <a:buFont typeface="Arial" pitchFamily="34" charset="0"/>
              <a:buChar char="•"/>
            </a:pPr>
            <a:r>
              <a:rPr lang="en-AU" sz="4000" dirty="0"/>
              <a:t>Dynamic, gradually refining systems and business process</a:t>
            </a:r>
          </a:p>
          <a:p>
            <a:pPr lvl="1">
              <a:buFont typeface="Arial" pitchFamily="34" charset="0"/>
              <a:buChar char="•"/>
            </a:pPr>
            <a:r>
              <a:rPr lang="en-AU" sz="4000" dirty="0"/>
              <a:t>Gradually integrating core business structures</a:t>
            </a:r>
          </a:p>
          <a:p>
            <a:pPr lvl="1">
              <a:buFont typeface="Arial" pitchFamily="34" charset="0"/>
              <a:buChar char="•"/>
            </a:pPr>
            <a:r>
              <a:rPr lang="en-AU" sz="4000" dirty="0"/>
              <a:t>All systems </a:t>
            </a:r>
            <a:r>
              <a:rPr lang="en-AU" sz="4000" dirty="0" err="1"/>
              <a:t>gggo</a:t>
            </a:r>
            <a:r>
              <a:rPr lang="en-AU" sz="4000" dirty="0"/>
              <a:t>…</a:t>
            </a:r>
          </a:p>
          <a:p>
            <a:pPr marL="457200" lvl="1" indent="0">
              <a:buNone/>
            </a:pPr>
            <a:endParaRPr lang="en-AU" sz="4000" dirty="0"/>
          </a:p>
          <a:p>
            <a:pPr lvl="1">
              <a:buFont typeface="Arial" pitchFamily="34" charset="0"/>
              <a:buChar char="•"/>
            </a:pPr>
            <a:endParaRPr lang="en-AU" sz="4000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8986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82594"/>
          </a:xfrm>
        </p:spPr>
        <p:txBody>
          <a:bodyPr/>
          <a:lstStyle/>
          <a:p>
            <a:r>
              <a:rPr lang="en-AU" b="1" dirty="0"/>
              <a:t>Evaluation and Impact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AU" sz="3600" dirty="0"/>
              <a:t>Vocational Research</a:t>
            </a:r>
          </a:p>
          <a:p>
            <a:pPr marL="457200" lvl="1" indent="0">
              <a:buNone/>
            </a:pPr>
            <a:r>
              <a:rPr lang="en-AU" sz="3600" dirty="0"/>
              <a:t>Program evaluation - framework</a:t>
            </a:r>
          </a:p>
          <a:p>
            <a:pPr marL="457200" lvl="1" indent="0">
              <a:buNone/>
            </a:pPr>
            <a:r>
              <a:rPr lang="en-AU" sz="3600" dirty="0"/>
              <a:t>Early impact analysis 2016 Benchmarking</a:t>
            </a:r>
          </a:p>
          <a:p>
            <a:pPr marL="457200" lvl="1" indent="0">
              <a:buNone/>
            </a:pPr>
            <a:r>
              <a:rPr lang="en-AU" sz="3600" dirty="0"/>
              <a:t>Long term impact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563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Structural Adjustment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EIF Funding Agreement $49m</a:t>
            </a:r>
          </a:p>
          <a:p>
            <a:pPr marL="400050" lvl="1" indent="0">
              <a:buNone/>
            </a:pPr>
            <a:r>
              <a:rPr lang="en-AU" sz="4000" dirty="0"/>
              <a:t>Capital and Infrastructure- Resources</a:t>
            </a:r>
          </a:p>
          <a:p>
            <a:pPr marL="0" indent="0">
              <a:buNone/>
            </a:pPr>
            <a:endParaRPr lang="en-AU" sz="4000" dirty="0"/>
          </a:p>
          <a:p>
            <a:r>
              <a:rPr lang="en-AU" sz="4000" dirty="0"/>
              <a:t>HESA Grant $29m</a:t>
            </a:r>
          </a:p>
          <a:p>
            <a:pPr marL="400050" lvl="1" indent="0">
              <a:buNone/>
            </a:pPr>
            <a:r>
              <a:rPr lang="en-AU" sz="4000" dirty="0"/>
              <a:t>Operational</a:t>
            </a:r>
          </a:p>
        </p:txBody>
      </p:sp>
    </p:spTree>
    <p:extLst>
      <p:ext uri="{BB962C8B-B14F-4D97-AF65-F5344CB8AC3E}">
        <p14:creationId xmlns:p14="http://schemas.microsoft.com/office/powerpoint/2010/main" val="342483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Dual-sector: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Review of existing Dual Sector models</a:t>
            </a:r>
          </a:p>
          <a:p>
            <a:r>
              <a:rPr lang="en-AU" dirty="0"/>
              <a:t>Context TAFE Reform</a:t>
            </a:r>
          </a:p>
          <a:p>
            <a:r>
              <a:rPr lang="en-AU" dirty="0"/>
              <a:t>Merger with Central Queensland Institute of TAFE</a:t>
            </a:r>
          </a:p>
          <a:p>
            <a:r>
              <a:rPr lang="en-AU" dirty="0"/>
              <a:t>Shrink or grow culture</a:t>
            </a:r>
          </a:p>
          <a:p>
            <a:pPr lvl="1"/>
            <a:r>
              <a:rPr lang="en-AU" dirty="0"/>
              <a:t>Established brands</a:t>
            </a:r>
          </a:p>
          <a:p>
            <a:pPr lvl="1"/>
            <a:r>
              <a:rPr lang="en-AU" dirty="0"/>
              <a:t>Existing talent, resources &amp; infrastructure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Negotiation with State Government</a:t>
            </a:r>
          </a:p>
          <a:p>
            <a:pPr>
              <a:buNone/>
            </a:pPr>
            <a:endParaRPr lang="en-AU" dirty="0"/>
          </a:p>
          <a:p>
            <a:r>
              <a:rPr lang="en-AU" dirty="0"/>
              <a:t>Funding from Federal Government</a:t>
            </a:r>
          </a:p>
          <a:p>
            <a:pPr>
              <a:buNone/>
            </a:pPr>
            <a:endParaRPr lang="en-AU" dirty="0"/>
          </a:p>
          <a:p>
            <a:r>
              <a:rPr lang="en-AU" dirty="0"/>
              <a:t>Communicate</a:t>
            </a:r>
          </a:p>
          <a:p>
            <a:endParaRPr lang="en-AU" dirty="0"/>
          </a:p>
          <a:p>
            <a:r>
              <a:rPr lang="en-AU" dirty="0"/>
              <a:t>Local Industry and Community</a:t>
            </a:r>
          </a:p>
          <a:p>
            <a:endParaRPr lang="en-AU" dirty="0"/>
          </a:p>
          <a:p>
            <a:r>
              <a:rPr lang="en-AU" dirty="0"/>
              <a:t>Operations- Getting the ducks in a row</a:t>
            </a:r>
          </a:p>
          <a:p>
            <a:endParaRPr lang="en-AU" dirty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/>
              <a:t>Governance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Operational Unification - Merger</a:t>
            </a:r>
          </a:p>
          <a:p>
            <a:r>
              <a:rPr lang="en-AU" dirty="0"/>
              <a:t>University Council Resolution</a:t>
            </a:r>
          </a:p>
          <a:p>
            <a:r>
              <a:rPr lang="en-AU" dirty="0"/>
              <a:t>Ministerial sign off </a:t>
            </a:r>
          </a:p>
          <a:p>
            <a:r>
              <a:rPr lang="en-AU" dirty="0"/>
              <a:t>Merger and Transfer Board </a:t>
            </a:r>
          </a:p>
          <a:p>
            <a:r>
              <a:rPr lang="en-AU" dirty="0"/>
              <a:t>SAF Steering Committee</a:t>
            </a:r>
          </a:p>
          <a:p>
            <a:r>
              <a:rPr lang="en-AU" dirty="0"/>
              <a:t>Implementation Group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927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Conditions Precedent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en-AU" dirty="0"/>
              <a:t>By May 2014:</a:t>
            </a:r>
          </a:p>
          <a:p>
            <a:r>
              <a:rPr lang="en-AU" dirty="0"/>
              <a:t>TAFE Queensland Act Dual Sector Amendment Bill 2014 and Regulation</a:t>
            </a:r>
          </a:p>
          <a:p>
            <a:r>
              <a:rPr lang="en-AU" dirty="0"/>
              <a:t>Asset valuations and covenants</a:t>
            </a:r>
          </a:p>
          <a:p>
            <a:r>
              <a:rPr lang="en-AU" dirty="0"/>
              <a:t>RTO, ASQA, TEQSA, DoE, DETE</a:t>
            </a:r>
          </a:p>
          <a:p>
            <a:r>
              <a:rPr lang="en-AU" dirty="0"/>
              <a:t>Funding Agreement</a:t>
            </a:r>
          </a:p>
          <a:p>
            <a:r>
              <a:rPr lang="en-AU" dirty="0"/>
              <a:t>Successor in law - contracts</a:t>
            </a:r>
          </a:p>
          <a:p>
            <a:r>
              <a:rPr lang="en-AU" dirty="0"/>
              <a:t>Structure – safe transfer of all staff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371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Division Industry Vocational Training and Access Education (DIVTAE)</a:t>
            </a:r>
          </a:p>
          <a:p>
            <a:endParaRPr lang="en-AU" dirty="0"/>
          </a:p>
          <a:p>
            <a:r>
              <a:rPr lang="en-AU" dirty="0"/>
              <a:t>Change management strategy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Develop a new structure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Key operational areas to merge into university structure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676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Transitional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2513112"/>
            <a:ext cx="7992888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DVC IVET (Office of) </a:t>
            </a:r>
          </a:p>
          <a:p>
            <a:pPr algn="ctr"/>
            <a:r>
              <a:rPr lang="en-AU" dirty="0"/>
              <a:t>Division Industry Vocational Training and Access Education (DIVTAE)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2600" y="1222066"/>
            <a:ext cx="2376264" cy="7920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AU" sz="1800" dirty="0">
                <a:solidFill>
                  <a:schemeClr val="lt1"/>
                </a:solidFill>
                <a:latin typeface="+mn-lt"/>
                <a:cs typeface="+mn-cs"/>
              </a:rPr>
              <a:t>University Council</a:t>
            </a:r>
          </a:p>
          <a:p>
            <a:pPr marL="0" indent="0" algn="ctr">
              <a:buNone/>
            </a:pPr>
            <a:r>
              <a:rPr lang="en-AU" sz="1800" dirty="0">
                <a:solidFill>
                  <a:schemeClr val="lt1"/>
                </a:solidFill>
                <a:latin typeface="+mn-lt"/>
                <a:cs typeface="+mn-cs"/>
              </a:rPr>
              <a:t>Vice Chancellor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7079" y="980728"/>
            <a:ext cx="3312368" cy="1377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  <a:p>
            <a:pPr algn="ctr"/>
            <a:r>
              <a:rPr lang="en-AU" dirty="0"/>
              <a:t>Higher Education</a:t>
            </a:r>
          </a:p>
          <a:p>
            <a:pPr algn="ctr"/>
            <a:r>
              <a:rPr lang="en-AU" dirty="0"/>
              <a:t> International and Services Finance and Planning </a:t>
            </a:r>
          </a:p>
          <a:p>
            <a:pPr algn="ctr"/>
            <a:r>
              <a:rPr lang="en-AU" dirty="0"/>
              <a:t>Governance and Student Services</a:t>
            </a:r>
          </a:p>
          <a:p>
            <a:pPr algn="ctr"/>
            <a:r>
              <a:rPr lang="en-AU" dirty="0"/>
              <a:t>Engagement</a:t>
            </a:r>
          </a:p>
          <a:p>
            <a:pPr algn="ctr"/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539552" y="3365338"/>
            <a:ext cx="3672408" cy="1431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Business  Performance  Directorate:</a:t>
            </a:r>
          </a:p>
          <a:p>
            <a:pPr algn="ctr"/>
            <a:r>
              <a:rPr lang="en-AU" dirty="0"/>
              <a:t>Finance and Planning,  Contracts , Dual Sector &amp; Projects Office</a:t>
            </a:r>
          </a:p>
          <a:p>
            <a:pPr algn="ctr"/>
            <a:r>
              <a:rPr lang="en-AU" dirty="0"/>
              <a:t>User Choice/VET FEE Help</a:t>
            </a:r>
          </a:p>
          <a:p>
            <a:pPr algn="ctr"/>
            <a:r>
              <a:rPr lang="en-AU" dirty="0"/>
              <a:t>DATA Services – Student 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552" y="4797153"/>
            <a:ext cx="3672408" cy="1203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Business Development Directorate:</a:t>
            </a:r>
          </a:p>
          <a:p>
            <a:pPr algn="ctr"/>
            <a:r>
              <a:rPr lang="en-AU" dirty="0"/>
              <a:t>Vocational School of Mining</a:t>
            </a:r>
          </a:p>
          <a:p>
            <a:pPr algn="ctr"/>
            <a:r>
              <a:rPr lang="en-AU" dirty="0"/>
              <a:t>RPL, Business Development</a:t>
            </a:r>
          </a:p>
          <a:p>
            <a:pPr algn="ctr"/>
            <a:r>
              <a:rPr lang="en-AU" dirty="0"/>
              <a:t>Academic Unification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1" y="6000364"/>
            <a:ext cx="367240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Quality Unit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11960" y="3377209"/>
            <a:ext cx="4320480" cy="1254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TAFE Directorate (Office of)</a:t>
            </a:r>
          </a:p>
          <a:p>
            <a:pPr algn="ctr"/>
            <a:r>
              <a:rPr lang="en-AU" dirty="0"/>
              <a:t>Vocational School s of:</a:t>
            </a:r>
          </a:p>
          <a:p>
            <a:pPr algn="ctr"/>
            <a:r>
              <a:rPr lang="en-AU" dirty="0"/>
              <a:t>Business and Humanities</a:t>
            </a:r>
          </a:p>
          <a:p>
            <a:pPr algn="ctr"/>
            <a:r>
              <a:rPr lang="en-AU" dirty="0"/>
              <a:t>Engineering and Trades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11960" y="4631431"/>
            <a:ext cx="4320480" cy="9361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Academic Learning Service Unit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11960" y="5567536"/>
            <a:ext cx="432048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Train@CQUniversity</a:t>
            </a:r>
          </a:p>
        </p:txBody>
      </p:sp>
    </p:spTree>
    <p:extLst>
      <p:ext uri="{BB962C8B-B14F-4D97-AF65-F5344CB8AC3E}">
        <p14:creationId xmlns:p14="http://schemas.microsoft.com/office/powerpoint/2010/main" val="80742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895222-358A-4ED6-A265-A9CF4F79FFFB}"/>
</file>

<file path=customXml/itemProps2.xml><?xml version="1.0" encoding="utf-8"?>
<ds:datastoreItem xmlns:ds="http://schemas.openxmlformats.org/officeDocument/2006/customXml" ds:itemID="{28C5C310-D5B4-4B34-B415-2B7391C08CE0}"/>
</file>

<file path=customXml/itemProps3.xml><?xml version="1.0" encoding="utf-8"?>
<ds:datastoreItem xmlns:ds="http://schemas.openxmlformats.org/officeDocument/2006/customXml" ds:itemID="{663BE096-7B5D-4CDC-BBE3-2AC0B6C0052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1455</Words>
  <Application>Microsoft Office PowerPoint</Application>
  <PresentationFormat>On-screen Show (4:3)</PresentationFormat>
  <Paragraphs>423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Calibri</vt:lpstr>
      <vt:lpstr>Office Theme</vt:lpstr>
      <vt:lpstr>Operational</vt:lpstr>
      <vt:lpstr>Dual Sector Project</vt:lpstr>
      <vt:lpstr>Structural Adjustment Fund</vt:lpstr>
      <vt:lpstr>Dual-sector: how?</vt:lpstr>
      <vt:lpstr>Starting Point</vt:lpstr>
      <vt:lpstr>Governance</vt:lpstr>
      <vt:lpstr>Conditions Precedent</vt:lpstr>
      <vt:lpstr>Mechanism</vt:lpstr>
      <vt:lpstr>Transitional Structure</vt:lpstr>
      <vt:lpstr>Implementation Group</vt:lpstr>
      <vt:lpstr>Academic  Unification</vt:lpstr>
      <vt:lpstr>Communication</vt:lpstr>
      <vt:lpstr>Facilities Management</vt:lpstr>
      <vt:lpstr>Finance and Planning</vt:lpstr>
      <vt:lpstr>Governance</vt:lpstr>
      <vt:lpstr>Information and Tech Systems</vt:lpstr>
      <vt:lpstr>Marketing</vt:lpstr>
      <vt:lpstr>People and Culture</vt:lpstr>
      <vt:lpstr>Student  Services Experience</vt:lpstr>
      <vt:lpstr>One Glorious CQ day in July 2014…</vt:lpstr>
      <vt:lpstr>9 months in…</vt:lpstr>
      <vt:lpstr>Evaluation and Impact Analysis</vt:lpstr>
    </vt:vector>
  </TitlesOfParts>
  <Company>Central Queensland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Leonie Challacombe</dc:creator>
  <cp:lastModifiedBy>Megan Ogier</cp:lastModifiedBy>
  <cp:revision>243</cp:revision>
  <dcterms:created xsi:type="dcterms:W3CDTF">2008-06-25T03:26:39Z</dcterms:created>
  <dcterms:modified xsi:type="dcterms:W3CDTF">2016-11-24T07:05:11Z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