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60" r:id="rId4"/>
    <p:sldId id="271" r:id="rId5"/>
    <p:sldId id="276" r:id="rId6"/>
    <p:sldId id="265" r:id="rId7"/>
    <p:sldId id="272" r:id="rId8"/>
    <p:sldId id="270" r:id="rId9"/>
    <p:sldId id="274" r:id="rId10"/>
    <p:sldId id="278" r:id="rId11"/>
    <p:sldId id="283" r:id="rId12"/>
    <p:sldId id="284" r:id="rId13"/>
    <p:sldId id="285" r:id="rId14"/>
    <p:sldId id="286" r:id="rId15"/>
    <p:sldId id="288" r:id="rId16"/>
    <p:sldId id="289" r:id="rId17"/>
    <p:sldId id="290" r:id="rId18"/>
    <p:sldId id="287" r:id="rId19"/>
    <p:sldId id="295" r:id="rId20"/>
    <p:sldId id="291" r:id="rId21"/>
    <p:sldId id="292" r:id="rId22"/>
    <p:sldId id="293" r:id="rId23"/>
    <p:sldId id="294" r:id="rId24"/>
    <p:sldId id="296"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14" autoAdjust="0"/>
  </p:normalViewPr>
  <p:slideViewPr>
    <p:cSldViewPr snapToGrid="0" snapToObjects="1">
      <p:cViewPr varScale="1">
        <p:scale>
          <a:sx n="37" d="100"/>
          <a:sy n="37" d="100"/>
        </p:scale>
        <p:origin x="147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3F051DD-DA73-4A51-B04F-4AF06ACFF396}" type="datetimeFigureOut">
              <a:rPr lang="en-AU" smtClean="0"/>
              <a:t>24/11/2016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791B8E-EA14-47F3-89C8-57F81DB626F6}" type="slidenum">
              <a:rPr lang="en-AU" smtClean="0"/>
              <a:t>‹#›</a:t>
            </a:fld>
            <a:endParaRPr lang="en-AU"/>
          </a:p>
        </p:txBody>
      </p:sp>
    </p:spTree>
    <p:extLst>
      <p:ext uri="{BB962C8B-B14F-4D97-AF65-F5344CB8AC3E}">
        <p14:creationId xmlns:p14="http://schemas.microsoft.com/office/powerpoint/2010/main" val="138470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2791B8E-EA14-47F3-89C8-57F81DB626F6}" type="slidenum">
              <a:rPr lang="en-AU" smtClean="0"/>
              <a:t>1</a:t>
            </a:fld>
            <a:endParaRPr lang="en-AU"/>
          </a:p>
        </p:txBody>
      </p:sp>
    </p:spTree>
    <p:extLst>
      <p:ext uri="{BB962C8B-B14F-4D97-AF65-F5344CB8AC3E}">
        <p14:creationId xmlns:p14="http://schemas.microsoft.com/office/powerpoint/2010/main" val="307032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2791B8E-EA14-47F3-89C8-57F81DB626F6}" type="slidenum">
              <a:rPr lang="en-AU" smtClean="0"/>
              <a:t>10</a:t>
            </a:fld>
            <a:endParaRPr lang="en-AU"/>
          </a:p>
        </p:txBody>
      </p:sp>
    </p:spTree>
    <p:extLst>
      <p:ext uri="{BB962C8B-B14F-4D97-AF65-F5344CB8AC3E}">
        <p14:creationId xmlns:p14="http://schemas.microsoft.com/office/powerpoint/2010/main" val="91977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Business process – high level </a:t>
            </a:r>
            <a:r>
              <a:rPr lang="en-US" sz="1600" dirty="0" err="1">
                <a:latin typeface="Segoe UI" panose="020B0502040204020203" pitchFamily="34" charset="0"/>
                <a:ea typeface="Segoe UI" panose="020B0502040204020203" pitchFamily="34" charset="0"/>
                <a:cs typeface="Segoe UI" panose="020B0502040204020203" pitchFamily="34" charset="0"/>
              </a:rPr>
              <a:t>organisational</a:t>
            </a:r>
            <a:r>
              <a:rPr lang="en-US" sz="1600" dirty="0">
                <a:latin typeface="Segoe UI" panose="020B0502040204020203" pitchFamily="34" charset="0"/>
                <a:ea typeface="Segoe UI" panose="020B0502040204020203" pitchFamily="34" charset="0"/>
                <a:cs typeface="Segoe UI" panose="020B0502040204020203" pitchFamily="34" charset="0"/>
              </a:rPr>
              <a:t> requirement (endorsed by Deans)</a:t>
            </a:r>
          </a:p>
          <a:p>
            <a:pPr marL="742950" lvl="1"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Functional specification (People and Processes) – this described in detail the processes, interactions, responsibilities and timelines associated with the desired articulation system </a:t>
            </a:r>
          </a:p>
          <a:p>
            <a:pPr marL="742950" lvl="1" indent="-285750">
              <a:buFont typeface="Arial" panose="020B0604020202020204" pitchFamily="34" charset="0"/>
              <a:buChar char="•"/>
            </a:pPr>
            <a:r>
              <a:rPr lang="en-US" sz="1600" dirty="0">
                <a:latin typeface="Segoe UI" panose="020B0502040204020203" pitchFamily="34" charset="0"/>
                <a:ea typeface="Segoe UI" panose="020B0502040204020203" pitchFamily="34" charset="0"/>
                <a:cs typeface="Segoe UI" panose="020B0502040204020203" pitchFamily="34" charset="0"/>
              </a:rPr>
              <a:t>Business requirement (System) – defined the business requirement in terms of what the technology solution has to deliver</a:t>
            </a:r>
          </a:p>
          <a:p>
            <a:endParaRPr lang="en-AU" dirty="0"/>
          </a:p>
        </p:txBody>
      </p:sp>
      <p:sp>
        <p:nvSpPr>
          <p:cNvPr id="4" name="Slide Number Placeholder 3"/>
          <p:cNvSpPr>
            <a:spLocks noGrp="1"/>
          </p:cNvSpPr>
          <p:nvPr>
            <p:ph type="sldNum" sz="quarter" idx="10"/>
          </p:nvPr>
        </p:nvSpPr>
        <p:spPr/>
        <p:txBody>
          <a:bodyPr/>
          <a:lstStyle/>
          <a:p>
            <a:fld id="{22791B8E-EA14-47F3-89C8-57F81DB626F6}" type="slidenum">
              <a:rPr lang="en-AU" smtClean="0"/>
              <a:t>2</a:t>
            </a:fld>
            <a:endParaRPr lang="en-AU"/>
          </a:p>
        </p:txBody>
      </p:sp>
    </p:spTree>
    <p:extLst>
      <p:ext uri="{BB962C8B-B14F-4D97-AF65-F5344CB8AC3E}">
        <p14:creationId xmlns:p14="http://schemas.microsoft.com/office/powerpoint/2010/main" val="396429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Segoe UI" panose="020B0502040204020203" pitchFamily="34" charset="0"/>
                <a:ea typeface="Segoe UI" panose="020B0502040204020203" pitchFamily="34" charset="0"/>
                <a:cs typeface="Segoe UI" panose="020B0502040204020203" pitchFamily="34" charset="0"/>
              </a:rPr>
              <a:t>Request for Quotation</a:t>
            </a:r>
          </a:p>
          <a:p>
            <a:r>
              <a:rPr lang="en-US" sz="1200" dirty="0">
                <a:latin typeface="Segoe UI" panose="020B0502040204020203" pitchFamily="34" charset="0"/>
                <a:ea typeface="Segoe UI" panose="020B0502040204020203" pitchFamily="34" charset="0"/>
                <a:cs typeface="Segoe UI" panose="020B0502040204020203" pitchFamily="34" charset="0"/>
              </a:rPr>
              <a:t>Selection</a:t>
            </a:r>
          </a:p>
          <a:p>
            <a:r>
              <a:rPr lang="en-US" sz="1200" dirty="0">
                <a:latin typeface="Segoe UI" panose="020B0502040204020203" pitchFamily="34" charset="0"/>
                <a:ea typeface="Segoe UI" panose="020B0502040204020203" pitchFamily="34" charset="0"/>
                <a:cs typeface="Segoe UI" panose="020B0502040204020203" pitchFamily="34" charset="0"/>
              </a:rPr>
              <a:t>Contract</a:t>
            </a:r>
          </a:p>
          <a:p>
            <a:r>
              <a:rPr lang="en-US" sz="1200" dirty="0">
                <a:latin typeface="Segoe UI" panose="020B0502040204020203" pitchFamily="34" charset="0"/>
                <a:ea typeface="Segoe UI" panose="020B0502040204020203" pitchFamily="34" charset="0"/>
                <a:cs typeface="Segoe UI" panose="020B0502040204020203" pitchFamily="34" charset="0"/>
              </a:rPr>
              <a:t>SharePoint</a:t>
            </a:r>
          </a:p>
          <a:p>
            <a:r>
              <a:rPr lang="en-US" sz="1200" dirty="0">
                <a:latin typeface="Segoe UI" panose="020B0502040204020203" pitchFamily="34" charset="0"/>
                <a:ea typeface="Segoe UI" panose="020B0502040204020203" pitchFamily="34" charset="0"/>
                <a:cs typeface="Segoe UI" panose="020B0502040204020203" pitchFamily="34" charset="0"/>
              </a:rPr>
              <a:t>OBS</a:t>
            </a:r>
          </a:p>
          <a:p>
            <a:endParaRPr lang="en-AU" dirty="0"/>
          </a:p>
        </p:txBody>
      </p:sp>
      <p:sp>
        <p:nvSpPr>
          <p:cNvPr id="4" name="Slide Number Placeholder 3"/>
          <p:cNvSpPr>
            <a:spLocks noGrp="1"/>
          </p:cNvSpPr>
          <p:nvPr>
            <p:ph type="sldNum" sz="quarter" idx="10"/>
          </p:nvPr>
        </p:nvSpPr>
        <p:spPr/>
        <p:txBody>
          <a:bodyPr/>
          <a:lstStyle/>
          <a:p>
            <a:fld id="{22791B8E-EA14-47F3-89C8-57F81DB626F6}" type="slidenum">
              <a:rPr lang="en-AU" smtClean="0"/>
              <a:t>3</a:t>
            </a:fld>
            <a:endParaRPr lang="en-AU"/>
          </a:p>
        </p:txBody>
      </p:sp>
    </p:spTree>
    <p:extLst>
      <p:ext uri="{BB962C8B-B14F-4D97-AF65-F5344CB8AC3E}">
        <p14:creationId xmlns:p14="http://schemas.microsoft.com/office/powerpoint/2010/main" val="60565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2791B8E-EA14-47F3-89C8-57F81DB626F6}" type="slidenum">
              <a:rPr lang="en-AU" smtClean="0"/>
              <a:t>4</a:t>
            </a:fld>
            <a:endParaRPr lang="en-AU"/>
          </a:p>
        </p:txBody>
      </p:sp>
    </p:spTree>
    <p:extLst>
      <p:ext uri="{BB962C8B-B14F-4D97-AF65-F5344CB8AC3E}">
        <p14:creationId xmlns:p14="http://schemas.microsoft.com/office/powerpoint/2010/main" val="91977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2791B8E-EA14-47F3-89C8-57F81DB626F6}" type="slidenum">
              <a:rPr lang="en-AU" smtClean="0"/>
              <a:t>5</a:t>
            </a:fld>
            <a:endParaRPr lang="en-AU"/>
          </a:p>
        </p:txBody>
      </p:sp>
    </p:spTree>
    <p:extLst>
      <p:ext uri="{BB962C8B-B14F-4D97-AF65-F5344CB8AC3E}">
        <p14:creationId xmlns:p14="http://schemas.microsoft.com/office/powerpoint/2010/main" val="60565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AU" sz="1800" dirty="0">
                <a:latin typeface="Segoe UI" panose="020B0502040204020203" pitchFamily="34" charset="0"/>
                <a:ea typeface="Segoe UI" panose="020B0502040204020203" pitchFamily="34" charset="0"/>
                <a:cs typeface="Segoe UI" panose="020B0502040204020203" pitchFamily="34" charset="0"/>
              </a:rPr>
              <a:t>Workflow based system for managing the processes and tasks associated with an application for an articulation agreement from initial Expression of Interest (EOI) through to development of a formalised agreement</a:t>
            </a:r>
          </a:p>
          <a:p>
            <a:pPr marL="342900" indent="-342900">
              <a:buFont typeface="Arial" panose="020B0604020202020204" pitchFamily="34" charset="0"/>
              <a:buChar char="•"/>
            </a:pPr>
            <a:r>
              <a:rPr lang="en-AU" sz="1800" dirty="0">
                <a:latin typeface="Segoe UI" panose="020B0502040204020203" pitchFamily="34" charset="0"/>
                <a:ea typeface="Segoe UI" panose="020B0502040204020203" pitchFamily="34" charset="0"/>
                <a:cs typeface="Segoe UI" panose="020B0502040204020203" pitchFamily="34" charset="0"/>
              </a:rPr>
              <a:t>System also incorporates a comprehensive review process based on:</a:t>
            </a:r>
          </a:p>
          <a:p>
            <a:pPr marL="742950" lvl="1" indent="-285750">
              <a:buFont typeface="Arial" panose="020B0604020202020204" pitchFamily="34" charset="0"/>
              <a:buChar char="•"/>
            </a:pPr>
            <a:r>
              <a:rPr lang="en-AU" sz="1400" dirty="0">
                <a:latin typeface="Segoe UI" panose="020B0502040204020203" pitchFamily="34" charset="0"/>
                <a:ea typeface="Segoe UI" panose="020B0502040204020203" pitchFamily="34" charset="0"/>
                <a:cs typeface="Segoe UI" panose="020B0502040204020203" pitchFamily="34" charset="0"/>
              </a:rPr>
              <a:t>Annual, triennial and special review requirements</a:t>
            </a:r>
          </a:p>
          <a:p>
            <a:pPr marL="342900" indent="-342900">
              <a:buFont typeface="Arial" panose="020B0604020202020204" pitchFamily="34" charset="0"/>
              <a:buChar char="•"/>
            </a:pPr>
            <a:r>
              <a:rPr lang="en-AU" sz="1800" dirty="0">
                <a:latin typeface="Segoe UI" panose="020B0502040204020203" pitchFamily="34" charset="0"/>
                <a:ea typeface="Segoe UI" panose="020B0502040204020203" pitchFamily="34" charset="0"/>
                <a:cs typeface="Segoe UI" panose="020B0502040204020203" pitchFamily="34" charset="0"/>
              </a:rPr>
              <a:t>Includes 5 stages:</a:t>
            </a:r>
          </a:p>
          <a:p>
            <a:pPr marL="742950" lvl="1" indent="-285750">
              <a:buFont typeface="Arial" panose="020B0604020202020204" pitchFamily="34" charset="0"/>
              <a:buChar char="•"/>
            </a:pPr>
            <a:r>
              <a:rPr lang="en-AU" sz="1400" dirty="0">
                <a:latin typeface="Segoe UI" panose="020B0502040204020203" pitchFamily="34" charset="0"/>
                <a:ea typeface="Segoe UI" panose="020B0502040204020203" pitchFamily="34" charset="0"/>
                <a:cs typeface="Segoe UI" panose="020B0502040204020203" pitchFamily="34" charset="0"/>
              </a:rPr>
              <a:t>Expression of Interest</a:t>
            </a:r>
          </a:p>
          <a:p>
            <a:pPr marL="742950" lvl="1" indent="-285750">
              <a:buFont typeface="Arial" panose="020B0604020202020204" pitchFamily="34" charset="0"/>
              <a:buChar char="•"/>
            </a:pPr>
            <a:r>
              <a:rPr lang="en-AU" sz="1400" dirty="0">
                <a:latin typeface="Segoe UI" panose="020B0502040204020203" pitchFamily="34" charset="0"/>
                <a:ea typeface="Segoe UI" panose="020B0502040204020203" pitchFamily="34" charset="0"/>
                <a:cs typeface="Segoe UI" panose="020B0502040204020203" pitchFamily="34" charset="0"/>
              </a:rPr>
              <a:t>Full Application</a:t>
            </a:r>
          </a:p>
          <a:p>
            <a:pPr marL="742950" lvl="1" indent="-285750">
              <a:buFont typeface="Arial" panose="020B0604020202020204" pitchFamily="34" charset="0"/>
              <a:buChar char="•"/>
            </a:pPr>
            <a:r>
              <a:rPr lang="en-AU" sz="1400" dirty="0">
                <a:latin typeface="Segoe UI" panose="020B0502040204020203" pitchFamily="34" charset="0"/>
                <a:ea typeface="Segoe UI" panose="020B0502040204020203" pitchFamily="34" charset="0"/>
                <a:cs typeface="Segoe UI" panose="020B0502040204020203" pitchFamily="34" charset="0"/>
              </a:rPr>
              <a:t>Review, assessment and recommendation</a:t>
            </a:r>
          </a:p>
          <a:p>
            <a:pPr marL="742950" lvl="1" indent="-285750">
              <a:buFont typeface="Arial" panose="020B0604020202020204" pitchFamily="34" charset="0"/>
              <a:buChar char="•"/>
            </a:pPr>
            <a:r>
              <a:rPr lang="en-AU" sz="1400" dirty="0">
                <a:latin typeface="Segoe UI" panose="020B0502040204020203" pitchFamily="34" charset="0"/>
                <a:ea typeface="Segoe UI" panose="020B0502040204020203" pitchFamily="34" charset="0"/>
                <a:cs typeface="Segoe UI" panose="020B0502040204020203" pitchFamily="34" charset="0"/>
              </a:rPr>
              <a:t>Approval</a:t>
            </a:r>
          </a:p>
          <a:p>
            <a:pPr marL="742950" lvl="1" indent="-285750">
              <a:buFont typeface="Arial" panose="020B0604020202020204" pitchFamily="34" charset="0"/>
              <a:buChar char="•"/>
            </a:pPr>
            <a:r>
              <a:rPr lang="en-AU" sz="1400" dirty="0">
                <a:latin typeface="Segoe UI" panose="020B0502040204020203" pitchFamily="34" charset="0"/>
                <a:ea typeface="Segoe UI" panose="020B0502040204020203" pitchFamily="34" charset="0"/>
                <a:cs typeface="Segoe UI" panose="020B0502040204020203" pitchFamily="34" charset="0"/>
              </a:rPr>
              <a:t>Review of agreements</a:t>
            </a:r>
          </a:p>
          <a:p>
            <a:pPr marL="171450" indent="-171450">
              <a:buFont typeface="Arial" panose="020B0604020202020204" pitchFamily="34" charset="0"/>
              <a:buChar char="•"/>
            </a:pPr>
            <a:endParaRPr lang="en-AU" sz="1100" dirty="0"/>
          </a:p>
        </p:txBody>
      </p:sp>
      <p:sp>
        <p:nvSpPr>
          <p:cNvPr id="4" name="Slide Number Placeholder 3"/>
          <p:cNvSpPr>
            <a:spLocks noGrp="1"/>
          </p:cNvSpPr>
          <p:nvPr>
            <p:ph type="sldNum" sz="quarter" idx="10"/>
          </p:nvPr>
        </p:nvSpPr>
        <p:spPr/>
        <p:txBody>
          <a:bodyPr/>
          <a:lstStyle/>
          <a:p>
            <a:fld id="{22791B8E-EA14-47F3-89C8-57F81DB626F6}" type="slidenum">
              <a:rPr lang="en-AU" smtClean="0"/>
              <a:t>6</a:t>
            </a:fld>
            <a:endParaRPr lang="en-AU"/>
          </a:p>
        </p:txBody>
      </p:sp>
    </p:spTree>
    <p:extLst>
      <p:ext uri="{BB962C8B-B14F-4D97-AF65-F5344CB8AC3E}">
        <p14:creationId xmlns:p14="http://schemas.microsoft.com/office/powerpoint/2010/main" val="242197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2791B8E-EA14-47F3-89C8-57F81DB626F6}" type="slidenum">
              <a:rPr lang="en-AU" smtClean="0"/>
              <a:t>7</a:t>
            </a:fld>
            <a:endParaRPr lang="en-AU"/>
          </a:p>
        </p:txBody>
      </p:sp>
    </p:spTree>
    <p:extLst>
      <p:ext uri="{BB962C8B-B14F-4D97-AF65-F5344CB8AC3E}">
        <p14:creationId xmlns:p14="http://schemas.microsoft.com/office/powerpoint/2010/main" val="115444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2791B8E-EA14-47F3-89C8-57F81DB626F6}" type="slidenum">
              <a:rPr lang="en-AU" smtClean="0"/>
              <a:t>8</a:t>
            </a:fld>
            <a:endParaRPr lang="en-AU"/>
          </a:p>
        </p:txBody>
      </p:sp>
    </p:spTree>
    <p:extLst>
      <p:ext uri="{BB962C8B-B14F-4D97-AF65-F5344CB8AC3E}">
        <p14:creationId xmlns:p14="http://schemas.microsoft.com/office/powerpoint/2010/main" val="11293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2791B8E-EA14-47F3-89C8-57F81DB626F6}" type="slidenum">
              <a:rPr lang="en-AU" smtClean="0"/>
              <a:t>9</a:t>
            </a:fld>
            <a:endParaRPr lang="en-AU"/>
          </a:p>
        </p:txBody>
      </p:sp>
    </p:spTree>
    <p:extLst>
      <p:ext uri="{BB962C8B-B14F-4D97-AF65-F5344CB8AC3E}">
        <p14:creationId xmlns:p14="http://schemas.microsoft.com/office/powerpoint/2010/main" val="919775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T-140421-Powerpo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6"/>
            <a:ext cx="7772400" cy="1034927"/>
          </a:xfrm>
        </p:spPr>
        <p:txBody>
          <a:bodyPr/>
          <a:lstStyle>
            <a:lvl1pPr algn="l">
              <a:defRPr>
                <a:solidFill>
                  <a:srgbClr val="58595B"/>
                </a:solidFill>
                <a:latin typeface="Arial"/>
                <a:cs typeface="Arial"/>
              </a:defRPr>
            </a:lvl1pPr>
          </a:lstStyle>
          <a:p>
            <a:r>
              <a:rPr lang="en-AU" dirty="0"/>
              <a:t>HEADING</a:t>
            </a:r>
            <a:endParaRPr lang="en-US" dirty="0"/>
          </a:p>
        </p:txBody>
      </p:sp>
      <p:sp>
        <p:nvSpPr>
          <p:cNvPr id="3" name="Subtitle 2"/>
          <p:cNvSpPr>
            <a:spLocks noGrp="1"/>
          </p:cNvSpPr>
          <p:nvPr>
            <p:ph type="subTitle" idx="1" hasCustomPrompt="1"/>
          </p:nvPr>
        </p:nvSpPr>
        <p:spPr>
          <a:xfrm>
            <a:off x="685800" y="3407860"/>
            <a:ext cx="7772400" cy="650940"/>
          </a:xfrm>
        </p:spPr>
        <p:txBody>
          <a:bodyPr>
            <a:normAutofit/>
          </a:bodyPr>
          <a:lstStyle>
            <a:lvl1pPr marL="0" indent="0" algn="l">
              <a:buNone/>
              <a:defRPr sz="1800">
                <a:solidFill>
                  <a:srgbClr val="58595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SUBTITLE</a:t>
            </a:r>
            <a:endParaRPr lang="en-US" dirty="0"/>
          </a:p>
        </p:txBody>
      </p:sp>
    </p:spTree>
    <p:extLst>
      <p:ext uri="{BB962C8B-B14F-4D97-AF65-F5344CB8AC3E}">
        <p14:creationId xmlns:p14="http://schemas.microsoft.com/office/powerpoint/2010/main" val="155777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2695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22975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T-140421-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130426"/>
            <a:ext cx="7772400" cy="1034927"/>
          </a:xfrm>
        </p:spPr>
        <p:txBody>
          <a:bodyPr/>
          <a:lstStyle>
            <a:lvl1pPr algn="l">
              <a:defRPr>
                <a:solidFill>
                  <a:srgbClr val="58595B"/>
                </a:solidFill>
                <a:latin typeface="Arial"/>
                <a:cs typeface="Arial"/>
              </a:defRPr>
            </a:lvl1pPr>
          </a:lstStyle>
          <a:p>
            <a:r>
              <a:rPr lang="en-AU" dirty="0"/>
              <a:t>HEADING</a:t>
            </a:r>
            <a:endParaRPr lang="en-US" dirty="0"/>
          </a:p>
        </p:txBody>
      </p:sp>
      <p:sp>
        <p:nvSpPr>
          <p:cNvPr id="8" name="Subtitle 2"/>
          <p:cNvSpPr>
            <a:spLocks noGrp="1"/>
          </p:cNvSpPr>
          <p:nvPr>
            <p:ph type="subTitle" idx="1" hasCustomPrompt="1"/>
          </p:nvPr>
        </p:nvSpPr>
        <p:spPr>
          <a:xfrm>
            <a:off x="685800" y="3407860"/>
            <a:ext cx="7772400" cy="650940"/>
          </a:xfrm>
        </p:spPr>
        <p:txBody>
          <a:bodyPr>
            <a:normAutofit/>
          </a:bodyPr>
          <a:lstStyle>
            <a:lvl1pPr marL="0" indent="0" algn="l">
              <a:buNone/>
              <a:defRPr sz="1800">
                <a:solidFill>
                  <a:srgbClr val="58595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SUBTITLE</a:t>
            </a:r>
            <a:endParaRPr lang="en-US" dirty="0"/>
          </a:p>
        </p:txBody>
      </p:sp>
    </p:spTree>
    <p:extLst>
      <p:ext uri="{BB962C8B-B14F-4D97-AF65-F5344CB8AC3E}">
        <p14:creationId xmlns:p14="http://schemas.microsoft.com/office/powerpoint/2010/main" val="221967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371118"/>
            <a:ext cx="7772400" cy="1362075"/>
          </a:xfrm>
        </p:spPr>
        <p:txBody>
          <a:bodyPr anchor="t">
            <a:normAutofit/>
          </a:bodyPr>
          <a:lstStyle>
            <a:lvl1pPr algn="l">
              <a:defRPr sz="3000" b="0" cap="all"/>
            </a:lvl1pPr>
          </a:lstStyle>
          <a:p>
            <a:r>
              <a:rPr lang="en-AU" dirty="0"/>
              <a:t>SECTION HEADING</a:t>
            </a:r>
            <a:endParaRPr lang="en-US" dirty="0"/>
          </a:p>
        </p:txBody>
      </p:sp>
    </p:spTree>
    <p:extLst>
      <p:ext uri="{BB962C8B-B14F-4D97-AF65-F5344CB8AC3E}">
        <p14:creationId xmlns:p14="http://schemas.microsoft.com/office/powerpoint/2010/main" val="280834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20917"/>
          </a:xfrm>
        </p:spPr>
        <p:txBody>
          <a:bodyPr>
            <a:normAutofit/>
          </a:bodyPr>
          <a:lstStyle>
            <a:lvl1pPr>
              <a:defRPr sz="3000"/>
            </a:lvl1pPr>
          </a:lstStyle>
          <a:p>
            <a:r>
              <a:rPr lang="en-AU" dirty="0"/>
              <a:t>CONTENT HEADING</a:t>
            </a:r>
            <a:endParaRPr lang="en-US" dirty="0"/>
          </a:p>
        </p:txBody>
      </p:sp>
      <p:sp>
        <p:nvSpPr>
          <p:cNvPr id="3" name="Content Placeholder 2"/>
          <p:cNvSpPr>
            <a:spLocks noGrp="1"/>
          </p:cNvSpPr>
          <p:nvPr>
            <p:ph sz="half" idx="1"/>
          </p:nvPr>
        </p:nvSpPr>
        <p:spPr>
          <a:xfrm>
            <a:off x="457200" y="1218916"/>
            <a:ext cx="8229600" cy="46203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p:txBody>
          <a:bodyPr/>
          <a:lstStyle/>
          <a:p>
            <a:fld id="{E9F92FFB-B897-2C48-8A4F-846A1D693E29}"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9ACDB-B634-2347-95A4-245F21F5473B}" type="slidenum">
              <a:rPr lang="en-US" smtClean="0"/>
              <a:t>‹#›</a:t>
            </a:fld>
            <a:endParaRPr lang="en-US"/>
          </a:p>
        </p:txBody>
      </p:sp>
    </p:spTree>
    <p:extLst>
      <p:ext uri="{BB962C8B-B14F-4D97-AF65-F5344CB8AC3E}">
        <p14:creationId xmlns:p14="http://schemas.microsoft.com/office/powerpoint/2010/main" val="180377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a:lvl1pPr>
          </a:lstStyle>
          <a:p>
            <a:r>
              <a:rPr lang="en-AU" dirty="0"/>
              <a:t>CONTENT HEADING</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SUBHEADING</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SUBHEADING</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E9F92FFB-B897-2C48-8A4F-846A1D693E29}"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9ACDB-B634-2347-95A4-245F21F5473B}" type="slidenum">
              <a:rPr lang="en-US" smtClean="0"/>
              <a:t>‹#›</a:t>
            </a:fld>
            <a:endParaRPr lang="en-US"/>
          </a:p>
        </p:txBody>
      </p:sp>
    </p:spTree>
    <p:extLst>
      <p:ext uri="{BB962C8B-B14F-4D97-AF65-F5344CB8AC3E}">
        <p14:creationId xmlns:p14="http://schemas.microsoft.com/office/powerpoint/2010/main" val="197315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AU" dirty="0"/>
              <a:t>CONTENT HEADING</a:t>
            </a:r>
            <a:endParaRPr lang="en-US" dirty="0"/>
          </a:p>
        </p:txBody>
      </p:sp>
    </p:spTree>
    <p:extLst>
      <p:ext uri="{BB962C8B-B14F-4D97-AF65-F5344CB8AC3E}">
        <p14:creationId xmlns:p14="http://schemas.microsoft.com/office/powerpoint/2010/main" val="52308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59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91724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baseline="0"/>
            </a:lvl1pPr>
          </a:lstStyle>
          <a:p>
            <a:r>
              <a:rPr lang="en-AU" dirty="0"/>
              <a:t>PHOTO CAPTION</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a:t>PHOTO DESCRIPTION</a:t>
            </a:r>
          </a:p>
        </p:txBody>
      </p:sp>
    </p:spTree>
    <p:extLst>
      <p:ext uri="{BB962C8B-B14F-4D97-AF65-F5344CB8AC3E}">
        <p14:creationId xmlns:p14="http://schemas.microsoft.com/office/powerpoint/2010/main" val="67735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140421-Powerpoint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92FFB-B897-2C48-8A4F-846A1D693E29}" type="datetimeFigureOut">
              <a:rPr lang="en-US" smtClean="0"/>
              <a:t>11/24/2016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9ACDB-B634-2347-95A4-245F21F5473B}" type="slidenum">
              <a:rPr lang="en-US" smtClean="0"/>
              <a:t>‹#›</a:t>
            </a:fld>
            <a:endParaRPr lang="en-US"/>
          </a:p>
        </p:txBody>
      </p:sp>
    </p:spTree>
    <p:extLst>
      <p:ext uri="{BB962C8B-B14F-4D97-AF65-F5344CB8AC3E}">
        <p14:creationId xmlns:p14="http://schemas.microsoft.com/office/powerpoint/2010/main" val="22386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58595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58595B"/>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8595B"/>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8595B"/>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8595B"/>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Segoe UI" panose="020B0502040204020203" pitchFamily="34" charset="0"/>
                <a:ea typeface="Segoe UI" panose="020B0502040204020203" pitchFamily="34" charset="0"/>
                <a:cs typeface="Segoe UI" panose="020B0502040204020203" pitchFamily="34" charset="0"/>
              </a:rPr>
              <a:t>Academic Unification to Build a Comprehensive University</a:t>
            </a:r>
          </a:p>
        </p:txBody>
      </p:sp>
      <p:sp>
        <p:nvSpPr>
          <p:cNvPr id="3" name="Subtitle 2"/>
          <p:cNvSpPr>
            <a:spLocks noGrp="1"/>
          </p:cNvSpPr>
          <p:nvPr>
            <p:ph type="subTitle" idx="1"/>
          </p:nvPr>
        </p:nvSpPr>
        <p:spPr>
          <a:xfrm>
            <a:off x="685800" y="3407860"/>
            <a:ext cx="7772400" cy="954590"/>
          </a:xfrm>
        </p:spPr>
        <p:txBody>
          <a:bodyPr>
            <a:normAutofit lnSpcReduction="10000"/>
          </a:bodyPr>
          <a:lstStyle/>
          <a:p>
            <a:r>
              <a:rPr lang="en-US" dirty="0">
                <a:latin typeface="Segoe UI" panose="020B0502040204020203" pitchFamily="34" charset="0"/>
                <a:ea typeface="Segoe UI" panose="020B0502040204020203" pitchFamily="34" charset="0"/>
                <a:cs typeface="Segoe UI" panose="020B0502040204020203" pitchFamily="34" charset="0"/>
              </a:rPr>
              <a:t>Kim Harrington</a:t>
            </a:r>
          </a:p>
          <a:p>
            <a:r>
              <a:rPr lang="en-US" dirty="0">
                <a:latin typeface="Segoe UI" panose="020B0502040204020203" pitchFamily="34" charset="0"/>
                <a:ea typeface="Segoe UI" panose="020B0502040204020203" pitchFamily="34" charset="0"/>
                <a:cs typeface="Segoe UI" panose="020B0502040204020203" pitchFamily="34" charset="0"/>
              </a:rPr>
              <a:t>Associate Vice-Chancellor, Rockhampton Region, </a:t>
            </a:r>
          </a:p>
          <a:p>
            <a:r>
              <a:rPr lang="en-US" dirty="0">
                <a:latin typeface="Segoe UI" panose="020B0502040204020203" pitchFamily="34" charset="0"/>
                <a:ea typeface="Segoe UI" panose="020B0502040204020203" pitchFamily="34" charset="0"/>
                <a:cs typeface="Segoe UI" panose="020B0502040204020203" pitchFamily="34" charset="0"/>
              </a:rPr>
              <a:t>and Director of Academic Unification</a:t>
            </a:r>
          </a:p>
        </p:txBody>
      </p:sp>
    </p:spTree>
    <p:extLst>
      <p:ext uri="{BB962C8B-B14F-4D97-AF65-F5344CB8AC3E}">
        <p14:creationId xmlns:p14="http://schemas.microsoft.com/office/powerpoint/2010/main" val="416202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218916"/>
            <a:ext cx="8229600" cy="462039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8595B"/>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8595B"/>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8595B"/>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8595B"/>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2000" dirty="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2600633" y="1322804"/>
            <a:ext cx="4572000" cy="3416320"/>
          </a:xfrm>
          <a:prstGeom prst="rect">
            <a:avLst/>
          </a:prstGeom>
        </p:spPr>
        <p:txBody>
          <a:bodyPr>
            <a:spAutoFit/>
          </a:bodyPr>
          <a:lstStyle/>
          <a:p>
            <a:r>
              <a:rPr lang="en-US" sz="3600" b="1" dirty="0">
                <a:latin typeface="Arial" panose="020B0604020202020204" pitchFamily="34" charset="0"/>
                <a:cs typeface="Arial" panose="020B0604020202020204" pitchFamily="34" charset="0"/>
              </a:rPr>
              <a:t>Is it ?</a:t>
            </a:r>
          </a:p>
          <a:p>
            <a:endParaRPr lang="en-US" dirty="0"/>
          </a:p>
          <a:p>
            <a:endParaRPr lang="en-US" dirty="0"/>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Pathways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Articulation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Advanced standing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Credit points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Direct entry</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54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1434" y="878657"/>
            <a:ext cx="6287729" cy="4154984"/>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Is it ?</a:t>
            </a:r>
          </a:p>
          <a:p>
            <a:endParaRPr lang="en-US" sz="36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TAFE courses taught by TAFE staff</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TAFE staff teaching perhaps the 1st year of a Degree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university academics perhaps teaching the TAFE Diploma</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96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932" y="1135144"/>
            <a:ext cx="6307394" cy="4431983"/>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Is it ?</a:t>
            </a:r>
          </a:p>
          <a:p>
            <a:endParaRPr lang="en-US" sz="36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different training and education sectors becoming one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place for lifelong learning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 one-stop-shop</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Making graduates more employable</a:t>
            </a:r>
          </a:p>
          <a:p>
            <a:endParaRPr lang="en-US" dirty="0"/>
          </a:p>
        </p:txBody>
      </p:sp>
    </p:spTree>
    <p:extLst>
      <p:ext uri="{BB962C8B-B14F-4D97-AF65-F5344CB8AC3E}">
        <p14:creationId xmlns:p14="http://schemas.microsoft.com/office/powerpoint/2010/main" val="89190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9418" y="1391630"/>
            <a:ext cx="6887498" cy="313932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Is it ?</a:t>
            </a:r>
          </a:p>
          <a:p>
            <a:endParaRPr lang="en-US" dirty="0"/>
          </a:p>
          <a:p>
            <a:r>
              <a:rPr lang="en-US" sz="2400" dirty="0">
                <a:latin typeface="Arial" panose="020B0604020202020204" pitchFamily="34" charset="0"/>
                <a:cs typeface="Arial" panose="020B0604020202020204" pitchFamily="34" charset="0"/>
              </a:rPr>
              <a:t>2 different academic legislative quality standards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academic systems becoming one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different cultures coming together</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41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1" y="2551837"/>
            <a:ext cx="8504902" cy="1200329"/>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We Discovered it was all of this plus 								more</a:t>
            </a:r>
          </a:p>
        </p:txBody>
      </p:sp>
    </p:spTree>
    <p:extLst>
      <p:ext uri="{BB962C8B-B14F-4D97-AF65-F5344CB8AC3E}">
        <p14:creationId xmlns:p14="http://schemas.microsoft.com/office/powerpoint/2010/main" val="142438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93" y="640642"/>
            <a:ext cx="8215210" cy="922688"/>
          </a:xfrm>
        </p:spPr>
        <p:txBody>
          <a:bodyPr>
            <a:normAutofit fontScale="90000"/>
          </a:bodyPr>
          <a:lstStyle/>
          <a:p>
            <a:r>
              <a:rPr lang="en-US" sz="3600" dirty="0"/>
              <a:t>How are we making it happen?</a:t>
            </a:r>
            <a:br>
              <a:rPr lang="en-US" sz="3600" dirty="0"/>
            </a:br>
            <a:br>
              <a:rPr lang="en-US" sz="3600" dirty="0"/>
            </a:br>
            <a:r>
              <a:rPr lang="en-US" sz="3600" dirty="0"/>
              <a:t>							So THIS</a:t>
            </a:r>
            <a:endParaRPr lang="en-AU" sz="3600" dirty="0"/>
          </a:p>
        </p:txBody>
      </p:sp>
      <p:pic>
        <p:nvPicPr>
          <p:cNvPr id="3" name="Picture 2"/>
          <p:cNvPicPr>
            <a:picLocks noChangeAspect="1"/>
          </p:cNvPicPr>
          <p:nvPr/>
        </p:nvPicPr>
        <p:blipFill>
          <a:blip r:embed="rId2"/>
          <a:stretch>
            <a:fillRect/>
          </a:stretch>
        </p:blipFill>
        <p:spPr>
          <a:xfrm>
            <a:off x="2279977" y="2445823"/>
            <a:ext cx="5114987" cy="3401863"/>
          </a:xfrm>
          <a:prstGeom prst="rect">
            <a:avLst/>
          </a:prstGeom>
        </p:spPr>
      </p:pic>
    </p:spTree>
    <p:extLst>
      <p:ext uri="{BB962C8B-B14F-4D97-AF65-F5344CB8AC3E}">
        <p14:creationId xmlns:p14="http://schemas.microsoft.com/office/powerpoint/2010/main" val="100316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00" y="522654"/>
            <a:ext cx="7772400" cy="706378"/>
          </a:xfrm>
        </p:spPr>
        <p:txBody>
          <a:bodyPr>
            <a:normAutofit/>
          </a:bodyPr>
          <a:lstStyle/>
          <a:p>
            <a:r>
              <a:rPr lang="en-US" sz="3600" b="1" dirty="0"/>
              <a:t>			Can BECOME THIS </a:t>
            </a:r>
            <a:endParaRPr lang="en-AU" sz="3600" b="1" dirty="0"/>
          </a:p>
        </p:txBody>
      </p:sp>
      <p:pic>
        <p:nvPicPr>
          <p:cNvPr id="3" name="Picture 2"/>
          <p:cNvPicPr>
            <a:picLocks noChangeAspect="1"/>
          </p:cNvPicPr>
          <p:nvPr/>
        </p:nvPicPr>
        <p:blipFill>
          <a:blip r:embed="rId2"/>
          <a:stretch>
            <a:fillRect/>
          </a:stretch>
        </p:blipFill>
        <p:spPr>
          <a:xfrm>
            <a:off x="2974709" y="1299730"/>
            <a:ext cx="3194581" cy="4474852"/>
          </a:xfrm>
          <a:prstGeom prst="rect">
            <a:avLst/>
          </a:prstGeom>
        </p:spPr>
      </p:pic>
    </p:spTree>
    <p:extLst>
      <p:ext uri="{BB962C8B-B14F-4D97-AF65-F5344CB8AC3E}">
        <p14:creationId xmlns:p14="http://schemas.microsoft.com/office/powerpoint/2010/main" val="353233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29" y="493157"/>
            <a:ext cx="7772400" cy="1362075"/>
          </a:xfrm>
        </p:spPr>
        <p:txBody>
          <a:bodyPr>
            <a:normAutofit fontScale="90000"/>
          </a:bodyPr>
          <a:lstStyle/>
          <a:p>
            <a:r>
              <a:rPr lang="en-US" sz="3600" dirty="0"/>
              <a:t>BY WORKING WITH A GREAT NUMBER OF PEOPLE &amp; SECTIONS </a:t>
            </a:r>
            <a:endParaRPr lang="en-AU" sz="3600" dirty="0"/>
          </a:p>
        </p:txBody>
      </p:sp>
      <p:sp>
        <p:nvSpPr>
          <p:cNvPr id="3" name="Rectangle 2"/>
          <p:cNvSpPr/>
          <p:nvPr/>
        </p:nvSpPr>
        <p:spPr>
          <a:xfrm>
            <a:off x="2286000" y="1720840"/>
            <a:ext cx="4572000" cy="4801314"/>
          </a:xfrm>
          <a:prstGeom prst="rect">
            <a:avLst/>
          </a:prstGeom>
        </p:spPr>
        <p:txBody>
          <a:bodyPr>
            <a:spAutoFit/>
          </a:bodyPr>
          <a:lstStyle/>
          <a:p>
            <a:r>
              <a:rPr lang="en-US" dirty="0"/>
              <a:t>CQ TAFE</a:t>
            </a:r>
          </a:p>
          <a:p>
            <a:r>
              <a:rPr lang="en-US" dirty="0"/>
              <a:t>Train@</a:t>
            </a:r>
          </a:p>
          <a:p>
            <a:r>
              <a:rPr lang="en-US" dirty="0"/>
              <a:t>Learning &amp; Teaching</a:t>
            </a:r>
          </a:p>
          <a:p>
            <a:r>
              <a:rPr lang="en-US" dirty="0"/>
              <a:t>Higher Education Schools</a:t>
            </a:r>
          </a:p>
          <a:p>
            <a:r>
              <a:rPr lang="en-US" dirty="0"/>
              <a:t>Vocational Teams</a:t>
            </a:r>
          </a:p>
          <a:p>
            <a:r>
              <a:rPr lang="en-US" dirty="0"/>
              <a:t>IT Department</a:t>
            </a:r>
          </a:p>
          <a:p>
            <a:r>
              <a:rPr lang="en-US" dirty="0"/>
              <a:t>Office of Indigenous Engagement</a:t>
            </a:r>
          </a:p>
          <a:p>
            <a:r>
              <a:rPr lang="en-US" dirty="0"/>
              <a:t>International Directorate</a:t>
            </a:r>
          </a:p>
          <a:p>
            <a:r>
              <a:rPr lang="en-US" dirty="0"/>
              <a:t>Marketing Directorate</a:t>
            </a:r>
          </a:p>
          <a:p>
            <a:r>
              <a:rPr lang="en-US" dirty="0"/>
              <a:t>Student Experience</a:t>
            </a:r>
          </a:p>
          <a:p>
            <a:r>
              <a:rPr lang="en-US" dirty="0"/>
              <a:t>Corporate Governance &amp; Quality</a:t>
            </a:r>
          </a:p>
          <a:p>
            <a:r>
              <a:rPr lang="en-US" dirty="0"/>
              <a:t>Vocational &amp; Industry Research Leaders</a:t>
            </a:r>
          </a:p>
          <a:p>
            <a:r>
              <a:rPr lang="en-US" dirty="0"/>
              <a:t>External Stakeholders</a:t>
            </a:r>
          </a:p>
          <a:p>
            <a:r>
              <a:rPr lang="en-US" dirty="0"/>
              <a:t>Executive</a:t>
            </a:r>
          </a:p>
          <a:p>
            <a:r>
              <a:rPr lang="en-US" dirty="0"/>
              <a:t>External Consultants</a:t>
            </a:r>
          </a:p>
          <a:p>
            <a:r>
              <a:rPr lang="en-US" dirty="0"/>
              <a:t>Academic Board</a:t>
            </a:r>
          </a:p>
          <a:p>
            <a:r>
              <a:rPr lang="en-US" dirty="0"/>
              <a:t>University Council</a:t>
            </a:r>
          </a:p>
        </p:txBody>
      </p:sp>
    </p:spTree>
    <p:extLst>
      <p:ext uri="{BB962C8B-B14F-4D97-AF65-F5344CB8AC3E}">
        <p14:creationId xmlns:p14="http://schemas.microsoft.com/office/powerpoint/2010/main" val="85225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2220" y="1804585"/>
            <a:ext cx="7197212" cy="3046988"/>
          </a:xfrm>
          <a:prstGeom prst="rect">
            <a:avLst/>
          </a:prstGeom>
        </p:spPr>
        <p:txBody>
          <a:bodyPr wrap="square">
            <a:sp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academic unification project enhancements focused on accessibility, innovative curriculum &amp; program redesign, entry &amp; exit points, clearly defined bi-directional pathways and academic corporate governance, whilst working alongside ITD to develop new IT systems.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9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3" y="867905"/>
            <a:ext cx="8307091" cy="4386019"/>
          </a:xfrm>
        </p:spPr>
        <p:txBody>
          <a:bodyPr>
            <a:noAutofit/>
          </a:bodyPr>
          <a:lstStyle/>
          <a:p>
            <a:br>
              <a:rPr lang="en-AU" sz="3600" b="1" dirty="0"/>
            </a:br>
            <a:r>
              <a:rPr lang="en-AU" sz="3600" b="1" dirty="0"/>
              <a:t>The project was primarily made up of fifteen critical components, which will assist in creating and supporting a comprehensive university, these are:</a:t>
            </a:r>
          </a:p>
        </p:txBody>
      </p:sp>
    </p:spTree>
    <p:extLst>
      <p:ext uri="{BB962C8B-B14F-4D97-AF65-F5344CB8AC3E}">
        <p14:creationId xmlns:p14="http://schemas.microsoft.com/office/powerpoint/2010/main" val="324663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298"/>
            <a:ext cx="8229599" cy="2241754"/>
          </a:xfrm>
        </p:spPr>
        <p:txBody>
          <a:bodyPr>
            <a:normAutofit/>
          </a:bodyPr>
          <a:lstStyle/>
          <a:p>
            <a:br>
              <a:rPr lang="en-AU" sz="4400" dirty="0">
                <a:solidFill>
                  <a:prstClr val="black"/>
                </a:solidFill>
                <a:latin typeface="Calibri"/>
              </a:rPr>
            </a:br>
            <a:r>
              <a:rPr lang="en-AU" sz="4400" dirty="0">
                <a:solidFill>
                  <a:prstClr val="black"/>
                </a:solidFill>
                <a:latin typeface="Calibri"/>
              </a:rPr>
              <a:t>What is the first thing that comes into your head ? when I say</a:t>
            </a:r>
            <a:endParaRPr lang="en-US" sz="2800"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Content Placeholder 2"/>
          <p:cNvSpPr>
            <a:spLocks noGrp="1"/>
          </p:cNvSpPr>
          <p:nvPr>
            <p:ph sz="half" idx="1"/>
          </p:nvPr>
        </p:nvSpPr>
        <p:spPr>
          <a:xfrm>
            <a:off x="457199" y="677858"/>
            <a:ext cx="8229600" cy="4950610"/>
          </a:xfrm>
        </p:spPr>
        <p:txBody>
          <a:bodyPr anchor="ctr">
            <a:normAutofit/>
          </a:bodyPr>
          <a:lstStyle/>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p:txBody>
      </p:sp>
      <p:sp>
        <p:nvSpPr>
          <p:cNvPr id="3" name="Rectangle 2"/>
          <p:cNvSpPr/>
          <p:nvPr/>
        </p:nvSpPr>
        <p:spPr>
          <a:xfrm>
            <a:off x="2265920" y="3493633"/>
            <a:ext cx="4612160" cy="1200329"/>
          </a:xfrm>
          <a:prstGeom prst="rect">
            <a:avLst/>
          </a:prstGeom>
        </p:spPr>
        <p:txBody>
          <a:bodyPr wrap="none" anchor="ctr">
            <a:spAutoFit/>
          </a:bodyPr>
          <a:lstStyle/>
          <a:p>
            <a:pPr lvl="0" algn="ctr" defTabSz="914400">
              <a:spcBef>
                <a:spcPct val="20000"/>
              </a:spcBef>
            </a:pPr>
            <a:r>
              <a:rPr lang="en-AU" sz="7200" b="1" dirty="0">
                <a:solidFill>
                  <a:prstClr val="black">
                    <a:tint val="75000"/>
                  </a:prstClr>
                </a:solidFill>
                <a:latin typeface="Aharoni" pitchFamily="2" charset="-79"/>
                <a:cs typeface="Aharoni" pitchFamily="2" charset="-79"/>
              </a:rPr>
              <a:t>“banana”</a:t>
            </a:r>
          </a:p>
        </p:txBody>
      </p:sp>
    </p:spTree>
    <p:extLst>
      <p:ext uri="{BB962C8B-B14F-4D97-AF65-F5344CB8AC3E}">
        <p14:creationId xmlns:p14="http://schemas.microsoft.com/office/powerpoint/2010/main" val="354867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6393" y="874279"/>
            <a:ext cx="7795648" cy="5078313"/>
          </a:xfrm>
          <a:prstGeom prst="rect">
            <a:avLst/>
          </a:prstGeom>
        </p:spPr>
        <p:txBody>
          <a:bodyPr wrap="square">
            <a:spAutoFit/>
          </a:bodyPr>
          <a:lstStyle/>
          <a:p>
            <a:pPr marL="342900" indent="-342900">
              <a:buFont typeface="+mj-lt"/>
              <a:buAutoNum type="arabicPeriod"/>
            </a:pPr>
            <a:r>
              <a:rPr lang="en-AU" dirty="0"/>
              <a:t>New Curriculum Models	</a:t>
            </a:r>
          </a:p>
          <a:p>
            <a:pPr marL="342900" indent="-342900">
              <a:buFont typeface="+mj-lt"/>
              <a:buAutoNum type="arabicPeriod"/>
            </a:pPr>
            <a:r>
              <a:rPr lang="en-AU" dirty="0"/>
              <a:t>New Curriculum Strategies</a:t>
            </a:r>
          </a:p>
          <a:p>
            <a:pPr marL="342900" indent="-342900">
              <a:buFont typeface="+mj-lt"/>
              <a:buAutoNum type="arabicPeriod"/>
            </a:pPr>
            <a:r>
              <a:rPr lang="en-AU" dirty="0"/>
              <a:t>Comprehensive Precincts</a:t>
            </a:r>
          </a:p>
          <a:p>
            <a:pPr marL="342900" indent="-342900">
              <a:buFont typeface="+mj-lt"/>
              <a:buAutoNum type="arabicPeriod"/>
            </a:pPr>
            <a:r>
              <a:rPr lang="en-AU" dirty="0"/>
              <a:t>Best Practice Research - Dual Sector  Academic Governance </a:t>
            </a:r>
          </a:p>
          <a:p>
            <a:pPr marL="342900" indent="-342900">
              <a:buFont typeface="+mj-lt"/>
              <a:buAutoNum type="arabicPeriod"/>
            </a:pPr>
            <a:r>
              <a:rPr lang="en-AU" dirty="0"/>
              <a:t>Articulation Business Process and IT automated workflow 	system</a:t>
            </a:r>
          </a:p>
          <a:p>
            <a:pPr marL="342900" indent="-342900">
              <a:buFont typeface="+mj-lt"/>
              <a:buAutoNum type="arabicPeriod"/>
            </a:pPr>
            <a:r>
              <a:rPr lang="en-AU" dirty="0"/>
              <a:t>Moodle for TAFE and Migration of CQUniversity Moodle to version 2.7</a:t>
            </a:r>
          </a:p>
          <a:p>
            <a:pPr marL="342900" indent="-342900">
              <a:buFont typeface="+mj-lt"/>
              <a:buAutoNum type="arabicPeriod"/>
            </a:pPr>
            <a:r>
              <a:rPr lang="en-AU" dirty="0"/>
              <a:t>Market Research</a:t>
            </a:r>
          </a:p>
          <a:p>
            <a:pPr marL="342900" indent="-342900">
              <a:buFont typeface="+mj-lt"/>
              <a:buAutoNum type="arabicPeriod"/>
            </a:pPr>
            <a:r>
              <a:rPr lang="en-AU" dirty="0"/>
              <a:t>New Products to bridge the gap </a:t>
            </a:r>
          </a:p>
          <a:p>
            <a:pPr marL="342900" indent="-342900">
              <a:buFont typeface="+mj-lt"/>
              <a:buAutoNum type="arabicPeriod"/>
            </a:pPr>
            <a:r>
              <a:rPr lang="en-AU" dirty="0"/>
              <a:t>Analysis and Review of CQUniversity and CQ TAFE 	academic/curriculum governance structure &amp; quality system and the 	design of a new academic governance framework</a:t>
            </a:r>
          </a:p>
          <a:p>
            <a:pPr marL="342900" indent="-342900">
              <a:buFont typeface="+mj-lt"/>
              <a:buAutoNum type="arabicPeriod"/>
            </a:pPr>
            <a:r>
              <a:rPr lang="en-AU" dirty="0"/>
              <a:t>ITD Systems</a:t>
            </a:r>
          </a:p>
          <a:p>
            <a:pPr marL="342900" indent="-342900">
              <a:buFont typeface="+mj-lt"/>
              <a:buAutoNum type="arabicPeriod"/>
            </a:pPr>
            <a:r>
              <a:rPr lang="en-AU" dirty="0"/>
              <a:t>Design &amp; development new Preparatory Programs, Health, Engineering </a:t>
            </a:r>
            <a:r>
              <a:rPr lang="en-AU"/>
              <a:t>&amp; Foundation </a:t>
            </a:r>
            <a:r>
              <a:rPr lang="en-AU" dirty="0"/>
              <a:t>for International</a:t>
            </a:r>
          </a:p>
          <a:p>
            <a:pPr marL="342900" indent="-342900">
              <a:buFont typeface="+mj-lt"/>
              <a:buAutoNum type="arabicPeriod"/>
            </a:pPr>
            <a:r>
              <a:rPr lang="en-AU" dirty="0"/>
              <a:t>Creation of Capability Statements</a:t>
            </a:r>
          </a:p>
          <a:p>
            <a:pPr marL="342900" indent="-342900">
              <a:buFont typeface="+mj-lt"/>
              <a:buAutoNum type="arabicPeriod"/>
            </a:pPr>
            <a:r>
              <a:rPr lang="en-AU" dirty="0"/>
              <a:t>Review or RPL Business Process &amp; development of resources</a:t>
            </a:r>
          </a:p>
          <a:p>
            <a:pPr marL="342900" indent="-342900">
              <a:buFont typeface="+mj-lt"/>
              <a:buAutoNum type="arabicPeriod"/>
            </a:pPr>
            <a:r>
              <a:rPr lang="en-AU" dirty="0"/>
              <a:t>Procurement &amp; implementation of a placement (WIL) system</a:t>
            </a:r>
          </a:p>
          <a:p>
            <a:pPr marL="342900" indent="-342900">
              <a:buFont typeface="+mj-lt"/>
              <a:buAutoNum type="arabicPeriod"/>
            </a:pPr>
            <a:r>
              <a:rPr lang="en-AU" dirty="0"/>
              <a:t>Marketing</a:t>
            </a:r>
          </a:p>
        </p:txBody>
      </p:sp>
    </p:spTree>
    <p:extLst>
      <p:ext uri="{BB962C8B-B14F-4D97-AF65-F5344CB8AC3E}">
        <p14:creationId xmlns:p14="http://schemas.microsoft.com/office/powerpoint/2010/main" val="409594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829" y="433831"/>
            <a:ext cx="7772400" cy="697546"/>
          </a:xfrm>
        </p:spPr>
        <p:txBody>
          <a:bodyPr>
            <a:normAutofit fontScale="90000"/>
          </a:bodyPr>
          <a:lstStyle/>
          <a:p>
            <a:r>
              <a:rPr lang="en-AU" sz="4000" b="1" dirty="0"/>
              <a:t>New Curriculum Models </a:t>
            </a:r>
            <a:br>
              <a:rPr lang="en-AU" dirty="0"/>
            </a:br>
            <a:br>
              <a:rPr lang="en-AU" dirty="0"/>
            </a:br>
            <a:endParaRPr lang="en-AU" dirty="0"/>
          </a:p>
        </p:txBody>
      </p:sp>
      <p:sp>
        <p:nvSpPr>
          <p:cNvPr id="3" name="Rectangle 2"/>
          <p:cNvSpPr/>
          <p:nvPr/>
        </p:nvSpPr>
        <p:spPr>
          <a:xfrm>
            <a:off x="582829" y="1443841"/>
            <a:ext cx="7615774" cy="4154984"/>
          </a:xfrm>
          <a:prstGeom prst="rect">
            <a:avLst/>
          </a:prstGeom>
        </p:spPr>
        <p:txBody>
          <a:bodyPr wrap="square">
            <a:spAutoFit/>
          </a:bodyPr>
          <a:lstStyle/>
          <a:p>
            <a:r>
              <a:rPr lang="en-AU" sz="2400" dirty="0"/>
              <a:t>•	Interim Award – First year of a degree has the 	option of a Diploma as 	interim award.</a:t>
            </a:r>
            <a:br>
              <a:rPr lang="en-AU" sz="2400" dirty="0"/>
            </a:br>
            <a:r>
              <a:rPr lang="en-AU" sz="2400" dirty="0"/>
              <a:t>•	Pathway – Diploma is delivered by TAFE@CQUni 	and or Train@ and the degree is a 2 year program.</a:t>
            </a:r>
            <a:br>
              <a:rPr lang="en-AU" sz="2400" dirty="0"/>
            </a:br>
            <a:r>
              <a:rPr lang="en-AU" sz="2400" dirty="0"/>
              <a:t>•	Credit – Straight articulation – vocational 	qualification at TAFE@CQUni, Train@ or other 	RTO with credit equal to one year.</a:t>
            </a:r>
            <a:br>
              <a:rPr lang="en-AU" sz="2400" dirty="0"/>
            </a:br>
            <a:r>
              <a:rPr lang="en-AU" sz="2400" dirty="0"/>
              <a:t>•	Diploma with Distinction – additional learning or 	assessed work 	placement.</a:t>
            </a:r>
            <a:br>
              <a:rPr lang="en-AU" sz="2400" dirty="0"/>
            </a:br>
            <a:r>
              <a:rPr lang="en-AU" sz="2400" dirty="0"/>
              <a:t>•	Internships </a:t>
            </a:r>
            <a:br>
              <a:rPr lang="en-AU" sz="2400" dirty="0"/>
            </a:br>
            <a:r>
              <a:rPr lang="en-AU" sz="2400" dirty="0"/>
              <a:t>•	Dual Offerings/Combined Awards</a:t>
            </a:r>
          </a:p>
        </p:txBody>
      </p:sp>
    </p:spTree>
    <p:extLst>
      <p:ext uri="{BB962C8B-B14F-4D97-AF65-F5344CB8AC3E}">
        <p14:creationId xmlns:p14="http://schemas.microsoft.com/office/powerpoint/2010/main" val="2941013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37" y="650806"/>
            <a:ext cx="7772400" cy="945520"/>
          </a:xfrm>
        </p:spPr>
        <p:txBody>
          <a:bodyPr>
            <a:normAutofit fontScale="90000"/>
          </a:bodyPr>
          <a:lstStyle/>
          <a:p>
            <a:r>
              <a:rPr lang="en-AU" sz="4000" b="1" dirty="0"/>
              <a:t>New Curriculum Strategies</a:t>
            </a:r>
            <a:br>
              <a:rPr lang="en-AU" dirty="0"/>
            </a:br>
            <a:br>
              <a:rPr lang="en-AU" dirty="0"/>
            </a:br>
            <a:r>
              <a:rPr lang="en-AU" dirty="0"/>
              <a:t>	</a:t>
            </a:r>
          </a:p>
        </p:txBody>
      </p:sp>
      <p:sp>
        <p:nvSpPr>
          <p:cNvPr id="3" name="Rectangle 2"/>
          <p:cNvSpPr/>
          <p:nvPr/>
        </p:nvSpPr>
        <p:spPr>
          <a:xfrm>
            <a:off x="619931" y="1443841"/>
            <a:ext cx="7268705" cy="3785652"/>
          </a:xfrm>
          <a:prstGeom prst="rect">
            <a:avLst/>
          </a:prstGeom>
        </p:spPr>
        <p:txBody>
          <a:bodyPr wrap="square">
            <a:spAutoFit/>
          </a:bodyPr>
          <a:lstStyle/>
          <a:p>
            <a:r>
              <a:rPr lang="en-AU" sz="2400" dirty="0"/>
              <a:t>•	Course/program non-completion auto check for 	eligibility of a lower level qualification</a:t>
            </a:r>
            <a:br>
              <a:rPr lang="en-AU" sz="2400" dirty="0"/>
            </a:br>
            <a:r>
              <a:rPr lang="en-AU" sz="2400" dirty="0"/>
              <a:t>•	Parallel – Parallel certificate IV or diploma as 	student is studying for a degree.</a:t>
            </a:r>
            <a:br>
              <a:rPr lang="en-AU" sz="2400" dirty="0"/>
            </a:br>
            <a:r>
              <a:rPr lang="en-AU" sz="2400" dirty="0"/>
              <a:t>•	Skill Set – Vocational units as additional study.</a:t>
            </a:r>
            <a:br>
              <a:rPr lang="en-AU" sz="2400" dirty="0"/>
            </a:br>
            <a:r>
              <a:rPr lang="en-AU" sz="2400" dirty="0"/>
              <a:t>•	Value Add – Fee for service and non-accredited.</a:t>
            </a:r>
            <a:br>
              <a:rPr lang="en-AU" sz="2400" dirty="0"/>
            </a:br>
            <a:r>
              <a:rPr lang="en-AU" sz="2400" dirty="0"/>
              <a:t>•	Enhanced delivery methods – revitalisation of 	existing vocational delivery modes</a:t>
            </a:r>
            <a:br>
              <a:rPr lang="en-AU" sz="2400" dirty="0"/>
            </a:br>
            <a:r>
              <a:rPr lang="en-AU" sz="2400" dirty="0"/>
              <a:t>•	Pathway from Certificate III to degree</a:t>
            </a:r>
          </a:p>
          <a:p>
            <a:r>
              <a:rPr lang="en-AU" sz="2400" dirty="0"/>
              <a:t>•	Preparatory Programs</a:t>
            </a:r>
          </a:p>
        </p:txBody>
      </p:sp>
    </p:spTree>
    <p:extLst>
      <p:ext uri="{BB962C8B-B14F-4D97-AF65-F5344CB8AC3E}">
        <p14:creationId xmlns:p14="http://schemas.microsoft.com/office/powerpoint/2010/main" val="205350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88813"/>
            <a:ext cx="7772400" cy="744041"/>
          </a:xfrm>
        </p:spPr>
        <p:txBody>
          <a:bodyPr>
            <a:normAutofit/>
          </a:bodyPr>
          <a:lstStyle/>
          <a:p>
            <a:pPr algn="ctr"/>
            <a:r>
              <a:rPr lang="en-AU" sz="3600" b="1" dirty="0"/>
              <a:t>The PROJECT LEGACY </a:t>
            </a:r>
          </a:p>
        </p:txBody>
      </p:sp>
      <p:sp>
        <p:nvSpPr>
          <p:cNvPr id="4" name="Rectangle 3"/>
          <p:cNvSpPr/>
          <p:nvPr/>
        </p:nvSpPr>
        <p:spPr>
          <a:xfrm>
            <a:off x="696833" y="1894871"/>
            <a:ext cx="7772400" cy="2862322"/>
          </a:xfrm>
          <a:prstGeom prst="rect">
            <a:avLst/>
          </a:prstGeom>
        </p:spPr>
        <p:txBody>
          <a:bodyPr wrap="square">
            <a:spAutoFit/>
          </a:bodyPr>
          <a:lstStyle/>
          <a:p>
            <a:r>
              <a:rPr lang="en-AU" dirty="0"/>
              <a:t>It is critical that dual sector programs and dual sector curriculum models become a ‘way of life’ for the comprehensive university. Consequently establishing quality assurance and corporate governance practices which embed dual sector curriculum and therefore ensure processes become systemic in the design, development and review of courses and programs currently and into the future, for the purpose of offering fluid bi-directional training and educational pathways for students studying across the range of AQF levels.  The Academic Unification Project focused on all aspects of quality, governance and process re-engineering in relation to curriculum.</a:t>
            </a:r>
          </a:p>
          <a:p>
            <a:endParaRPr lang="en-AU" dirty="0"/>
          </a:p>
        </p:txBody>
      </p:sp>
    </p:spTree>
    <p:extLst>
      <p:ext uri="{BB962C8B-B14F-4D97-AF65-F5344CB8AC3E}">
        <p14:creationId xmlns:p14="http://schemas.microsoft.com/office/powerpoint/2010/main" val="102828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1410" y="1352823"/>
            <a:ext cx="7051729" cy="3046988"/>
          </a:xfrm>
          <a:prstGeom prst="rect">
            <a:avLst/>
          </a:prstGeom>
        </p:spPr>
        <p:txBody>
          <a:bodyPr wrap="square">
            <a:spAutoFit/>
          </a:bodyPr>
          <a:lstStyle/>
          <a:p>
            <a:endParaRPr lang="en-AU" sz="3200" b="1" dirty="0"/>
          </a:p>
          <a:p>
            <a:r>
              <a:rPr lang="en-AU" sz="3200" b="1" dirty="0"/>
              <a:t>It is a journey, a transition, bedding down systems, process, governance and cultures while we establish the comprehensive university.</a:t>
            </a:r>
          </a:p>
        </p:txBody>
      </p:sp>
    </p:spTree>
    <p:extLst>
      <p:ext uri="{BB962C8B-B14F-4D97-AF65-F5344CB8AC3E}">
        <p14:creationId xmlns:p14="http://schemas.microsoft.com/office/powerpoint/2010/main" val="123660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a:stretch>
            <a:fillRect/>
          </a:stretch>
        </p:blipFill>
        <p:spPr>
          <a:xfrm>
            <a:off x="1700535" y="1340298"/>
            <a:ext cx="5742930" cy="4298053"/>
          </a:xfrm>
          <a:prstGeom prst="rect">
            <a:avLst/>
          </a:prstGeom>
        </p:spPr>
      </p:pic>
    </p:spTree>
    <p:extLst>
      <p:ext uri="{BB962C8B-B14F-4D97-AF65-F5344CB8AC3E}">
        <p14:creationId xmlns:p14="http://schemas.microsoft.com/office/powerpoint/2010/main" val="2838196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0"/>
            <a:ext cx="8229600" cy="610656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8595B"/>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8595B"/>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8595B"/>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8595B"/>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457200" y="356418"/>
            <a:ext cx="3084843" cy="2310584"/>
          </a:xfrm>
          <a:prstGeom prst="rect">
            <a:avLst/>
          </a:prstGeom>
        </p:spPr>
      </p:pic>
      <p:pic>
        <p:nvPicPr>
          <p:cNvPr id="5" name="Picture 4"/>
          <p:cNvPicPr>
            <a:picLocks noChangeAspect="1"/>
          </p:cNvPicPr>
          <p:nvPr/>
        </p:nvPicPr>
        <p:blipFill>
          <a:blip r:embed="rId4"/>
          <a:stretch>
            <a:fillRect/>
          </a:stretch>
        </p:blipFill>
        <p:spPr>
          <a:xfrm>
            <a:off x="6150643" y="356418"/>
            <a:ext cx="2536156" cy="2152075"/>
          </a:xfrm>
          <a:prstGeom prst="rect">
            <a:avLst/>
          </a:prstGeom>
        </p:spPr>
      </p:pic>
      <p:pic>
        <p:nvPicPr>
          <p:cNvPr id="6" name="Picture 5"/>
          <p:cNvPicPr>
            <a:picLocks noChangeAspect="1"/>
          </p:cNvPicPr>
          <p:nvPr/>
        </p:nvPicPr>
        <p:blipFill>
          <a:blip r:embed="rId5"/>
          <a:stretch>
            <a:fillRect/>
          </a:stretch>
        </p:blipFill>
        <p:spPr>
          <a:xfrm>
            <a:off x="3715475" y="1513008"/>
            <a:ext cx="2103302" cy="3080552"/>
          </a:xfrm>
          <a:prstGeom prst="rect">
            <a:avLst/>
          </a:prstGeom>
        </p:spPr>
      </p:pic>
      <p:pic>
        <p:nvPicPr>
          <p:cNvPr id="7" name="Picture 6"/>
          <p:cNvPicPr>
            <a:picLocks noChangeAspect="1"/>
          </p:cNvPicPr>
          <p:nvPr/>
        </p:nvPicPr>
        <p:blipFill>
          <a:blip r:embed="rId6"/>
          <a:stretch>
            <a:fillRect/>
          </a:stretch>
        </p:blipFill>
        <p:spPr>
          <a:xfrm>
            <a:off x="1042890" y="2905892"/>
            <a:ext cx="2298391" cy="3200677"/>
          </a:xfrm>
          <a:prstGeom prst="rect">
            <a:avLst/>
          </a:prstGeom>
        </p:spPr>
      </p:pic>
      <p:pic>
        <p:nvPicPr>
          <p:cNvPr id="8" name="Picture 7"/>
          <p:cNvPicPr>
            <a:picLocks noChangeAspect="1"/>
          </p:cNvPicPr>
          <p:nvPr/>
        </p:nvPicPr>
        <p:blipFill>
          <a:blip r:embed="rId7"/>
          <a:stretch>
            <a:fillRect/>
          </a:stretch>
        </p:blipFill>
        <p:spPr>
          <a:xfrm>
            <a:off x="5946754" y="3873910"/>
            <a:ext cx="3041455" cy="2477896"/>
          </a:xfrm>
          <a:prstGeom prst="rect">
            <a:avLst/>
          </a:prstGeom>
        </p:spPr>
      </p:pic>
    </p:spTree>
    <p:extLst>
      <p:ext uri="{BB962C8B-B14F-4D97-AF65-F5344CB8AC3E}">
        <p14:creationId xmlns:p14="http://schemas.microsoft.com/office/powerpoint/2010/main" val="29633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199" y="796414"/>
            <a:ext cx="8411497" cy="5152102"/>
          </a:xfrm>
        </p:spPr>
        <p:txBody>
          <a:bodyPr>
            <a:normAutofit/>
          </a:bodyPr>
          <a:lstStyle/>
          <a:p>
            <a:endParaRPr lang="en-US" sz="1800" dirty="0">
              <a:latin typeface="Segoe UI" panose="020B0502040204020203" pitchFamily="34" charset="0"/>
              <a:ea typeface="Segoe UI" panose="020B0502040204020203" pitchFamily="34" charset="0"/>
              <a:cs typeface="Segoe UI" panose="020B0502040204020203" pitchFamily="34" charset="0"/>
            </a:endParaRPr>
          </a:p>
          <a:p>
            <a:pPr lvl="1"/>
            <a:endParaRPr lang="en-US" sz="1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457199" y="951383"/>
            <a:ext cx="8352503" cy="4524315"/>
          </a:xfrm>
          <a:prstGeom prst="rect">
            <a:avLst/>
          </a:prstGeom>
        </p:spPr>
        <p:txBody>
          <a:bodyPr wrap="square">
            <a:spAutoFit/>
          </a:bodyPr>
          <a:lstStyle/>
          <a:p>
            <a:r>
              <a:rPr lang="en-AU" sz="3600" dirty="0"/>
              <a:t>Imagine what the variations of thoughts on what Academic Unification means to individuals within the one organisation and then perhaps we need to double the variation when you bring 2 organisations together; and then what does this all mean to industry, the community and students.</a:t>
            </a:r>
          </a:p>
        </p:txBody>
      </p:sp>
    </p:spTree>
    <p:extLst>
      <p:ext uri="{BB962C8B-B14F-4D97-AF65-F5344CB8AC3E}">
        <p14:creationId xmlns:p14="http://schemas.microsoft.com/office/powerpoint/2010/main" val="65337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457200" lvl="1" indent="0">
              <a:buNone/>
            </a:pPr>
            <a:r>
              <a:rPr lang="en-AU" sz="1600" dirty="0">
                <a:latin typeface="Segoe UI" panose="020B0502040204020203" pitchFamily="34" charset="0"/>
                <a:ea typeface="Segoe UI" panose="020B0502040204020203" pitchFamily="34" charset="0"/>
                <a:cs typeface="Segoe UI" panose="020B0502040204020203" pitchFamily="34" charset="0"/>
              </a:rPr>
              <a:t>			</a:t>
            </a:r>
          </a:p>
          <a:p>
            <a:pPr lvl="1"/>
            <a:endParaRPr lang="en-AU" sz="16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p:cNvSpPr/>
          <p:nvPr/>
        </p:nvSpPr>
        <p:spPr>
          <a:xfrm>
            <a:off x="334297" y="1012954"/>
            <a:ext cx="6523703" cy="4019562"/>
          </a:xfrm>
          <a:prstGeom prst="rect">
            <a:avLst/>
          </a:prstGeom>
        </p:spPr>
        <p:txBody>
          <a:bodyPr wrap="square">
            <a:spAutoFit/>
          </a:bodyPr>
          <a:lstStyle/>
          <a:p>
            <a:pPr lvl="0" defTabSz="914400">
              <a:spcBef>
                <a:spcPct val="20000"/>
              </a:spcBef>
            </a:pPr>
            <a:r>
              <a:rPr lang="en-AU" sz="4400" b="1" dirty="0">
                <a:solidFill>
                  <a:prstClr val="black"/>
                </a:solidFill>
                <a:latin typeface="Calibri"/>
              </a:rPr>
              <a:t>Is it this ?</a:t>
            </a:r>
          </a:p>
          <a:p>
            <a:pPr lvl="0" defTabSz="914400">
              <a:spcBef>
                <a:spcPct val="20000"/>
              </a:spcBef>
            </a:pPr>
            <a:endParaRPr lang="en-AU" sz="4400" dirty="0">
              <a:solidFill>
                <a:prstClr val="black"/>
              </a:solidFill>
              <a:latin typeface="Calibri"/>
            </a:endParaRPr>
          </a:p>
          <a:p>
            <a:pPr lvl="0" defTabSz="914400">
              <a:spcBef>
                <a:spcPct val="20000"/>
              </a:spcBef>
            </a:pPr>
            <a:r>
              <a:rPr lang="en-AU" sz="4400" dirty="0">
                <a:solidFill>
                  <a:prstClr val="black"/>
                </a:solidFill>
                <a:latin typeface="Calibri"/>
              </a:rPr>
              <a:t>	or</a:t>
            </a:r>
          </a:p>
          <a:p>
            <a:pPr lvl="0" defTabSz="914400">
              <a:spcBef>
                <a:spcPct val="20000"/>
              </a:spcBef>
            </a:pPr>
            <a:endParaRPr lang="en-AU" sz="4400" dirty="0">
              <a:solidFill>
                <a:prstClr val="black"/>
              </a:solidFill>
              <a:latin typeface="Calibri"/>
            </a:endParaRPr>
          </a:p>
          <a:p>
            <a:pPr lvl="0" defTabSz="914400">
              <a:spcBef>
                <a:spcPct val="20000"/>
              </a:spcBef>
            </a:pPr>
            <a:r>
              <a:rPr lang="en-AU" sz="4400" b="1" dirty="0">
                <a:solidFill>
                  <a:prstClr val="black"/>
                </a:solidFill>
                <a:latin typeface="Calibri"/>
              </a:rPr>
              <a:t>Is it this ? </a:t>
            </a:r>
          </a:p>
        </p:txBody>
      </p:sp>
      <p:pic>
        <p:nvPicPr>
          <p:cNvPr id="6" name="Picture 5"/>
          <p:cNvPicPr>
            <a:picLocks noChangeAspect="1"/>
          </p:cNvPicPr>
          <p:nvPr/>
        </p:nvPicPr>
        <p:blipFill>
          <a:blip r:embed="rId3"/>
          <a:stretch>
            <a:fillRect/>
          </a:stretch>
        </p:blipFill>
        <p:spPr>
          <a:xfrm>
            <a:off x="3815832" y="638992"/>
            <a:ext cx="3042168" cy="2383743"/>
          </a:xfrm>
          <a:prstGeom prst="rect">
            <a:avLst/>
          </a:prstGeom>
        </p:spPr>
      </p:pic>
      <p:pic>
        <p:nvPicPr>
          <p:cNvPr id="7" name="Picture 6"/>
          <p:cNvPicPr>
            <a:picLocks noChangeAspect="1"/>
          </p:cNvPicPr>
          <p:nvPr/>
        </p:nvPicPr>
        <p:blipFill>
          <a:blip r:embed="rId4"/>
          <a:stretch>
            <a:fillRect/>
          </a:stretch>
        </p:blipFill>
        <p:spPr>
          <a:xfrm>
            <a:off x="4119716" y="3186001"/>
            <a:ext cx="2584928" cy="2859272"/>
          </a:xfrm>
          <a:prstGeom prst="rect">
            <a:avLst/>
          </a:prstGeom>
        </p:spPr>
      </p:pic>
    </p:spTree>
    <p:extLst>
      <p:ext uri="{BB962C8B-B14F-4D97-AF65-F5344CB8AC3E}">
        <p14:creationId xmlns:p14="http://schemas.microsoft.com/office/powerpoint/2010/main" val="320574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609600"/>
            <a:ext cx="8229600" cy="61180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rgbClr val="58595B"/>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58595B"/>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8595B"/>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58595B"/>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defTabSz="914400">
              <a:buNone/>
            </a:pPr>
            <a:r>
              <a:rPr lang="en-AU" sz="4200" b="1" dirty="0">
                <a:solidFill>
                  <a:prstClr val="black"/>
                </a:solidFill>
                <a:latin typeface="Calibri"/>
              </a:rPr>
              <a:t>Is it Study Pathways ?</a:t>
            </a:r>
          </a:p>
          <a:p>
            <a:pPr marL="0" lvl="0" indent="0" defTabSz="914400">
              <a:spcBef>
                <a:spcPts val="0"/>
              </a:spcBef>
              <a:buNone/>
            </a:pPr>
            <a:r>
              <a:rPr lang="en-US" sz="4200" dirty="0">
                <a:solidFill>
                  <a:prstClr val="black"/>
                </a:solidFill>
                <a:latin typeface="Calibri"/>
              </a:rPr>
              <a:t>	</a:t>
            </a:r>
            <a:r>
              <a:rPr lang="en-AU" sz="2400" dirty="0">
                <a:solidFill>
                  <a:prstClr val="black"/>
                </a:solidFill>
                <a:latin typeface="Arial" panose="020B0604020202020204" pitchFamily="34" charset="0"/>
                <a:cs typeface="Arial" panose="020B0604020202020204" pitchFamily="34" charset="0"/>
              </a:rPr>
              <a:t>VET in Schools’ Courses (Certificates)</a:t>
            </a:r>
          </a:p>
          <a:p>
            <a:pPr marL="0" lvl="0" indent="0" defTabSz="914400">
              <a:buNone/>
            </a:pPr>
            <a:r>
              <a:rPr lang="en-US" sz="2400" dirty="0">
                <a:solidFill>
                  <a:prstClr val="black"/>
                </a:solidFill>
                <a:latin typeface="Arial" panose="020B0604020202020204" pitchFamily="34" charset="0"/>
                <a:cs typeface="Arial" panose="020B0604020202020204" pitchFamily="34" charset="0"/>
              </a:rPr>
              <a:t>				</a:t>
            </a:r>
            <a:endParaRPr lang="en-AU" sz="2400" dirty="0">
              <a:solidFill>
                <a:prstClr val="black"/>
              </a:solidFill>
              <a:latin typeface="Arial" panose="020B0604020202020204" pitchFamily="34" charset="0"/>
              <a:cs typeface="Arial" panose="020B0604020202020204" pitchFamily="34" charset="0"/>
            </a:endParaRPr>
          </a:p>
          <a:p>
            <a:pPr marL="0" lvl="0" indent="0" defTabSz="914400">
              <a:buNone/>
            </a:pPr>
            <a:r>
              <a:rPr lang="en-AU" sz="2400" dirty="0">
                <a:solidFill>
                  <a:prstClr val="black"/>
                </a:solidFill>
                <a:latin typeface="Arial" panose="020B0604020202020204" pitchFamily="34" charset="0"/>
                <a:cs typeface="Arial" panose="020B0604020202020204" pitchFamily="34" charset="0"/>
              </a:rPr>
              <a:t>	TAFE Courses (Certificate III)</a:t>
            </a:r>
          </a:p>
          <a:p>
            <a:pPr marL="0" lvl="0" indent="0" defTabSz="914400">
              <a:buNone/>
            </a:pPr>
            <a:endParaRPr lang="en-AU" sz="2400" dirty="0">
              <a:solidFill>
                <a:prstClr val="black"/>
              </a:solidFill>
              <a:latin typeface="Arial" panose="020B0604020202020204" pitchFamily="34" charset="0"/>
              <a:cs typeface="Arial" panose="020B0604020202020204" pitchFamily="34" charset="0"/>
            </a:endParaRPr>
          </a:p>
          <a:p>
            <a:pPr marL="0" lvl="0" indent="0" defTabSz="914400">
              <a:buNone/>
            </a:pPr>
            <a:r>
              <a:rPr lang="en-AU" sz="2400" dirty="0">
                <a:solidFill>
                  <a:prstClr val="black"/>
                </a:solidFill>
                <a:latin typeface="Arial" panose="020B0604020202020204" pitchFamily="34" charset="0"/>
                <a:cs typeface="Arial" panose="020B0604020202020204" pitchFamily="34" charset="0"/>
              </a:rPr>
              <a:t>	TAFE Courses (Certificate IV and or Diploma)</a:t>
            </a:r>
          </a:p>
          <a:p>
            <a:pPr marL="0" lvl="0" indent="0" defTabSz="914400">
              <a:buNone/>
            </a:pPr>
            <a:r>
              <a:rPr lang="en-AU" sz="2400" dirty="0">
                <a:solidFill>
                  <a:prstClr val="black"/>
                </a:solidFill>
                <a:latin typeface="Arial" panose="020B0604020202020204" pitchFamily="34" charset="0"/>
                <a:cs typeface="Arial" panose="020B0604020202020204" pitchFamily="34" charset="0"/>
              </a:rPr>
              <a:t>	</a:t>
            </a:r>
          </a:p>
          <a:p>
            <a:pPr marL="0" lvl="0" indent="0" defTabSz="914400">
              <a:buNone/>
            </a:pPr>
            <a:r>
              <a:rPr lang="en-AU" sz="2400" dirty="0">
                <a:solidFill>
                  <a:prstClr val="black"/>
                </a:solidFill>
                <a:latin typeface="Arial" panose="020B0604020202020204" pitchFamily="34" charset="0"/>
                <a:cs typeface="Arial" panose="020B0604020202020204" pitchFamily="34" charset="0"/>
              </a:rPr>
              <a:t>	CQUniversity Programs (Undergraduate degree)</a:t>
            </a:r>
          </a:p>
        </p:txBody>
      </p:sp>
      <p:pic>
        <p:nvPicPr>
          <p:cNvPr id="12" name="Picture 11"/>
          <p:cNvPicPr>
            <a:picLocks noChangeAspect="1"/>
          </p:cNvPicPr>
          <p:nvPr/>
        </p:nvPicPr>
        <p:blipFill>
          <a:blip r:embed="rId3"/>
          <a:stretch>
            <a:fillRect/>
          </a:stretch>
        </p:blipFill>
        <p:spPr>
          <a:xfrm>
            <a:off x="3701832" y="1921404"/>
            <a:ext cx="304826" cy="542591"/>
          </a:xfrm>
          <a:prstGeom prst="rect">
            <a:avLst/>
          </a:prstGeom>
        </p:spPr>
      </p:pic>
      <p:pic>
        <p:nvPicPr>
          <p:cNvPr id="13" name="Picture 12"/>
          <p:cNvPicPr>
            <a:picLocks noChangeAspect="1"/>
          </p:cNvPicPr>
          <p:nvPr/>
        </p:nvPicPr>
        <p:blipFill>
          <a:blip r:embed="rId3"/>
          <a:stretch>
            <a:fillRect/>
          </a:stretch>
        </p:blipFill>
        <p:spPr>
          <a:xfrm>
            <a:off x="3701832" y="2864197"/>
            <a:ext cx="304826" cy="542591"/>
          </a:xfrm>
          <a:prstGeom prst="rect">
            <a:avLst/>
          </a:prstGeom>
        </p:spPr>
      </p:pic>
      <p:pic>
        <p:nvPicPr>
          <p:cNvPr id="14" name="Picture 13"/>
          <p:cNvPicPr>
            <a:picLocks noChangeAspect="1"/>
          </p:cNvPicPr>
          <p:nvPr/>
        </p:nvPicPr>
        <p:blipFill>
          <a:blip r:embed="rId3"/>
          <a:stretch>
            <a:fillRect/>
          </a:stretch>
        </p:blipFill>
        <p:spPr>
          <a:xfrm>
            <a:off x="3721497" y="4627385"/>
            <a:ext cx="304826" cy="542591"/>
          </a:xfrm>
          <a:prstGeom prst="rect">
            <a:avLst/>
          </a:prstGeom>
        </p:spPr>
      </p:pic>
      <p:pic>
        <p:nvPicPr>
          <p:cNvPr id="15" name="Picture 14"/>
          <p:cNvPicPr>
            <a:picLocks noChangeAspect="1"/>
          </p:cNvPicPr>
          <p:nvPr/>
        </p:nvPicPr>
        <p:blipFill>
          <a:blip r:embed="rId3"/>
          <a:stretch>
            <a:fillRect/>
          </a:stretch>
        </p:blipFill>
        <p:spPr>
          <a:xfrm>
            <a:off x="3701832" y="3686267"/>
            <a:ext cx="304826" cy="558890"/>
          </a:xfrm>
          <a:prstGeom prst="rect">
            <a:avLst/>
          </a:prstGeom>
        </p:spPr>
      </p:pic>
      <p:sp>
        <p:nvSpPr>
          <p:cNvPr id="16" name="Rectangle 15"/>
          <p:cNvSpPr/>
          <p:nvPr/>
        </p:nvSpPr>
        <p:spPr>
          <a:xfrm>
            <a:off x="1342103" y="5169976"/>
            <a:ext cx="7172632" cy="461665"/>
          </a:xfrm>
          <a:prstGeom prst="rect">
            <a:avLst/>
          </a:prstGeom>
        </p:spPr>
        <p:txBody>
          <a:bodyPr wrap="square">
            <a:spAutoFit/>
          </a:bodyPr>
          <a:lstStyle/>
          <a:p>
            <a:r>
              <a:rPr lang="en-AU" sz="2400" dirty="0"/>
              <a:t>CQUniversity Programs (Postgraduate degree)</a:t>
            </a:r>
          </a:p>
        </p:txBody>
      </p:sp>
    </p:spTree>
    <p:extLst>
      <p:ext uri="{BB962C8B-B14F-4D97-AF65-F5344CB8AC3E}">
        <p14:creationId xmlns:p14="http://schemas.microsoft.com/office/powerpoint/2010/main" val="18516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41" y="1065471"/>
            <a:ext cx="8436077" cy="4339650"/>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Is it a redesign of higher education?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Third year – Degree</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Second year is Associate Degree or 	Advanced Diploma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First year is Diploma</a:t>
            </a:r>
          </a:p>
        </p:txBody>
      </p:sp>
    </p:spTree>
    <p:extLst>
      <p:ext uri="{BB962C8B-B14F-4D97-AF65-F5344CB8AC3E}">
        <p14:creationId xmlns:p14="http://schemas.microsoft.com/office/powerpoint/2010/main" val="317127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218916"/>
            <a:ext cx="8229600" cy="462039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8595B"/>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8595B"/>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8595B"/>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8595B"/>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a:p>
            <a:endParaRPr lang="en-AU" sz="2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1986117" y="736202"/>
            <a:ext cx="5653548" cy="4339650"/>
          </a:xfrm>
          <a:prstGeom prst="rect">
            <a:avLst/>
          </a:prstGeom>
        </p:spPr>
        <p:txBody>
          <a:bodyPr wrap="square">
            <a:spAutoFit/>
          </a:bodyPr>
          <a:lstStyle/>
          <a:p>
            <a:r>
              <a:rPr lang="en-US" sz="3600" b="1" dirty="0"/>
              <a:t>Is it ?</a:t>
            </a:r>
          </a:p>
          <a:p>
            <a:endParaRPr lang="en-US" sz="2400" dirty="0"/>
          </a:p>
          <a:p>
            <a:r>
              <a:rPr lang="en-US" sz="2400" dirty="0">
                <a:latin typeface="Arial" panose="020B0604020202020204" pitchFamily="34" charset="0"/>
                <a:cs typeface="Arial" panose="020B0604020202020204" pitchFamily="34" charset="0"/>
              </a:rPr>
              <a:t>Multiple entry points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Multiple exit points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Access to interim awards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Bi-directional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Value add skills sets</a:t>
            </a:r>
          </a:p>
        </p:txBody>
      </p:sp>
    </p:spTree>
    <p:extLst>
      <p:ext uri="{BB962C8B-B14F-4D97-AF65-F5344CB8AC3E}">
        <p14:creationId xmlns:p14="http://schemas.microsoft.com/office/powerpoint/2010/main" val="2351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E3472B65A1143B982F7B2EE1D8377" ma:contentTypeVersion="13" ma:contentTypeDescription="Create a new document." ma:contentTypeScope="" ma:versionID="4ff8073c3b522eb8b9c748b39c812379">
  <xsd:schema xmlns:xsd="http://www.w3.org/2001/XMLSchema" xmlns:xs="http://www.w3.org/2001/XMLSchema" xmlns:p="http://schemas.microsoft.com/office/2006/metadata/properties" xmlns:ns2="fb404576-cde5-42a3-ab17-5103a495c61b" xmlns:ns3="bae00214-0dab-4a74-be3b-bfd7314de5f1" targetNamespace="http://schemas.microsoft.com/office/2006/metadata/properties" ma:root="true" ma:fieldsID="a183c1295684f7746251bca9af5f9e46" ns2:_="" ns3:_="">
    <xsd:import namespace="fb404576-cde5-42a3-ab17-5103a495c61b"/>
    <xsd:import namespace="bae00214-0dab-4a74-be3b-bfd7314de5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4576-cde5-42a3-ab17-5103a495c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e00214-0dab-4a74-be3b-bfd7314de5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5E47F0-83BD-4BB3-9750-452E8976A4C9}"/>
</file>

<file path=customXml/itemProps2.xml><?xml version="1.0" encoding="utf-8"?>
<ds:datastoreItem xmlns:ds="http://schemas.openxmlformats.org/officeDocument/2006/customXml" ds:itemID="{A03496AC-6212-4DF2-8BA3-D33C0911147A}"/>
</file>

<file path=customXml/itemProps3.xml><?xml version="1.0" encoding="utf-8"?>
<ds:datastoreItem xmlns:ds="http://schemas.openxmlformats.org/officeDocument/2006/customXml" ds:itemID="{3BDB0DC4-B2C8-445C-A4CD-DE864E252166}"/>
</file>

<file path=docProps/app.xml><?xml version="1.0" encoding="utf-8"?>
<Properties xmlns="http://schemas.openxmlformats.org/officeDocument/2006/extended-properties" xmlns:vt="http://schemas.openxmlformats.org/officeDocument/2006/docPropsVTypes">
  <TotalTime>7276</TotalTime>
  <Words>580</Words>
  <Application>Microsoft Office PowerPoint</Application>
  <PresentationFormat>On-screen Show (4:3)</PresentationFormat>
  <Paragraphs>177</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Aharoni</vt:lpstr>
      <vt:lpstr>Arial</vt:lpstr>
      <vt:lpstr>Calibri</vt:lpstr>
      <vt:lpstr>Segoe UI</vt:lpstr>
      <vt:lpstr>Office Theme</vt:lpstr>
      <vt:lpstr>Academic Unification to Build a Comprehensive University</vt:lpstr>
      <vt:lpstr> What is the first thing that comes into your head ? when I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we making it happen?         So THIS</vt:lpstr>
      <vt:lpstr>   Can BECOME THIS </vt:lpstr>
      <vt:lpstr>BY WORKING WITH A GREAT NUMBER OF PEOPLE &amp; SECTIONS </vt:lpstr>
      <vt:lpstr>PowerPoint Presentation</vt:lpstr>
      <vt:lpstr> The project was primarily made up of fifteen critical components, which will assist in creating and supporting a comprehensive university, these are:</vt:lpstr>
      <vt:lpstr>PowerPoint Presentation</vt:lpstr>
      <vt:lpstr>New Curriculum Models   </vt:lpstr>
      <vt:lpstr>New Curriculum Strategies   </vt:lpstr>
      <vt:lpstr>The PROJECT LEGACY </vt:lpstr>
      <vt:lpstr>PowerPoint Presentation</vt:lpstr>
    </vt:vector>
  </TitlesOfParts>
  <Company>CQU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dc:creator>
  <cp:lastModifiedBy>Megan Ogier</cp:lastModifiedBy>
  <cp:revision>392</cp:revision>
  <cp:lastPrinted>2015-02-18T08:17:55Z</cp:lastPrinted>
  <dcterms:created xsi:type="dcterms:W3CDTF">2014-07-14T23:06:07Z</dcterms:created>
  <dcterms:modified xsi:type="dcterms:W3CDTF">2016-11-24T07:06:02Z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0x010100E8BE3472B65A1143B982F7B2EE1D8377</vt:lpwstr>
  </property>
</Properties>
</file>