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33.xml" ContentType="application/vnd.openxmlformats-officedocument.presentationml.slide+xml"/>
  <Override PartName="/ppt/slides/slide48.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8.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44.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88" r:id="rId2"/>
    <p:sldMasterId id="2147483704" r:id="rId3"/>
  </p:sldMasterIdLst>
  <p:notesMasterIdLst>
    <p:notesMasterId r:id="rId52"/>
  </p:notesMasterIdLst>
  <p:handoutMasterIdLst>
    <p:handoutMasterId r:id="rId53"/>
  </p:handoutMasterIdLst>
  <p:sldIdLst>
    <p:sldId id="281" r:id="rId4"/>
    <p:sldId id="292" r:id="rId5"/>
    <p:sldId id="377" r:id="rId6"/>
    <p:sldId id="376" r:id="rId7"/>
    <p:sldId id="375" r:id="rId8"/>
    <p:sldId id="340" r:id="rId9"/>
    <p:sldId id="411" r:id="rId10"/>
    <p:sldId id="389" r:id="rId11"/>
    <p:sldId id="390" r:id="rId12"/>
    <p:sldId id="391" r:id="rId13"/>
    <p:sldId id="392" r:id="rId14"/>
    <p:sldId id="393" r:id="rId15"/>
    <p:sldId id="394" r:id="rId16"/>
    <p:sldId id="397" r:id="rId17"/>
    <p:sldId id="401" r:id="rId18"/>
    <p:sldId id="367" r:id="rId19"/>
    <p:sldId id="381" r:id="rId20"/>
    <p:sldId id="380" r:id="rId21"/>
    <p:sldId id="385" r:id="rId22"/>
    <p:sldId id="403" r:id="rId23"/>
    <p:sldId id="402" r:id="rId24"/>
    <p:sldId id="383" r:id="rId25"/>
    <p:sldId id="384" r:id="rId26"/>
    <p:sldId id="386" r:id="rId27"/>
    <p:sldId id="387" r:id="rId28"/>
    <p:sldId id="388" r:id="rId29"/>
    <p:sldId id="372" r:id="rId30"/>
    <p:sldId id="412" r:id="rId31"/>
    <p:sldId id="413" r:id="rId32"/>
    <p:sldId id="404" r:id="rId33"/>
    <p:sldId id="373" r:id="rId34"/>
    <p:sldId id="414" r:id="rId35"/>
    <p:sldId id="374" r:id="rId36"/>
    <p:sldId id="356" r:id="rId37"/>
    <p:sldId id="347" r:id="rId38"/>
    <p:sldId id="302" r:id="rId39"/>
    <p:sldId id="410" r:id="rId40"/>
    <p:sldId id="406" r:id="rId41"/>
    <p:sldId id="408" r:id="rId42"/>
    <p:sldId id="409" r:id="rId43"/>
    <p:sldId id="407" r:id="rId44"/>
    <p:sldId id="353" r:id="rId45"/>
    <p:sldId id="354" r:id="rId46"/>
    <p:sldId id="369" r:id="rId47"/>
    <p:sldId id="371" r:id="rId48"/>
    <p:sldId id="370" r:id="rId49"/>
    <p:sldId id="321" r:id="rId50"/>
    <p:sldId id="28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varScale="1">
        <p:scale>
          <a:sx n="41" d="100"/>
          <a:sy n="41" d="100"/>
        </p:scale>
        <p:origin x="1356" y="42"/>
      </p:cViewPr>
      <p:guideLst>
        <p:guide orient="horz" pos="2160"/>
        <p:guide pos="2880"/>
      </p:guideLst>
    </p:cSldViewPr>
  </p:slideViewPr>
  <p:notesTextViewPr>
    <p:cViewPr>
      <p:scale>
        <a:sx n="1" d="1"/>
        <a:sy n="1" d="1"/>
      </p:scale>
      <p:origin x="0" y="0"/>
    </p:cViewPr>
  </p:notesTextViewPr>
  <p:sorterViewPr>
    <p:cViewPr>
      <p:scale>
        <a:sx n="100" d="100"/>
        <a:sy n="100" d="100"/>
      </p:scale>
      <p:origin x="0" y="36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customXml" Target="../customXml/item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ustomXml" Target="../customXml/item2.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51CAF2-F93C-41F7-9842-4AA712B1B561}" type="datetimeFigureOut">
              <a:rPr lang="en-AU" smtClean="0"/>
              <a:pPr/>
              <a:t>24/11/2016</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FDA5B6-49F0-4DFF-8DD2-00CA12535677}" type="slidenum">
              <a:rPr lang="en-AU" smtClean="0"/>
              <a:pPr/>
              <a:t>‹#›</a:t>
            </a:fld>
            <a:endParaRPr lang="en-AU"/>
          </a:p>
        </p:txBody>
      </p:sp>
    </p:spTree>
    <p:extLst>
      <p:ext uri="{BB962C8B-B14F-4D97-AF65-F5344CB8AC3E}">
        <p14:creationId xmlns:p14="http://schemas.microsoft.com/office/powerpoint/2010/main" val="163216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F4B5A-5402-44F2-94CF-A55ABCA7D618}" type="datetimeFigureOut">
              <a:rPr lang="en-AU" smtClean="0"/>
              <a:pPr/>
              <a:t>24/11/2016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974F9-22B6-4FAD-9E9A-47675EE1E9BD}" type="slidenum">
              <a:rPr lang="en-AU" smtClean="0"/>
              <a:pPr/>
              <a:t>‹#›</a:t>
            </a:fld>
            <a:endParaRPr lang="en-AU"/>
          </a:p>
        </p:txBody>
      </p:sp>
    </p:spTree>
    <p:extLst>
      <p:ext uri="{BB962C8B-B14F-4D97-AF65-F5344CB8AC3E}">
        <p14:creationId xmlns:p14="http://schemas.microsoft.com/office/powerpoint/2010/main" val="426731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3252" name="Date Placeholder 3"/>
          <p:cNvSpPr>
            <a:spLocks noGrp="1"/>
          </p:cNvSpPr>
          <p:nvPr>
            <p:ph type="dt" sz="quarter" idx="1"/>
          </p:nvPr>
        </p:nvSpPr>
        <p:spPr/>
        <p:txBody>
          <a:bodyPr/>
          <a:lstStyle/>
          <a:p>
            <a:pPr>
              <a:defRPr/>
            </a:pPr>
            <a:r>
              <a:rPr lang="en-AU">
                <a:solidFill>
                  <a:prstClr val="black"/>
                </a:solidFill>
              </a:rPr>
              <a:t>30.07.2010</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A2AC9A-60EA-4DB3-817B-C95B910393B3}" type="slidenum">
              <a:rPr lang="en-AU" altLang="en-US" sz="800">
                <a:solidFill>
                  <a:prstClr val="black"/>
                </a:solidFill>
              </a:rPr>
              <a:pPr eaLnBrk="1" hangingPunct="1">
                <a:spcBef>
                  <a:spcPct val="0"/>
                </a:spcBef>
              </a:pPr>
              <a:t>1</a:t>
            </a:fld>
            <a:endParaRPr lang="en-AU" altLang="en-US" sz="8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2838C07-EB90-4807-9F4E-1B6A00EF8C97}" type="slidenum">
              <a:rPr lang="en-AU" smtClean="0"/>
              <a:pPr/>
              <a:t>14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2838C07-EB90-4807-9F4E-1B6A00EF8C97}" type="slidenum">
              <a:rPr lang="en-AU" smtClean="0"/>
              <a:pPr/>
              <a:t>32</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2838C07-EB90-4807-9F4E-1B6A00EF8C97}" type="slidenum">
              <a:rPr lang="en-AU" smtClean="0"/>
              <a:pPr/>
              <a:t>42</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2838C07-EB90-4807-9F4E-1B6A00EF8C97}" type="slidenum">
              <a:rPr lang="en-AU" smtClean="0"/>
              <a:pPr/>
              <a:t>43</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ne-line 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2"/>
          <p:cNvSpPr txBox="1">
            <a:spLocks noChangeArrowheads="1"/>
          </p:cNvSpPr>
          <p:nvPr userDrawn="1"/>
        </p:nvSpPr>
        <p:spPr bwMode="auto">
          <a:xfrm>
            <a:off x="0" y="4000500"/>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5" name="Text Box 6"/>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10243"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dirty="0"/>
          </a:p>
        </p:txBody>
      </p:sp>
      <p:sp>
        <p:nvSpPr>
          <p:cNvPr id="10242" name="Rectangle 2"/>
          <p:cNvSpPr>
            <a:spLocks noGrp="1" noChangeArrowheads="1"/>
          </p:cNvSpPr>
          <p:nvPr>
            <p:ph type="ctrTitle"/>
          </p:nvPr>
        </p:nvSpPr>
        <p:spPr>
          <a:xfrm>
            <a:off x="0" y="321468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6" name="Date Placeholder 5"/>
          <p:cNvSpPr>
            <a:spLocks noGrp="1"/>
          </p:cNvSpPr>
          <p:nvPr>
            <p:ph type="dt" sz="half" idx="10"/>
          </p:nvPr>
        </p:nvSpPr>
        <p:spPr>
          <a:xfrm>
            <a:off x="5214938" y="4000500"/>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188169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213071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1"/>
            <a:ext cx="5111750" cy="5656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1"/>
            <a:ext cx="3008313" cy="4494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56397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490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4203270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428544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0388"/>
            <a:ext cx="2057400" cy="538956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560388"/>
            <a:ext cx="6019800" cy="5389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676745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4" descr="CQUniversity ppt text slide 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14290"/>
            <a:ext cx="8229600" cy="582594"/>
          </a:xfrm>
        </p:spPr>
        <p:txBody>
          <a:bodyPr>
            <a:no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AU" dirty="0"/>
          </a:p>
        </p:txBody>
      </p:sp>
      <p:sp>
        <p:nvSpPr>
          <p:cNvPr id="8" name="Content Placeholder 2"/>
          <p:cNvSpPr>
            <a:spLocks noGrp="1"/>
          </p:cNvSpPr>
          <p:nvPr>
            <p:ph idx="1"/>
          </p:nvPr>
        </p:nvSpPr>
        <p:spPr>
          <a:xfrm>
            <a:off x="457200" y="1600200"/>
            <a:ext cx="8229600" cy="4525963"/>
          </a:xfrm>
        </p:spPr>
        <p:txBody>
          <a:bodyPr/>
          <a:lstStyle>
            <a:lvl1pPr>
              <a:defRPr>
                <a:solidFill>
                  <a:schemeClr val="accent1">
                    <a:lumMod val="50000"/>
                  </a:schemeClr>
                </a:solidFill>
                <a:latin typeface="Arial" pitchFamily="34" charset="0"/>
                <a:cs typeface="Arial" pitchFamily="34" charset="0"/>
              </a:defRPr>
            </a:lvl1pPr>
            <a:lvl2pPr>
              <a:defRPr>
                <a:solidFill>
                  <a:schemeClr val="accent1">
                    <a:lumMod val="50000"/>
                  </a:schemeClr>
                </a:solidFill>
                <a:latin typeface="Arial" pitchFamily="34" charset="0"/>
                <a:cs typeface="Arial" pitchFamily="34" charset="0"/>
              </a:defRPr>
            </a:lvl2pPr>
            <a:lvl3pPr>
              <a:defRPr>
                <a:solidFill>
                  <a:schemeClr val="accent1">
                    <a:lumMod val="50000"/>
                  </a:schemeClr>
                </a:solidFill>
                <a:latin typeface="Arial" pitchFamily="34" charset="0"/>
                <a:cs typeface="Arial" pitchFamily="34" charset="0"/>
              </a:defRPr>
            </a:lvl3pPr>
            <a:lvl4pPr>
              <a:defRPr>
                <a:solidFill>
                  <a:schemeClr val="accent1">
                    <a:lumMod val="50000"/>
                  </a:schemeClr>
                </a:solidFill>
                <a:latin typeface="Arial" pitchFamily="34" charset="0"/>
                <a:cs typeface="Arial" pitchFamily="34" charset="0"/>
              </a:defRPr>
            </a:lvl4pPr>
            <a:lvl5pPr>
              <a:defRPr>
                <a:solidFill>
                  <a:schemeClr val="accent1">
                    <a:lumMod val="50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4"/>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fontAlgn="base">
              <a:spcBef>
                <a:spcPct val="0"/>
              </a:spcBef>
              <a:spcAft>
                <a:spcPct val="0"/>
              </a:spcAft>
              <a:defRPr/>
            </a:pPr>
            <a:fld id="{2FECE237-AB54-41B4-AE9D-0B4F61B11892}" type="slidenum">
              <a:rPr lang="en-AU" altLang="en-US">
                <a:solidFill>
                  <a:srgbClr val="333333"/>
                </a:solidFill>
                <a:cs typeface="Arial" charset="0"/>
              </a:rPr>
              <a:pPr fontAlgn="base">
                <a:spcBef>
                  <a:spcPct val="0"/>
                </a:spcBef>
                <a:spcAft>
                  <a:spcPct val="0"/>
                </a:spcAft>
                <a:defRPr/>
              </a:pPr>
              <a:t>‹#›</a:t>
            </a:fld>
            <a:endParaRPr lang="en-AU" altLang="en-US">
              <a:solidFill>
                <a:srgbClr val="333333"/>
              </a:solidFill>
              <a:cs typeface="Arial" charset="0"/>
            </a:endParaRPr>
          </a:p>
        </p:txBody>
      </p:sp>
    </p:spTree>
    <p:extLst>
      <p:ext uri="{BB962C8B-B14F-4D97-AF65-F5344CB8AC3E}">
        <p14:creationId xmlns:p14="http://schemas.microsoft.com/office/powerpoint/2010/main" val="230853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ne-line 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2"/>
          <p:cNvSpPr txBox="1">
            <a:spLocks noChangeArrowheads="1"/>
          </p:cNvSpPr>
          <p:nvPr userDrawn="1"/>
        </p:nvSpPr>
        <p:spPr bwMode="auto">
          <a:xfrm>
            <a:off x="0" y="4000500"/>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5" name="Text Box 6"/>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10243"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dirty="0"/>
          </a:p>
        </p:txBody>
      </p:sp>
      <p:sp>
        <p:nvSpPr>
          <p:cNvPr id="10242" name="Rectangle 2"/>
          <p:cNvSpPr>
            <a:spLocks noGrp="1" noChangeArrowheads="1"/>
          </p:cNvSpPr>
          <p:nvPr>
            <p:ph type="ctrTitle"/>
          </p:nvPr>
        </p:nvSpPr>
        <p:spPr>
          <a:xfrm>
            <a:off x="0" y="321468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6" name="Date Placeholder 5"/>
          <p:cNvSpPr>
            <a:spLocks noGrp="1"/>
          </p:cNvSpPr>
          <p:nvPr>
            <p:ph type="dt" sz="half" idx="10"/>
          </p:nvPr>
        </p:nvSpPr>
        <p:spPr>
          <a:xfrm>
            <a:off x="5214938" y="4000500"/>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1385299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ne-line title, transparent">
    <p:spTree>
      <p:nvGrpSpPr>
        <p:cNvPr id="1" name=""/>
        <p:cNvGrpSpPr/>
        <p:nvPr/>
      </p:nvGrpSpPr>
      <p:grpSpPr>
        <a:xfrm>
          <a:off x="0" y="0"/>
          <a:ext cx="0" cy="0"/>
          <a:chOff x="0" y="0"/>
          <a:chExt cx="0" cy="0"/>
        </a:xfrm>
      </p:grpSpPr>
      <p:pic>
        <p:nvPicPr>
          <p:cNvPr id="4" name="Picture 6" descr="curtinPowerPointBG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userDrawn="1"/>
        </p:nvSpPr>
        <p:spPr bwMode="auto">
          <a:xfrm>
            <a:off x="0" y="4000500"/>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6"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44035"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a:p>
        </p:txBody>
      </p:sp>
      <p:sp>
        <p:nvSpPr>
          <p:cNvPr id="44037" name="Rectangle 5"/>
          <p:cNvSpPr>
            <a:spLocks noGrp="1" noChangeArrowheads="1"/>
          </p:cNvSpPr>
          <p:nvPr>
            <p:ph type="ctrTitle"/>
          </p:nvPr>
        </p:nvSpPr>
        <p:spPr>
          <a:xfrm>
            <a:off x="0" y="321468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7" name="Date Placeholder 5"/>
          <p:cNvSpPr>
            <a:spLocks noGrp="1"/>
          </p:cNvSpPr>
          <p:nvPr>
            <p:ph type="dt" sz="half" idx="10"/>
          </p:nvPr>
        </p:nvSpPr>
        <p:spPr>
          <a:xfrm>
            <a:off x="5214938" y="4000500"/>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853587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wo-line 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4429125"/>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5"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6" name="Rectangle 6"/>
          <p:cNvSpPr>
            <a:spLocks noChangeArrowheads="1"/>
          </p:cNvSpPr>
          <p:nvPr userDrawn="1"/>
        </p:nvSpPr>
        <p:spPr bwMode="auto">
          <a:xfrm>
            <a:off x="0" y="3643313"/>
            <a:ext cx="6334125" cy="7858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32000" tIns="108000" rIns="25200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n-US" sz="4400">
                <a:solidFill>
                  <a:srgbClr val="FFFFFF"/>
                </a:solidFill>
              </a:rPr>
              <a:t>CHANGE IN MASTER</a:t>
            </a:r>
          </a:p>
        </p:txBody>
      </p:sp>
      <p:sp>
        <p:nvSpPr>
          <p:cNvPr id="36867"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a:p>
        </p:txBody>
      </p:sp>
      <p:sp>
        <p:nvSpPr>
          <p:cNvPr id="36869" name="Rectangle 5"/>
          <p:cNvSpPr>
            <a:spLocks noGrp="1" noChangeArrowheads="1"/>
          </p:cNvSpPr>
          <p:nvPr>
            <p:ph type="ctrTitle"/>
          </p:nvPr>
        </p:nvSpPr>
        <p:spPr>
          <a:xfrm>
            <a:off x="0" y="285749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7" name="Date Placeholder 5"/>
          <p:cNvSpPr>
            <a:spLocks noGrp="1"/>
          </p:cNvSpPr>
          <p:nvPr>
            <p:ph type="dt" sz="half" idx="10"/>
          </p:nvPr>
        </p:nvSpPr>
        <p:spPr>
          <a:xfrm>
            <a:off x="5214938" y="4429125"/>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4089460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wo-line title, transparent">
    <p:spTree>
      <p:nvGrpSpPr>
        <p:cNvPr id="1" name=""/>
        <p:cNvGrpSpPr/>
        <p:nvPr/>
      </p:nvGrpSpPr>
      <p:grpSpPr>
        <a:xfrm>
          <a:off x="0" y="0"/>
          <a:ext cx="0" cy="0"/>
          <a:chOff x="0" y="0"/>
          <a:chExt cx="0" cy="0"/>
        </a:xfrm>
      </p:grpSpPr>
      <p:pic>
        <p:nvPicPr>
          <p:cNvPr id="4" name="Picture 7" descr="curtinPowerPointBG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6" name="Text Box 2"/>
          <p:cNvSpPr txBox="1">
            <a:spLocks noChangeArrowheads="1"/>
          </p:cNvSpPr>
          <p:nvPr userDrawn="1"/>
        </p:nvSpPr>
        <p:spPr bwMode="auto">
          <a:xfrm>
            <a:off x="0" y="4429125"/>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7" name="Rectangle 10"/>
          <p:cNvSpPr>
            <a:spLocks noChangeArrowheads="1"/>
          </p:cNvSpPr>
          <p:nvPr userDrawn="1"/>
        </p:nvSpPr>
        <p:spPr bwMode="auto">
          <a:xfrm>
            <a:off x="0" y="3643313"/>
            <a:ext cx="6334125" cy="785812"/>
          </a:xfrm>
          <a:prstGeom prst="rect">
            <a:avLst/>
          </a:prstGeom>
          <a:solidFill>
            <a:schemeClr val="accent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32000" tIns="108000" rIns="25200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n-US" sz="4400">
                <a:solidFill>
                  <a:srgbClr val="FFFFFF"/>
                </a:solidFill>
              </a:rPr>
              <a:t>CHANGE IN MASTER</a:t>
            </a:r>
          </a:p>
        </p:txBody>
      </p:sp>
      <p:sp>
        <p:nvSpPr>
          <p:cNvPr id="15"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a:p>
        </p:txBody>
      </p:sp>
      <p:sp>
        <p:nvSpPr>
          <p:cNvPr id="16" name="Rectangle 5"/>
          <p:cNvSpPr>
            <a:spLocks noGrp="1" noChangeArrowheads="1"/>
          </p:cNvSpPr>
          <p:nvPr>
            <p:ph type="ctrTitle"/>
          </p:nvPr>
        </p:nvSpPr>
        <p:spPr>
          <a:xfrm>
            <a:off x="0" y="285749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8" name="Date Placeholder 5"/>
          <p:cNvSpPr>
            <a:spLocks noGrp="1"/>
          </p:cNvSpPr>
          <p:nvPr>
            <p:ph type="dt" sz="half" idx="10"/>
          </p:nvPr>
        </p:nvSpPr>
        <p:spPr>
          <a:xfrm>
            <a:off x="5214938" y="4429125"/>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198767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ne-line title, transparent">
    <p:spTree>
      <p:nvGrpSpPr>
        <p:cNvPr id="1" name=""/>
        <p:cNvGrpSpPr/>
        <p:nvPr/>
      </p:nvGrpSpPr>
      <p:grpSpPr>
        <a:xfrm>
          <a:off x="0" y="0"/>
          <a:ext cx="0" cy="0"/>
          <a:chOff x="0" y="0"/>
          <a:chExt cx="0" cy="0"/>
        </a:xfrm>
      </p:grpSpPr>
      <p:pic>
        <p:nvPicPr>
          <p:cNvPr id="4" name="Picture 6" descr="curtinPowerPointBG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userDrawn="1"/>
        </p:nvSpPr>
        <p:spPr bwMode="auto">
          <a:xfrm>
            <a:off x="0" y="4000500"/>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6"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44035"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a:p>
        </p:txBody>
      </p:sp>
      <p:sp>
        <p:nvSpPr>
          <p:cNvPr id="44037" name="Rectangle 5"/>
          <p:cNvSpPr>
            <a:spLocks noGrp="1" noChangeArrowheads="1"/>
          </p:cNvSpPr>
          <p:nvPr>
            <p:ph type="ctrTitle"/>
          </p:nvPr>
        </p:nvSpPr>
        <p:spPr>
          <a:xfrm>
            <a:off x="0" y="321468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7" name="Date Placeholder 5"/>
          <p:cNvSpPr>
            <a:spLocks noGrp="1"/>
          </p:cNvSpPr>
          <p:nvPr>
            <p:ph type="dt" sz="half" idx="10"/>
          </p:nvPr>
        </p:nvSpPr>
        <p:spPr>
          <a:xfrm>
            <a:off x="5214938" y="4000500"/>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133670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203539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52196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742227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3601179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599775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4045256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1"/>
            <a:ext cx="5111750" cy="5656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1"/>
            <a:ext cx="3008313" cy="4494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3068819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490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3815280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335387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0388"/>
            <a:ext cx="2057400" cy="538956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560388"/>
            <a:ext cx="6019800" cy="5389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12798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wo-line 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4429125"/>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5"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6" name="Rectangle 6"/>
          <p:cNvSpPr>
            <a:spLocks noChangeArrowheads="1"/>
          </p:cNvSpPr>
          <p:nvPr userDrawn="1"/>
        </p:nvSpPr>
        <p:spPr bwMode="auto">
          <a:xfrm>
            <a:off x="0" y="3643313"/>
            <a:ext cx="6334125" cy="7858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32000" tIns="108000" rIns="25200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n-US" sz="4400">
                <a:solidFill>
                  <a:srgbClr val="FFFFFF"/>
                </a:solidFill>
              </a:rPr>
              <a:t>CHANGE IN MASTER</a:t>
            </a:r>
          </a:p>
        </p:txBody>
      </p:sp>
      <p:sp>
        <p:nvSpPr>
          <p:cNvPr id="36867"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a:p>
        </p:txBody>
      </p:sp>
      <p:sp>
        <p:nvSpPr>
          <p:cNvPr id="36869" name="Rectangle 5"/>
          <p:cNvSpPr>
            <a:spLocks noGrp="1" noChangeArrowheads="1"/>
          </p:cNvSpPr>
          <p:nvPr>
            <p:ph type="ctrTitle"/>
          </p:nvPr>
        </p:nvSpPr>
        <p:spPr>
          <a:xfrm>
            <a:off x="0" y="285749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7" name="Date Placeholder 5"/>
          <p:cNvSpPr>
            <a:spLocks noGrp="1"/>
          </p:cNvSpPr>
          <p:nvPr>
            <p:ph type="dt" sz="half" idx="10"/>
          </p:nvPr>
        </p:nvSpPr>
        <p:spPr>
          <a:xfrm>
            <a:off x="5214938" y="4429125"/>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1502757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One-line 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2"/>
          <p:cNvSpPr txBox="1">
            <a:spLocks noChangeArrowheads="1"/>
          </p:cNvSpPr>
          <p:nvPr userDrawn="1"/>
        </p:nvSpPr>
        <p:spPr bwMode="auto">
          <a:xfrm>
            <a:off x="0" y="4000500"/>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5" name="Text Box 6"/>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10243"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dirty="0"/>
          </a:p>
        </p:txBody>
      </p:sp>
      <p:sp>
        <p:nvSpPr>
          <p:cNvPr id="10242" name="Rectangle 2"/>
          <p:cNvSpPr>
            <a:spLocks noGrp="1" noChangeArrowheads="1"/>
          </p:cNvSpPr>
          <p:nvPr>
            <p:ph type="ctrTitle"/>
          </p:nvPr>
        </p:nvSpPr>
        <p:spPr>
          <a:xfrm>
            <a:off x="0" y="321468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6" name="Date Placeholder 5"/>
          <p:cNvSpPr>
            <a:spLocks noGrp="1"/>
          </p:cNvSpPr>
          <p:nvPr>
            <p:ph type="dt" sz="half" idx="10"/>
          </p:nvPr>
        </p:nvSpPr>
        <p:spPr>
          <a:xfrm>
            <a:off x="5214938" y="4000500"/>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534505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ne-line title, transparent">
    <p:spTree>
      <p:nvGrpSpPr>
        <p:cNvPr id="1" name=""/>
        <p:cNvGrpSpPr/>
        <p:nvPr/>
      </p:nvGrpSpPr>
      <p:grpSpPr>
        <a:xfrm>
          <a:off x="0" y="0"/>
          <a:ext cx="0" cy="0"/>
          <a:chOff x="0" y="0"/>
          <a:chExt cx="0" cy="0"/>
        </a:xfrm>
      </p:grpSpPr>
      <p:pic>
        <p:nvPicPr>
          <p:cNvPr id="4" name="Picture 6" descr="curtinPowerPointBG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userDrawn="1"/>
        </p:nvSpPr>
        <p:spPr bwMode="auto">
          <a:xfrm>
            <a:off x="0" y="4000500"/>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6"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44035"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a:p>
        </p:txBody>
      </p:sp>
      <p:sp>
        <p:nvSpPr>
          <p:cNvPr id="44037" name="Rectangle 5"/>
          <p:cNvSpPr>
            <a:spLocks noGrp="1" noChangeArrowheads="1"/>
          </p:cNvSpPr>
          <p:nvPr>
            <p:ph type="ctrTitle"/>
          </p:nvPr>
        </p:nvSpPr>
        <p:spPr>
          <a:xfrm>
            <a:off x="0" y="321468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7" name="Date Placeholder 5"/>
          <p:cNvSpPr>
            <a:spLocks noGrp="1"/>
          </p:cNvSpPr>
          <p:nvPr>
            <p:ph type="dt" sz="half" idx="10"/>
          </p:nvPr>
        </p:nvSpPr>
        <p:spPr>
          <a:xfrm>
            <a:off x="5214938" y="4000500"/>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4158697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wo-line 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4429125"/>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5"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6" name="Rectangle 6"/>
          <p:cNvSpPr>
            <a:spLocks noChangeArrowheads="1"/>
          </p:cNvSpPr>
          <p:nvPr userDrawn="1"/>
        </p:nvSpPr>
        <p:spPr bwMode="auto">
          <a:xfrm>
            <a:off x="0" y="3643313"/>
            <a:ext cx="6334125" cy="7858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32000" tIns="108000" rIns="25200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n-US" sz="4400">
                <a:solidFill>
                  <a:srgbClr val="FFFFFF"/>
                </a:solidFill>
              </a:rPr>
              <a:t>CHANGE IN MASTER</a:t>
            </a:r>
          </a:p>
        </p:txBody>
      </p:sp>
      <p:sp>
        <p:nvSpPr>
          <p:cNvPr id="36867"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a:p>
        </p:txBody>
      </p:sp>
      <p:sp>
        <p:nvSpPr>
          <p:cNvPr id="36869" name="Rectangle 5"/>
          <p:cNvSpPr>
            <a:spLocks noGrp="1" noChangeArrowheads="1"/>
          </p:cNvSpPr>
          <p:nvPr>
            <p:ph type="ctrTitle"/>
          </p:nvPr>
        </p:nvSpPr>
        <p:spPr>
          <a:xfrm>
            <a:off x="0" y="285749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7" name="Date Placeholder 5"/>
          <p:cNvSpPr>
            <a:spLocks noGrp="1"/>
          </p:cNvSpPr>
          <p:nvPr>
            <p:ph type="dt" sz="half" idx="10"/>
          </p:nvPr>
        </p:nvSpPr>
        <p:spPr>
          <a:xfrm>
            <a:off x="5214938" y="4429125"/>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2218651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wo-line title, transparent">
    <p:spTree>
      <p:nvGrpSpPr>
        <p:cNvPr id="1" name=""/>
        <p:cNvGrpSpPr/>
        <p:nvPr/>
      </p:nvGrpSpPr>
      <p:grpSpPr>
        <a:xfrm>
          <a:off x="0" y="0"/>
          <a:ext cx="0" cy="0"/>
          <a:chOff x="0" y="0"/>
          <a:chExt cx="0" cy="0"/>
        </a:xfrm>
      </p:grpSpPr>
      <p:pic>
        <p:nvPicPr>
          <p:cNvPr id="4" name="Picture 7" descr="curtinPowerPointBG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6" name="Text Box 2"/>
          <p:cNvSpPr txBox="1">
            <a:spLocks noChangeArrowheads="1"/>
          </p:cNvSpPr>
          <p:nvPr userDrawn="1"/>
        </p:nvSpPr>
        <p:spPr bwMode="auto">
          <a:xfrm>
            <a:off x="0" y="4429125"/>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7" name="Rectangle 10"/>
          <p:cNvSpPr>
            <a:spLocks noChangeArrowheads="1"/>
          </p:cNvSpPr>
          <p:nvPr userDrawn="1"/>
        </p:nvSpPr>
        <p:spPr bwMode="auto">
          <a:xfrm>
            <a:off x="0" y="3643313"/>
            <a:ext cx="6334125" cy="785812"/>
          </a:xfrm>
          <a:prstGeom prst="rect">
            <a:avLst/>
          </a:prstGeom>
          <a:solidFill>
            <a:schemeClr val="accent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32000" tIns="108000" rIns="25200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n-US" sz="4400">
                <a:solidFill>
                  <a:srgbClr val="FFFFFF"/>
                </a:solidFill>
              </a:rPr>
              <a:t>CHANGE IN MASTER</a:t>
            </a:r>
          </a:p>
        </p:txBody>
      </p:sp>
      <p:sp>
        <p:nvSpPr>
          <p:cNvPr id="15"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a:p>
        </p:txBody>
      </p:sp>
      <p:sp>
        <p:nvSpPr>
          <p:cNvPr id="16" name="Rectangle 5"/>
          <p:cNvSpPr>
            <a:spLocks noGrp="1" noChangeArrowheads="1"/>
          </p:cNvSpPr>
          <p:nvPr>
            <p:ph type="ctrTitle"/>
          </p:nvPr>
        </p:nvSpPr>
        <p:spPr>
          <a:xfrm>
            <a:off x="0" y="285749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8" name="Date Placeholder 5"/>
          <p:cNvSpPr>
            <a:spLocks noGrp="1"/>
          </p:cNvSpPr>
          <p:nvPr>
            <p:ph type="dt" sz="half" idx="10"/>
          </p:nvPr>
        </p:nvSpPr>
        <p:spPr>
          <a:xfrm>
            <a:off x="5214938" y="4429125"/>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1441347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4063900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2430058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4193007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3203103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278865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93335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line title, transparent">
    <p:spTree>
      <p:nvGrpSpPr>
        <p:cNvPr id="1" name=""/>
        <p:cNvGrpSpPr/>
        <p:nvPr/>
      </p:nvGrpSpPr>
      <p:grpSpPr>
        <a:xfrm>
          <a:off x="0" y="0"/>
          <a:ext cx="0" cy="0"/>
          <a:chOff x="0" y="0"/>
          <a:chExt cx="0" cy="0"/>
        </a:xfrm>
      </p:grpSpPr>
      <p:pic>
        <p:nvPicPr>
          <p:cNvPr id="4" name="Picture 7" descr="curtinPowerPointBG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sp>
        <p:nvSpPr>
          <p:cNvPr id="6" name="Text Box 2"/>
          <p:cNvSpPr txBox="1">
            <a:spLocks noChangeArrowheads="1"/>
          </p:cNvSpPr>
          <p:nvPr userDrawn="1"/>
        </p:nvSpPr>
        <p:spPr bwMode="auto">
          <a:xfrm>
            <a:off x="0" y="4429125"/>
            <a:ext cx="6624638" cy="346075"/>
          </a:xfrm>
          <a:prstGeom prst="rect">
            <a:avLst/>
          </a:prstGeom>
          <a:solidFill>
            <a:srgbClr val="000000"/>
          </a:solidFill>
          <a:ln w="9525">
            <a:noFill/>
            <a:miter lim="800000"/>
            <a:headEnd/>
            <a:tailEnd/>
          </a:ln>
          <a:effectLst/>
        </p:spPr>
        <p:txBody>
          <a:bodyPr wrap="none" lIns="0" tIns="0" rIns="180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defRPr/>
            </a:pPr>
            <a:endParaRPr lang="en-US" altLang="en-US" sz="1600">
              <a:solidFill>
                <a:srgbClr val="CC9900"/>
              </a:solidFill>
            </a:endParaRPr>
          </a:p>
        </p:txBody>
      </p:sp>
      <p:sp>
        <p:nvSpPr>
          <p:cNvPr id="7" name="Rectangle 10"/>
          <p:cNvSpPr>
            <a:spLocks noChangeArrowheads="1"/>
          </p:cNvSpPr>
          <p:nvPr userDrawn="1"/>
        </p:nvSpPr>
        <p:spPr bwMode="auto">
          <a:xfrm>
            <a:off x="0" y="3643313"/>
            <a:ext cx="6334125" cy="785812"/>
          </a:xfrm>
          <a:prstGeom prst="rect">
            <a:avLst/>
          </a:prstGeom>
          <a:solidFill>
            <a:schemeClr val="accent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32000" tIns="108000" rIns="25200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n-US" sz="4400">
                <a:solidFill>
                  <a:srgbClr val="FFFFFF"/>
                </a:solidFill>
              </a:rPr>
              <a:t>CHANGE IN MASTER</a:t>
            </a:r>
          </a:p>
        </p:txBody>
      </p:sp>
      <p:sp>
        <p:nvSpPr>
          <p:cNvPr id="15"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a:t>Click to edit Master subtitle style</a:t>
            </a:r>
            <a:endParaRPr lang="en-AU"/>
          </a:p>
        </p:txBody>
      </p:sp>
      <p:sp>
        <p:nvSpPr>
          <p:cNvPr id="16" name="Rectangle 5"/>
          <p:cNvSpPr>
            <a:spLocks noGrp="1" noChangeArrowheads="1"/>
          </p:cNvSpPr>
          <p:nvPr>
            <p:ph type="ctrTitle"/>
          </p:nvPr>
        </p:nvSpPr>
        <p:spPr>
          <a:xfrm>
            <a:off x="0" y="285749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r>
              <a:rPr lang="en-US"/>
              <a:t>Click to edit Master title style</a:t>
            </a:r>
            <a:endParaRPr lang="en-AU" dirty="0"/>
          </a:p>
        </p:txBody>
      </p:sp>
      <p:sp>
        <p:nvSpPr>
          <p:cNvPr id="8" name="Date Placeholder 5"/>
          <p:cNvSpPr>
            <a:spLocks noGrp="1"/>
          </p:cNvSpPr>
          <p:nvPr>
            <p:ph type="dt" sz="half" idx="10"/>
          </p:nvPr>
        </p:nvSpPr>
        <p:spPr>
          <a:xfrm>
            <a:off x="5214938" y="4429125"/>
            <a:ext cx="1428750" cy="346075"/>
          </a:xfrm>
        </p:spPr>
        <p:txBody>
          <a:bodyPr rIns="180000" anchor="ctr"/>
          <a:lstStyle>
            <a:lvl1pPr algn="r">
              <a:defRPr sz="1600" smtClean="0"/>
            </a:lvl1pPr>
          </a:lstStyle>
          <a:p>
            <a:pPr>
              <a:defRPr/>
            </a:pPr>
            <a:r>
              <a:rPr lang="en-US" altLang="en-US">
                <a:solidFill>
                  <a:srgbClr val="CC9900"/>
                </a:solidFill>
              </a:rPr>
              <a:t>30.07.2010</a:t>
            </a:r>
            <a:endParaRPr lang="en-AU" altLang="en-US">
              <a:solidFill>
                <a:srgbClr val="CC9900"/>
              </a:solidFill>
            </a:endParaRPr>
          </a:p>
        </p:txBody>
      </p:sp>
    </p:spTree>
    <p:extLst>
      <p:ext uri="{BB962C8B-B14F-4D97-AF65-F5344CB8AC3E}">
        <p14:creationId xmlns:p14="http://schemas.microsoft.com/office/powerpoint/2010/main" val="925398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1"/>
            <a:ext cx="5111750" cy="5656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1"/>
            <a:ext cx="3008313" cy="4494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020962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490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4023198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3627596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0388"/>
            <a:ext cx="2057400" cy="538956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560388"/>
            <a:ext cx="6019800" cy="5389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124220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4" descr="CQUniversity ppt text slide 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14290"/>
            <a:ext cx="8229600" cy="582594"/>
          </a:xfrm>
        </p:spPr>
        <p:txBody>
          <a:bodyPr>
            <a:no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AU" dirty="0"/>
          </a:p>
        </p:txBody>
      </p:sp>
      <p:sp>
        <p:nvSpPr>
          <p:cNvPr id="8" name="Content Placeholder 2"/>
          <p:cNvSpPr>
            <a:spLocks noGrp="1"/>
          </p:cNvSpPr>
          <p:nvPr>
            <p:ph idx="1"/>
          </p:nvPr>
        </p:nvSpPr>
        <p:spPr>
          <a:xfrm>
            <a:off x="457200" y="1600200"/>
            <a:ext cx="8229600" cy="4525963"/>
          </a:xfrm>
        </p:spPr>
        <p:txBody>
          <a:bodyPr/>
          <a:lstStyle>
            <a:lvl1pPr>
              <a:defRPr>
                <a:solidFill>
                  <a:schemeClr val="accent1">
                    <a:lumMod val="50000"/>
                  </a:schemeClr>
                </a:solidFill>
                <a:latin typeface="Arial" pitchFamily="34" charset="0"/>
                <a:cs typeface="Arial" pitchFamily="34" charset="0"/>
              </a:defRPr>
            </a:lvl1pPr>
            <a:lvl2pPr>
              <a:defRPr>
                <a:solidFill>
                  <a:schemeClr val="accent1">
                    <a:lumMod val="50000"/>
                  </a:schemeClr>
                </a:solidFill>
                <a:latin typeface="Arial" pitchFamily="34" charset="0"/>
                <a:cs typeface="Arial" pitchFamily="34" charset="0"/>
              </a:defRPr>
            </a:lvl2pPr>
            <a:lvl3pPr>
              <a:defRPr>
                <a:solidFill>
                  <a:schemeClr val="accent1">
                    <a:lumMod val="50000"/>
                  </a:schemeClr>
                </a:solidFill>
                <a:latin typeface="Arial" pitchFamily="34" charset="0"/>
                <a:cs typeface="Arial" pitchFamily="34" charset="0"/>
              </a:defRPr>
            </a:lvl3pPr>
            <a:lvl4pPr>
              <a:defRPr>
                <a:solidFill>
                  <a:schemeClr val="accent1">
                    <a:lumMod val="50000"/>
                  </a:schemeClr>
                </a:solidFill>
                <a:latin typeface="Arial" pitchFamily="34" charset="0"/>
                <a:cs typeface="Arial" pitchFamily="34" charset="0"/>
              </a:defRPr>
            </a:lvl4pPr>
            <a:lvl5pPr>
              <a:defRPr>
                <a:solidFill>
                  <a:schemeClr val="accent1">
                    <a:lumMod val="50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4"/>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fontAlgn="base">
              <a:spcBef>
                <a:spcPct val="0"/>
              </a:spcBef>
              <a:spcAft>
                <a:spcPct val="0"/>
              </a:spcAft>
              <a:defRPr/>
            </a:pPr>
            <a:fld id="{6815F53B-20D6-45DA-8CF0-3AD6383D4321}" type="slidenum">
              <a:rPr lang="en-AU" altLang="en-US">
                <a:solidFill>
                  <a:srgbClr val="333333"/>
                </a:solidFill>
                <a:cs typeface="Arial" charset="0"/>
              </a:rPr>
              <a:pPr fontAlgn="base">
                <a:spcBef>
                  <a:spcPct val="0"/>
                </a:spcBef>
                <a:spcAft>
                  <a:spcPct val="0"/>
                </a:spcAft>
                <a:defRPr/>
              </a:pPr>
              <a:t>‹#›</a:t>
            </a:fld>
            <a:endParaRPr lang="en-AU" altLang="en-US">
              <a:solidFill>
                <a:srgbClr val="333333"/>
              </a:solidFill>
              <a:cs typeface="Arial" charset="0"/>
            </a:endParaRPr>
          </a:p>
        </p:txBody>
      </p:sp>
    </p:spTree>
    <p:extLst>
      <p:ext uri="{BB962C8B-B14F-4D97-AF65-F5344CB8AC3E}">
        <p14:creationId xmlns:p14="http://schemas.microsoft.com/office/powerpoint/2010/main" val="335141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401771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53177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291939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15366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solidFill>
                  <a:srgbClr val="CC9900"/>
                </a:solidFill>
              </a:rPr>
              <a:t>30.07.2010</a:t>
            </a:r>
            <a:endParaRPr lang="en-AU" altLang="en-US">
              <a:solidFill>
                <a:srgbClr val="CC99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AU">
                <a:solidFill>
                  <a:srgbClr val="666666"/>
                </a:solidFill>
              </a:rPr>
              <a:t>Roslyn Cameron Copyright 2015</a:t>
            </a:r>
          </a:p>
        </p:txBody>
      </p:sp>
    </p:spTree>
    <p:extLst>
      <p:ext uri="{BB962C8B-B14F-4D97-AF65-F5344CB8AC3E}">
        <p14:creationId xmlns:p14="http://schemas.microsoft.com/office/powerpoint/2010/main" val="96005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pn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60388"/>
            <a:ext cx="82073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AU" altLang="en-US"/>
          </a:p>
        </p:txBody>
      </p:sp>
      <p:sp>
        <p:nvSpPr>
          <p:cNvPr id="1027" name="Rectangle 3"/>
          <p:cNvSpPr>
            <a:spLocks noGrp="1" noChangeArrowheads="1"/>
          </p:cNvSpPr>
          <p:nvPr>
            <p:ph type="body" idx="1"/>
          </p:nvPr>
        </p:nvSpPr>
        <p:spPr bwMode="auto">
          <a:xfrm>
            <a:off x="457200" y="1600200"/>
            <a:ext cx="8229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1028" name="Rectangle 4"/>
          <p:cNvSpPr>
            <a:spLocks noGrp="1" noChangeArrowheads="1"/>
          </p:cNvSpPr>
          <p:nvPr>
            <p:ph type="dt" sz="half" idx="2"/>
          </p:nvPr>
        </p:nvSpPr>
        <p:spPr bwMode="auto">
          <a:xfrm>
            <a:off x="4022725" y="6078538"/>
            <a:ext cx="2133600"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smtClean="0">
                <a:solidFill>
                  <a:schemeClr val="accent1"/>
                </a:solidFill>
              </a:defRPr>
            </a:lvl1pPr>
          </a:lstStyle>
          <a:p>
            <a:pPr fontAlgn="base">
              <a:spcBef>
                <a:spcPct val="0"/>
              </a:spcBef>
              <a:spcAft>
                <a:spcPct val="0"/>
              </a:spcAft>
              <a:defRPr/>
            </a:pPr>
            <a:r>
              <a:rPr lang="en-US" altLang="en-US">
                <a:solidFill>
                  <a:srgbClr val="CC9900"/>
                </a:solidFill>
                <a:cs typeface="Arial" charset="0"/>
              </a:rPr>
              <a:t>30.07.2010</a:t>
            </a:r>
            <a:endParaRPr lang="en-AU" altLang="en-US">
              <a:solidFill>
                <a:srgbClr val="CC9900"/>
              </a:solidFill>
              <a:cs typeface="Arial" charset="0"/>
            </a:endParaRPr>
          </a:p>
        </p:txBody>
      </p:sp>
      <p:sp>
        <p:nvSpPr>
          <p:cNvPr id="1029" name="Rectangle 5"/>
          <p:cNvSpPr>
            <a:spLocks noGrp="1" noChangeArrowheads="1"/>
          </p:cNvSpPr>
          <p:nvPr>
            <p:ph type="ftr" sz="quarter" idx="3"/>
          </p:nvPr>
        </p:nvSpPr>
        <p:spPr bwMode="auto">
          <a:xfrm>
            <a:off x="468313" y="6078538"/>
            <a:ext cx="3455987"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a:solidFill>
                  <a:schemeClr val="tx2"/>
                </a:solidFill>
                <a:cs typeface="+mn-cs"/>
              </a:defRPr>
            </a:lvl1pPr>
          </a:lstStyle>
          <a:p>
            <a:pPr fontAlgn="base">
              <a:spcBef>
                <a:spcPct val="0"/>
              </a:spcBef>
              <a:spcAft>
                <a:spcPct val="0"/>
              </a:spcAft>
              <a:defRPr/>
            </a:pPr>
            <a:r>
              <a:rPr lang="en-AU">
                <a:solidFill>
                  <a:srgbClr val="666666"/>
                </a:solidFill>
              </a:rPr>
              <a:t>Roslyn Cameron Copyright 2015</a:t>
            </a:r>
          </a:p>
        </p:txBody>
      </p:sp>
      <p:sp>
        <p:nvSpPr>
          <p:cNvPr id="1031" name="Text Box 7"/>
          <p:cNvSpPr txBox="1">
            <a:spLocks noChangeArrowheads="1"/>
          </p:cNvSpPr>
          <p:nvPr/>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pic>
        <p:nvPicPr>
          <p:cNvPr id="2" name="Picture 6" descr="curtinPowerPointBGContent-Alpha.gif"/>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836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sldNum="0" hdr="0" dt="0"/>
  <p:txStyles>
    <p:titleStyle>
      <a:lvl1pPr algn="l" rtl="0" eaLnBrk="0" fontAlgn="base" hangingPunct="0">
        <a:spcBef>
          <a:spcPct val="0"/>
        </a:spcBef>
        <a:spcAft>
          <a:spcPct val="0"/>
        </a:spcAft>
        <a:defRPr sz="3200">
          <a:solidFill>
            <a:srgbClr val="5F5F5F"/>
          </a:solidFill>
          <a:latin typeface="+mj-lt"/>
          <a:ea typeface="+mj-ea"/>
          <a:cs typeface="+mj-cs"/>
        </a:defRPr>
      </a:lvl1pPr>
      <a:lvl2pPr algn="l" rtl="0" eaLnBrk="0" fontAlgn="base" hangingPunct="0">
        <a:spcBef>
          <a:spcPct val="0"/>
        </a:spcBef>
        <a:spcAft>
          <a:spcPct val="0"/>
        </a:spcAft>
        <a:defRPr sz="3200">
          <a:solidFill>
            <a:srgbClr val="5F5F5F"/>
          </a:solidFill>
          <a:latin typeface="Arial" charset="0"/>
        </a:defRPr>
      </a:lvl2pPr>
      <a:lvl3pPr algn="l" rtl="0" eaLnBrk="0" fontAlgn="base" hangingPunct="0">
        <a:spcBef>
          <a:spcPct val="0"/>
        </a:spcBef>
        <a:spcAft>
          <a:spcPct val="0"/>
        </a:spcAft>
        <a:defRPr sz="3200">
          <a:solidFill>
            <a:srgbClr val="5F5F5F"/>
          </a:solidFill>
          <a:latin typeface="Arial" charset="0"/>
        </a:defRPr>
      </a:lvl3pPr>
      <a:lvl4pPr algn="l" rtl="0" eaLnBrk="0" fontAlgn="base" hangingPunct="0">
        <a:spcBef>
          <a:spcPct val="0"/>
        </a:spcBef>
        <a:spcAft>
          <a:spcPct val="0"/>
        </a:spcAft>
        <a:defRPr sz="3200">
          <a:solidFill>
            <a:srgbClr val="5F5F5F"/>
          </a:solidFill>
          <a:latin typeface="Arial" charset="0"/>
        </a:defRPr>
      </a:lvl4pPr>
      <a:lvl5pPr algn="l" rtl="0" eaLnBrk="0" fontAlgn="base" hangingPunct="0">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p:titleStyle>
    <p:bodyStyle>
      <a:lvl1pPr marL="266700" indent="-266700" algn="l" rtl="0" eaLnBrk="0" fontAlgn="base" hangingPunct="0">
        <a:lnSpc>
          <a:spcPct val="110000"/>
        </a:lnSpc>
        <a:spcBef>
          <a:spcPct val="30000"/>
        </a:spcBef>
        <a:spcAft>
          <a:spcPct val="0"/>
        </a:spcAft>
        <a:buClr>
          <a:schemeClr val="accent1"/>
        </a:buClr>
        <a:buFont typeface="Wingdings" pitchFamily="2" charset="2"/>
        <a:buChar char="§"/>
        <a:defRPr sz="2400">
          <a:solidFill>
            <a:schemeClr val="tx1"/>
          </a:solidFill>
          <a:latin typeface="+mn-lt"/>
          <a:ea typeface="+mn-ea"/>
          <a:cs typeface="+mn-cs"/>
        </a:defRPr>
      </a:lvl1pPr>
      <a:lvl2pPr marL="538163" algn="l" rtl="0" eaLnBrk="0" fontAlgn="base" hangingPunct="0">
        <a:lnSpc>
          <a:spcPct val="110000"/>
        </a:lnSpc>
        <a:spcBef>
          <a:spcPct val="20000"/>
        </a:spcBef>
        <a:spcAft>
          <a:spcPct val="0"/>
        </a:spcAft>
        <a:defRPr>
          <a:solidFill>
            <a:schemeClr val="tx1"/>
          </a:solidFill>
          <a:latin typeface="+mn-lt"/>
        </a:defRPr>
      </a:lvl2pPr>
      <a:lvl3pPr marL="985838" algn="l" rtl="0" eaLnBrk="0" fontAlgn="base" hangingPunct="0">
        <a:lnSpc>
          <a:spcPct val="110000"/>
        </a:lnSpc>
        <a:spcBef>
          <a:spcPct val="20000"/>
        </a:spcBef>
        <a:spcAft>
          <a:spcPct val="0"/>
        </a:spcAft>
        <a:defRPr>
          <a:solidFill>
            <a:schemeClr val="tx1"/>
          </a:solidFill>
          <a:latin typeface="+mn-lt"/>
        </a:defRPr>
      </a:lvl3pPr>
      <a:lvl4pPr marL="1435100" indent="-1588" algn="l" rtl="0" eaLnBrk="0" fontAlgn="base" hangingPunct="0">
        <a:lnSpc>
          <a:spcPct val="110000"/>
        </a:lnSpc>
        <a:spcBef>
          <a:spcPct val="20000"/>
        </a:spcBef>
        <a:spcAft>
          <a:spcPct val="0"/>
        </a:spcAft>
        <a:defRPr>
          <a:solidFill>
            <a:schemeClr val="tx1"/>
          </a:solidFill>
          <a:latin typeface="+mn-lt"/>
        </a:defRPr>
      </a:lvl4pPr>
      <a:lvl5pPr marL="1790700" algn="l" rtl="0" eaLnBrk="0" fontAlgn="base" hangingPunct="0">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60388"/>
            <a:ext cx="82073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AU" altLang="en-US"/>
          </a:p>
        </p:txBody>
      </p:sp>
      <p:sp>
        <p:nvSpPr>
          <p:cNvPr id="1027" name="Rectangle 3"/>
          <p:cNvSpPr>
            <a:spLocks noGrp="1" noChangeArrowheads="1"/>
          </p:cNvSpPr>
          <p:nvPr>
            <p:ph type="body" idx="1"/>
          </p:nvPr>
        </p:nvSpPr>
        <p:spPr bwMode="auto">
          <a:xfrm>
            <a:off x="457200" y="1600200"/>
            <a:ext cx="8229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1028" name="Rectangle 4"/>
          <p:cNvSpPr>
            <a:spLocks noGrp="1" noChangeArrowheads="1"/>
          </p:cNvSpPr>
          <p:nvPr>
            <p:ph type="dt" sz="half" idx="2"/>
          </p:nvPr>
        </p:nvSpPr>
        <p:spPr bwMode="auto">
          <a:xfrm>
            <a:off x="4022725" y="6078538"/>
            <a:ext cx="2133600"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smtClean="0">
                <a:solidFill>
                  <a:schemeClr val="accent1"/>
                </a:solidFill>
              </a:defRPr>
            </a:lvl1pPr>
          </a:lstStyle>
          <a:p>
            <a:pPr fontAlgn="base">
              <a:spcBef>
                <a:spcPct val="0"/>
              </a:spcBef>
              <a:spcAft>
                <a:spcPct val="0"/>
              </a:spcAft>
              <a:defRPr/>
            </a:pPr>
            <a:r>
              <a:rPr lang="en-US" altLang="en-US">
                <a:solidFill>
                  <a:srgbClr val="CC9900"/>
                </a:solidFill>
                <a:cs typeface="Arial" charset="0"/>
              </a:rPr>
              <a:t>30.07.2010</a:t>
            </a:r>
            <a:endParaRPr lang="en-AU" altLang="en-US">
              <a:solidFill>
                <a:srgbClr val="CC9900"/>
              </a:solidFill>
              <a:cs typeface="Arial" charset="0"/>
            </a:endParaRPr>
          </a:p>
        </p:txBody>
      </p:sp>
      <p:sp>
        <p:nvSpPr>
          <p:cNvPr id="1029" name="Rectangle 5"/>
          <p:cNvSpPr>
            <a:spLocks noGrp="1" noChangeArrowheads="1"/>
          </p:cNvSpPr>
          <p:nvPr>
            <p:ph type="ftr" sz="quarter" idx="3"/>
          </p:nvPr>
        </p:nvSpPr>
        <p:spPr bwMode="auto">
          <a:xfrm>
            <a:off x="468313" y="6078538"/>
            <a:ext cx="3455987"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a:solidFill>
                  <a:schemeClr val="tx2"/>
                </a:solidFill>
                <a:cs typeface="+mn-cs"/>
              </a:defRPr>
            </a:lvl1pPr>
          </a:lstStyle>
          <a:p>
            <a:pPr fontAlgn="base">
              <a:spcBef>
                <a:spcPct val="0"/>
              </a:spcBef>
              <a:spcAft>
                <a:spcPct val="0"/>
              </a:spcAft>
              <a:defRPr/>
            </a:pPr>
            <a:r>
              <a:rPr lang="en-AU">
                <a:solidFill>
                  <a:srgbClr val="666666"/>
                </a:solidFill>
              </a:rPr>
              <a:t>Roslyn Cameron Copyright 2015</a:t>
            </a:r>
          </a:p>
        </p:txBody>
      </p:sp>
      <p:sp>
        <p:nvSpPr>
          <p:cNvPr id="1031" name="Text Box 7"/>
          <p:cNvSpPr txBox="1">
            <a:spLocks noChangeArrowheads="1"/>
          </p:cNvSpPr>
          <p:nvPr/>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pic>
        <p:nvPicPr>
          <p:cNvPr id="2" name="Picture 6" descr="curtinPowerPointBGContent-Alpha.gi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50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sldNum="0" hdr="0" dt="0"/>
  <p:txStyles>
    <p:titleStyle>
      <a:lvl1pPr algn="l" rtl="0" eaLnBrk="0" fontAlgn="base" hangingPunct="0">
        <a:spcBef>
          <a:spcPct val="0"/>
        </a:spcBef>
        <a:spcAft>
          <a:spcPct val="0"/>
        </a:spcAft>
        <a:defRPr sz="3200">
          <a:solidFill>
            <a:srgbClr val="5F5F5F"/>
          </a:solidFill>
          <a:latin typeface="+mj-lt"/>
          <a:ea typeface="+mj-ea"/>
          <a:cs typeface="+mj-cs"/>
        </a:defRPr>
      </a:lvl1pPr>
      <a:lvl2pPr algn="l" rtl="0" eaLnBrk="0" fontAlgn="base" hangingPunct="0">
        <a:spcBef>
          <a:spcPct val="0"/>
        </a:spcBef>
        <a:spcAft>
          <a:spcPct val="0"/>
        </a:spcAft>
        <a:defRPr sz="3200">
          <a:solidFill>
            <a:srgbClr val="5F5F5F"/>
          </a:solidFill>
          <a:latin typeface="Arial" charset="0"/>
        </a:defRPr>
      </a:lvl2pPr>
      <a:lvl3pPr algn="l" rtl="0" eaLnBrk="0" fontAlgn="base" hangingPunct="0">
        <a:spcBef>
          <a:spcPct val="0"/>
        </a:spcBef>
        <a:spcAft>
          <a:spcPct val="0"/>
        </a:spcAft>
        <a:defRPr sz="3200">
          <a:solidFill>
            <a:srgbClr val="5F5F5F"/>
          </a:solidFill>
          <a:latin typeface="Arial" charset="0"/>
        </a:defRPr>
      </a:lvl3pPr>
      <a:lvl4pPr algn="l" rtl="0" eaLnBrk="0" fontAlgn="base" hangingPunct="0">
        <a:spcBef>
          <a:spcPct val="0"/>
        </a:spcBef>
        <a:spcAft>
          <a:spcPct val="0"/>
        </a:spcAft>
        <a:defRPr sz="3200">
          <a:solidFill>
            <a:srgbClr val="5F5F5F"/>
          </a:solidFill>
          <a:latin typeface="Arial" charset="0"/>
        </a:defRPr>
      </a:lvl4pPr>
      <a:lvl5pPr algn="l" rtl="0" eaLnBrk="0" fontAlgn="base" hangingPunct="0">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p:titleStyle>
    <p:bodyStyle>
      <a:lvl1pPr marL="266700" indent="-266700" algn="l" rtl="0" eaLnBrk="0" fontAlgn="base" hangingPunct="0">
        <a:lnSpc>
          <a:spcPct val="110000"/>
        </a:lnSpc>
        <a:spcBef>
          <a:spcPct val="30000"/>
        </a:spcBef>
        <a:spcAft>
          <a:spcPct val="0"/>
        </a:spcAft>
        <a:buClr>
          <a:schemeClr val="accent1"/>
        </a:buClr>
        <a:buFont typeface="Wingdings" pitchFamily="2" charset="2"/>
        <a:buChar char="§"/>
        <a:defRPr sz="2400">
          <a:solidFill>
            <a:schemeClr val="tx1"/>
          </a:solidFill>
          <a:latin typeface="+mn-lt"/>
          <a:ea typeface="+mn-ea"/>
          <a:cs typeface="+mn-cs"/>
        </a:defRPr>
      </a:lvl1pPr>
      <a:lvl2pPr marL="538163" algn="l" rtl="0" eaLnBrk="0" fontAlgn="base" hangingPunct="0">
        <a:lnSpc>
          <a:spcPct val="110000"/>
        </a:lnSpc>
        <a:spcBef>
          <a:spcPct val="20000"/>
        </a:spcBef>
        <a:spcAft>
          <a:spcPct val="0"/>
        </a:spcAft>
        <a:defRPr>
          <a:solidFill>
            <a:schemeClr val="tx1"/>
          </a:solidFill>
          <a:latin typeface="+mn-lt"/>
        </a:defRPr>
      </a:lvl2pPr>
      <a:lvl3pPr marL="985838" algn="l" rtl="0" eaLnBrk="0" fontAlgn="base" hangingPunct="0">
        <a:lnSpc>
          <a:spcPct val="110000"/>
        </a:lnSpc>
        <a:spcBef>
          <a:spcPct val="20000"/>
        </a:spcBef>
        <a:spcAft>
          <a:spcPct val="0"/>
        </a:spcAft>
        <a:defRPr>
          <a:solidFill>
            <a:schemeClr val="tx1"/>
          </a:solidFill>
          <a:latin typeface="+mn-lt"/>
        </a:defRPr>
      </a:lvl3pPr>
      <a:lvl4pPr marL="1435100" indent="-1588" algn="l" rtl="0" eaLnBrk="0" fontAlgn="base" hangingPunct="0">
        <a:lnSpc>
          <a:spcPct val="110000"/>
        </a:lnSpc>
        <a:spcBef>
          <a:spcPct val="20000"/>
        </a:spcBef>
        <a:spcAft>
          <a:spcPct val="0"/>
        </a:spcAft>
        <a:defRPr>
          <a:solidFill>
            <a:schemeClr val="tx1"/>
          </a:solidFill>
          <a:latin typeface="+mn-lt"/>
        </a:defRPr>
      </a:lvl4pPr>
      <a:lvl5pPr marL="1790700" algn="l" rtl="0" eaLnBrk="0" fontAlgn="base" hangingPunct="0">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60388"/>
            <a:ext cx="82073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AU" altLang="en-US"/>
          </a:p>
        </p:txBody>
      </p:sp>
      <p:sp>
        <p:nvSpPr>
          <p:cNvPr id="1027" name="Rectangle 3"/>
          <p:cNvSpPr>
            <a:spLocks noGrp="1" noChangeArrowheads="1"/>
          </p:cNvSpPr>
          <p:nvPr>
            <p:ph type="body" idx="1"/>
          </p:nvPr>
        </p:nvSpPr>
        <p:spPr bwMode="auto">
          <a:xfrm>
            <a:off x="457200" y="1600200"/>
            <a:ext cx="8229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1028" name="Rectangle 4"/>
          <p:cNvSpPr>
            <a:spLocks noGrp="1" noChangeArrowheads="1"/>
          </p:cNvSpPr>
          <p:nvPr>
            <p:ph type="dt" sz="half" idx="2"/>
          </p:nvPr>
        </p:nvSpPr>
        <p:spPr bwMode="auto">
          <a:xfrm>
            <a:off x="4022725" y="6078538"/>
            <a:ext cx="2133600"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smtClean="0">
                <a:solidFill>
                  <a:schemeClr val="accent1"/>
                </a:solidFill>
              </a:defRPr>
            </a:lvl1pPr>
          </a:lstStyle>
          <a:p>
            <a:pPr fontAlgn="base">
              <a:spcBef>
                <a:spcPct val="0"/>
              </a:spcBef>
              <a:spcAft>
                <a:spcPct val="0"/>
              </a:spcAft>
              <a:defRPr/>
            </a:pPr>
            <a:r>
              <a:rPr lang="en-US" altLang="en-US">
                <a:solidFill>
                  <a:srgbClr val="CC9900"/>
                </a:solidFill>
                <a:cs typeface="Arial" charset="0"/>
              </a:rPr>
              <a:t>30.07.2010</a:t>
            </a:r>
            <a:endParaRPr lang="en-AU" altLang="en-US">
              <a:solidFill>
                <a:srgbClr val="CC9900"/>
              </a:solidFill>
              <a:cs typeface="Arial" charset="0"/>
            </a:endParaRPr>
          </a:p>
        </p:txBody>
      </p:sp>
      <p:sp>
        <p:nvSpPr>
          <p:cNvPr id="1029" name="Rectangle 5"/>
          <p:cNvSpPr>
            <a:spLocks noGrp="1" noChangeArrowheads="1"/>
          </p:cNvSpPr>
          <p:nvPr>
            <p:ph type="ftr" sz="quarter" idx="3"/>
          </p:nvPr>
        </p:nvSpPr>
        <p:spPr bwMode="auto">
          <a:xfrm>
            <a:off x="468313" y="6078538"/>
            <a:ext cx="3455987"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a:solidFill>
                  <a:schemeClr val="tx2"/>
                </a:solidFill>
                <a:cs typeface="+mn-cs"/>
              </a:defRPr>
            </a:lvl1pPr>
          </a:lstStyle>
          <a:p>
            <a:pPr fontAlgn="base">
              <a:spcBef>
                <a:spcPct val="0"/>
              </a:spcBef>
              <a:spcAft>
                <a:spcPct val="0"/>
              </a:spcAft>
              <a:defRPr/>
            </a:pPr>
            <a:r>
              <a:rPr lang="en-AU">
                <a:solidFill>
                  <a:srgbClr val="666666"/>
                </a:solidFill>
              </a:rPr>
              <a:t>Roslyn Cameron Copyright 2015</a:t>
            </a:r>
          </a:p>
        </p:txBody>
      </p:sp>
      <p:sp>
        <p:nvSpPr>
          <p:cNvPr id="1031" name="Text Box 7"/>
          <p:cNvSpPr txBox="1">
            <a:spLocks noChangeArrowheads="1"/>
          </p:cNvSpPr>
          <p:nvPr/>
        </p:nvSpPr>
        <p:spPr bwMode="auto">
          <a:xfrm>
            <a:off x="468313" y="6302375"/>
            <a:ext cx="2808287" cy="215900"/>
          </a:xfrm>
          <a:prstGeom prst="rect">
            <a:avLst/>
          </a:prstGeom>
          <a:noFill/>
          <a:ln w="9525">
            <a:noFill/>
            <a:miter lim="800000"/>
            <a:headEnd/>
            <a:tailEnd/>
          </a:ln>
          <a:effec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600">
                <a:solidFill>
                  <a:srgbClr val="969696"/>
                </a:solidFill>
              </a:rPr>
              <a:t>Curtin University is a trademark of Curtin University of Technology</a:t>
            </a:r>
          </a:p>
          <a:p>
            <a:pPr eaLnBrk="1" fontAlgn="base" hangingPunct="1">
              <a:spcBef>
                <a:spcPct val="0"/>
              </a:spcBef>
              <a:spcAft>
                <a:spcPct val="0"/>
              </a:spcAft>
              <a:defRPr/>
            </a:pPr>
            <a:r>
              <a:rPr lang="en-US" altLang="en-US" sz="600">
                <a:solidFill>
                  <a:srgbClr val="969696"/>
                </a:solidFill>
              </a:rPr>
              <a:t>CRICOS Provider Code 00301J</a:t>
            </a:r>
            <a:endParaRPr lang="en-AU" altLang="en-US" sz="600">
              <a:solidFill>
                <a:srgbClr val="969696"/>
              </a:solidFill>
            </a:endParaRPr>
          </a:p>
        </p:txBody>
      </p:sp>
      <p:pic>
        <p:nvPicPr>
          <p:cNvPr id="2" name="Picture 6" descr="curtinPowerPointBGContent-Alpha.gif"/>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83098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hf sldNum="0" hdr="0" dt="0"/>
  <p:txStyles>
    <p:titleStyle>
      <a:lvl1pPr algn="l" rtl="0" eaLnBrk="0" fontAlgn="base" hangingPunct="0">
        <a:spcBef>
          <a:spcPct val="0"/>
        </a:spcBef>
        <a:spcAft>
          <a:spcPct val="0"/>
        </a:spcAft>
        <a:defRPr sz="3200">
          <a:solidFill>
            <a:srgbClr val="5F5F5F"/>
          </a:solidFill>
          <a:latin typeface="+mj-lt"/>
          <a:ea typeface="+mj-ea"/>
          <a:cs typeface="+mj-cs"/>
        </a:defRPr>
      </a:lvl1pPr>
      <a:lvl2pPr algn="l" rtl="0" eaLnBrk="0" fontAlgn="base" hangingPunct="0">
        <a:spcBef>
          <a:spcPct val="0"/>
        </a:spcBef>
        <a:spcAft>
          <a:spcPct val="0"/>
        </a:spcAft>
        <a:defRPr sz="3200">
          <a:solidFill>
            <a:srgbClr val="5F5F5F"/>
          </a:solidFill>
          <a:latin typeface="Arial" charset="0"/>
        </a:defRPr>
      </a:lvl2pPr>
      <a:lvl3pPr algn="l" rtl="0" eaLnBrk="0" fontAlgn="base" hangingPunct="0">
        <a:spcBef>
          <a:spcPct val="0"/>
        </a:spcBef>
        <a:spcAft>
          <a:spcPct val="0"/>
        </a:spcAft>
        <a:defRPr sz="3200">
          <a:solidFill>
            <a:srgbClr val="5F5F5F"/>
          </a:solidFill>
          <a:latin typeface="Arial" charset="0"/>
        </a:defRPr>
      </a:lvl3pPr>
      <a:lvl4pPr algn="l" rtl="0" eaLnBrk="0" fontAlgn="base" hangingPunct="0">
        <a:spcBef>
          <a:spcPct val="0"/>
        </a:spcBef>
        <a:spcAft>
          <a:spcPct val="0"/>
        </a:spcAft>
        <a:defRPr sz="3200">
          <a:solidFill>
            <a:srgbClr val="5F5F5F"/>
          </a:solidFill>
          <a:latin typeface="Arial" charset="0"/>
        </a:defRPr>
      </a:lvl4pPr>
      <a:lvl5pPr algn="l" rtl="0" eaLnBrk="0" fontAlgn="base" hangingPunct="0">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p:titleStyle>
    <p:bodyStyle>
      <a:lvl1pPr marL="266700" indent="-266700" algn="l" rtl="0" eaLnBrk="0" fontAlgn="base" hangingPunct="0">
        <a:lnSpc>
          <a:spcPct val="110000"/>
        </a:lnSpc>
        <a:spcBef>
          <a:spcPct val="30000"/>
        </a:spcBef>
        <a:spcAft>
          <a:spcPct val="0"/>
        </a:spcAft>
        <a:buClr>
          <a:schemeClr val="accent1"/>
        </a:buClr>
        <a:buFont typeface="Wingdings" pitchFamily="2" charset="2"/>
        <a:buChar char="§"/>
        <a:defRPr sz="2400">
          <a:solidFill>
            <a:schemeClr val="tx1"/>
          </a:solidFill>
          <a:latin typeface="+mn-lt"/>
          <a:ea typeface="+mn-ea"/>
          <a:cs typeface="+mn-cs"/>
        </a:defRPr>
      </a:lvl1pPr>
      <a:lvl2pPr marL="538163" algn="l" rtl="0" eaLnBrk="0" fontAlgn="base" hangingPunct="0">
        <a:lnSpc>
          <a:spcPct val="110000"/>
        </a:lnSpc>
        <a:spcBef>
          <a:spcPct val="20000"/>
        </a:spcBef>
        <a:spcAft>
          <a:spcPct val="0"/>
        </a:spcAft>
        <a:defRPr>
          <a:solidFill>
            <a:schemeClr val="tx1"/>
          </a:solidFill>
          <a:latin typeface="+mn-lt"/>
        </a:defRPr>
      </a:lvl2pPr>
      <a:lvl3pPr marL="985838" algn="l" rtl="0" eaLnBrk="0" fontAlgn="base" hangingPunct="0">
        <a:lnSpc>
          <a:spcPct val="110000"/>
        </a:lnSpc>
        <a:spcBef>
          <a:spcPct val="20000"/>
        </a:spcBef>
        <a:spcAft>
          <a:spcPct val="0"/>
        </a:spcAft>
        <a:defRPr>
          <a:solidFill>
            <a:schemeClr val="tx1"/>
          </a:solidFill>
          <a:latin typeface="+mn-lt"/>
        </a:defRPr>
      </a:lvl3pPr>
      <a:lvl4pPr marL="1435100" indent="-1588" algn="l" rtl="0" eaLnBrk="0" fontAlgn="base" hangingPunct="0">
        <a:lnSpc>
          <a:spcPct val="110000"/>
        </a:lnSpc>
        <a:spcBef>
          <a:spcPct val="20000"/>
        </a:spcBef>
        <a:spcAft>
          <a:spcPct val="0"/>
        </a:spcAft>
        <a:defRPr>
          <a:solidFill>
            <a:schemeClr val="tx1"/>
          </a:solidFill>
          <a:latin typeface="+mn-lt"/>
        </a:defRPr>
      </a:lvl4pPr>
      <a:lvl5pPr marL="1790700" algn="l" rtl="0" eaLnBrk="0" fontAlgn="base" hangingPunct="0">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energyskillsqld.com.au/industry-sectors/telecommunications-training-committee/" TargetMode="External"/><Relationship Id="rId3" Type="http://schemas.openxmlformats.org/officeDocument/2006/relationships/hyperlink" Target="http://www.energyskillsqld.com.au/industry-sectors/drilling-industry-training-group/" TargetMode="External"/><Relationship Id="rId7" Type="http://schemas.openxmlformats.org/officeDocument/2006/relationships/hyperlink" Target="http://www.energyskillsqld.com.au/industry-sectors/telecommunications-industry-leaders-group/" TargetMode="External"/><Relationship Id="rId2" Type="http://schemas.openxmlformats.org/officeDocument/2006/relationships/hyperlink" Target="http://www.energyskillsqld.com.au/industry-leaders-groups-and-industry-training-committees-correspondence/drilling-industry-leaders-group/" TargetMode="External"/><Relationship Id="rId1" Type="http://schemas.openxmlformats.org/officeDocument/2006/relationships/slideLayout" Target="../slideLayouts/slideLayout20.xml"/><Relationship Id="rId6" Type="http://schemas.openxmlformats.org/officeDocument/2006/relationships/hyperlink" Target="http://www.energyskillsqld.com.au/industry-sectors/esi-industry-leaders-group/" TargetMode="External"/><Relationship Id="rId5" Type="http://schemas.openxmlformats.org/officeDocument/2006/relationships/hyperlink" Target="http://www.energyskillsqld.com.au/industry-sectors/electrotechnology-training-committee/" TargetMode="External"/><Relationship Id="rId4" Type="http://schemas.openxmlformats.org/officeDocument/2006/relationships/hyperlink" Target="http://www.energyskillsqld.com.au/industry-sectors/electrotechnology-industry-leaders-group/" TargetMode="External"/><Relationship Id="rId9" Type="http://schemas.openxmlformats.org/officeDocument/2006/relationships/hyperlink" Target="http://www.energyskillsqld.com.au/industry-sectors/mining-industry-leaders-grou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3"/>
          <p:cNvSpPr>
            <a:spLocks noGrp="1"/>
          </p:cNvSpPr>
          <p:nvPr>
            <p:ph type="subTitle" idx="1"/>
          </p:nvPr>
        </p:nvSpPr>
        <p:spPr>
          <a:xfrm>
            <a:off x="0" y="4000500"/>
            <a:ext cx="7740352" cy="346075"/>
          </a:xfrm>
        </p:spPr>
        <p:txBody>
          <a:bodyPr/>
          <a:lstStyle/>
          <a:p>
            <a:pPr eaLnBrk="1" hangingPunct="1"/>
            <a:r>
              <a:rPr lang="en-AU" altLang="en-US" dirty="0"/>
              <a:t>AVETRA Conference, 8-10</a:t>
            </a:r>
            <a:r>
              <a:rPr lang="en-AU" altLang="en-US" baseline="30000" dirty="0"/>
              <a:t>th</a:t>
            </a:r>
            <a:r>
              <a:rPr lang="en-AU" altLang="en-US" dirty="0"/>
              <a:t> April 2015, Melbourne  </a:t>
            </a:r>
          </a:p>
        </p:txBody>
      </p:sp>
      <p:sp>
        <p:nvSpPr>
          <p:cNvPr id="7171" name="Title 32"/>
          <p:cNvSpPr>
            <a:spLocks noGrp="1"/>
          </p:cNvSpPr>
          <p:nvPr>
            <p:ph type="ctrTitle"/>
          </p:nvPr>
        </p:nvSpPr>
        <p:spPr>
          <a:xfrm>
            <a:off x="0" y="1884431"/>
            <a:ext cx="9180183" cy="1832603"/>
          </a:xfrm>
        </p:spPr>
        <p:txBody>
          <a:bodyPr/>
          <a:lstStyle/>
          <a:p>
            <a:r>
              <a:rPr lang="en-AU" sz="3600" b="1" dirty="0"/>
              <a:t>Industry led workforce planning and </a:t>
            </a:r>
            <a:br>
              <a:rPr lang="en-AU" sz="3600" b="1" dirty="0"/>
            </a:br>
            <a:r>
              <a:rPr lang="en-AU" sz="3600" b="1" dirty="0"/>
              <a:t>training delivery in an emerging sector</a:t>
            </a:r>
            <a:br>
              <a:rPr lang="en-AU" sz="3600" b="1" dirty="0"/>
            </a:br>
            <a:r>
              <a:rPr lang="en-AU" sz="2000" b="1" dirty="0"/>
              <a:t>Dr Ros Cameron Researc</a:t>
            </a:r>
            <a:r>
              <a:rPr lang="en-AU" altLang="en-US" sz="2000" dirty="0"/>
              <a:t>h Fellow, Curtin Business School, </a:t>
            </a:r>
            <a:br>
              <a:rPr lang="en-AU" altLang="en-US" sz="2000" dirty="0"/>
            </a:br>
            <a:r>
              <a:rPr lang="en-AU" altLang="en-US" sz="2000" dirty="0"/>
              <a:t>Curtin University</a:t>
            </a:r>
          </a:p>
        </p:txBody>
      </p:sp>
      <p:sp>
        <p:nvSpPr>
          <p:cNvPr id="2" name="TextBox 1"/>
          <p:cNvSpPr txBox="1"/>
          <p:nvPr/>
        </p:nvSpPr>
        <p:spPr>
          <a:xfrm>
            <a:off x="539552" y="4581128"/>
            <a:ext cx="3960440" cy="20313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AU" b="1" dirty="0"/>
              <a:t>Co Authors:</a:t>
            </a:r>
          </a:p>
          <a:p>
            <a:endParaRPr lang="en-AU" b="1" dirty="0"/>
          </a:p>
          <a:p>
            <a:r>
              <a:rPr lang="en-AU" b="1" dirty="0"/>
              <a:t>Anthea Middleton</a:t>
            </a:r>
          </a:p>
          <a:p>
            <a:r>
              <a:rPr lang="en-AU" b="1" dirty="0"/>
              <a:t>Wayne </a:t>
            </a:r>
            <a:r>
              <a:rPr lang="en-AU" b="1" dirty="0" err="1"/>
              <a:t>Delaforce</a:t>
            </a:r>
            <a:endParaRPr lang="en-AU" b="1" dirty="0"/>
          </a:p>
          <a:p>
            <a:r>
              <a:rPr lang="en-AU" b="1" dirty="0"/>
              <a:t>Nathan  St John</a:t>
            </a:r>
          </a:p>
          <a:p>
            <a:r>
              <a:rPr lang="en-AU" b="1" dirty="0"/>
              <a:t>Energy Skills Queensland (ESQ)</a:t>
            </a:r>
          </a:p>
          <a:p>
            <a:endParaRPr lang="en-AU" b="1" dirty="0"/>
          </a:p>
        </p:txBody>
      </p:sp>
      <p:sp>
        <p:nvSpPr>
          <p:cNvPr id="3" name="TextBox 2"/>
          <p:cNvSpPr txBox="1"/>
          <p:nvPr/>
        </p:nvSpPr>
        <p:spPr>
          <a:xfrm>
            <a:off x="5364088" y="4653136"/>
            <a:ext cx="2520280" cy="369332"/>
          </a:xfrm>
          <a:prstGeom prst="rect">
            <a:avLst/>
          </a:prstGeom>
          <a:noFill/>
        </p:spPr>
        <p:txBody>
          <a:bodyPr wrap="square" rtlCol="0">
            <a:spAutoFit/>
          </a:bodyPr>
          <a:lstStyle/>
          <a:p>
            <a:r>
              <a:rPr lang="en-AU" dirty="0"/>
              <a:t>ESQ logo HERE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090" y="4696679"/>
            <a:ext cx="29622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50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560388"/>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Industry Engagement- Leadership Groups</a:t>
            </a:r>
          </a:p>
        </p:txBody>
      </p:sp>
      <p:sp>
        <p:nvSpPr>
          <p:cNvPr id="8" name="Content Placeholder 7"/>
          <p:cNvSpPr>
            <a:spLocks noGrp="1"/>
          </p:cNvSpPr>
          <p:nvPr>
            <p:ph idx="1"/>
          </p:nvPr>
        </p:nvSpPr>
        <p:spPr>
          <a:xfrm>
            <a:off x="467544" y="1412776"/>
            <a:ext cx="8229600" cy="4349750"/>
          </a:xfrm>
        </p:spPr>
        <p:txBody>
          <a:bodyPr/>
          <a:lstStyle/>
          <a:p>
            <a:pPr>
              <a:buNone/>
            </a:pPr>
            <a:r>
              <a:rPr lang="en-AU" dirty="0"/>
              <a:t>The following leadership groups have been established:</a:t>
            </a:r>
          </a:p>
          <a:p>
            <a:r>
              <a:rPr lang="en-AU" b="1" dirty="0">
                <a:hlinkClick r:id="rId2"/>
              </a:rPr>
              <a:t>Drilling Industry Leaders Group</a:t>
            </a:r>
            <a:endParaRPr lang="en-AU" b="1" dirty="0"/>
          </a:p>
          <a:p>
            <a:r>
              <a:rPr lang="en-AU" b="1" dirty="0">
                <a:hlinkClick r:id="rId3"/>
              </a:rPr>
              <a:t>Drilling Industry Training Group</a:t>
            </a:r>
            <a:endParaRPr lang="en-AU" b="1" dirty="0"/>
          </a:p>
          <a:p>
            <a:r>
              <a:rPr lang="en-AU" b="1" dirty="0" err="1">
                <a:hlinkClick r:id="rId4"/>
              </a:rPr>
              <a:t>Electrotechnology</a:t>
            </a:r>
            <a:r>
              <a:rPr lang="en-AU" b="1" dirty="0">
                <a:hlinkClick r:id="rId4"/>
              </a:rPr>
              <a:t> Industry Leaders Group</a:t>
            </a:r>
            <a:endParaRPr lang="en-AU" b="1" dirty="0"/>
          </a:p>
          <a:p>
            <a:r>
              <a:rPr lang="en-AU" b="1" dirty="0" err="1">
                <a:hlinkClick r:id="rId5"/>
              </a:rPr>
              <a:t>Electrotechnology</a:t>
            </a:r>
            <a:r>
              <a:rPr lang="en-AU" b="1" dirty="0">
                <a:hlinkClick r:id="rId5"/>
              </a:rPr>
              <a:t> Training Committee</a:t>
            </a:r>
            <a:endParaRPr lang="en-AU" b="1" dirty="0"/>
          </a:p>
          <a:p>
            <a:r>
              <a:rPr lang="en-AU" b="1" dirty="0">
                <a:hlinkClick r:id="rId6"/>
              </a:rPr>
              <a:t>ESI Industry Leaders Group</a:t>
            </a:r>
            <a:endParaRPr lang="en-AU" b="1" dirty="0"/>
          </a:p>
          <a:p>
            <a:r>
              <a:rPr lang="en-AU" b="1" dirty="0">
                <a:hlinkClick r:id="rId7"/>
              </a:rPr>
              <a:t>Telecommunications Industry Leaders Group</a:t>
            </a:r>
            <a:endParaRPr lang="en-AU" b="1" dirty="0"/>
          </a:p>
          <a:p>
            <a:r>
              <a:rPr lang="en-AU" b="1" dirty="0">
                <a:hlinkClick r:id="rId8"/>
              </a:rPr>
              <a:t>Telecommunications Training Committee</a:t>
            </a:r>
            <a:endParaRPr lang="en-AU" b="1" dirty="0"/>
          </a:p>
          <a:p>
            <a:r>
              <a:rPr lang="en-AU" b="1" dirty="0">
                <a:hlinkClick r:id="rId9"/>
              </a:rPr>
              <a:t>Mining Industry Leaders Group</a:t>
            </a:r>
            <a:endParaRPr lang="en-AU" b="1" dirty="0"/>
          </a:p>
          <a:p>
            <a:pPr>
              <a:buNone/>
            </a:pPr>
            <a:endParaRPr lang="en-AU" dirty="0"/>
          </a:p>
          <a:p>
            <a:pPr>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741333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AU" dirty="0"/>
              <a:t>Australian Industry Skills Councils- Administered by DEEWR</a:t>
            </a:r>
          </a:p>
        </p:txBody>
      </p:sp>
      <p:sp>
        <p:nvSpPr>
          <p:cNvPr id="8" name="Content Placeholder 7"/>
          <p:cNvSpPr>
            <a:spLocks noGrp="1"/>
          </p:cNvSpPr>
          <p:nvPr>
            <p:ph sz="half" idx="1"/>
          </p:nvPr>
        </p:nvSpPr>
        <p:spPr/>
        <p:txBody>
          <a:bodyPr/>
          <a:lstStyle/>
          <a:p>
            <a:r>
              <a:rPr lang="en-AU" dirty="0"/>
              <a:t>11 National Industry Skills Councils:</a:t>
            </a:r>
          </a:p>
          <a:p>
            <a:r>
              <a:rPr lang="en-AU" dirty="0" err="1"/>
              <a:t>SkillsDMC</a:t>
            </a:r>
            <a:r>
              <a:rPr lang="en-AU" dirty="0"/>
              <a:t>:</a:t>
            </a:r>
          </a:p>
          <a:p>
            <a:r>
              <a:rPr lang="en-AU" sz="2000" dirty="0"/>
              <a:t>Drilling, Mining, Quarrying Civil infrastructure</a:t>
            </a:r>
          </a:p>
          <a:p>
            <a:r>
              <a:rPr lang="en-AU" dirty="0"/>
              <a:t>E-Oz Energy Skills Australia: </a:t>
            </a:r>
            <a:r>
              <a:rPr lang="en-AU" sz="2000" dirty="0"/>
              <a:t>electricity generation, supply, </a:t>
            </a:r>
            <a:r>
              <a:rPr lang="en-AU" sz="2000" dirty="0" err="1"/>
              <a:t>electrotechnology</a:t>
            </a:r>
            <a:r>
              <a:rPr lang="en-AU" sz="2000" dirty="0"/>
              <a:t>, gas supply</a:t>
            </a:r>
          </a:p>
          <a:p>
            <a:endParaRPr lang="en-AU" dirty="0"/>
          </a:p>
        </p:txBody>
      </p:sp>
      <p:sp>
        <p:nvSpPr>
          <p:cNvPr id="2" name="Content Placeholder 1"/>
          <p:cNvSpPr>
            <a:spLocks noGrp="1"/>
          </p:cNvSpPr>
          <p:nvPr>
            <p:ph sz="half" idx="2"/>
          </p:nvPr>
        </p:nvSpPr>
        <p:spPr/>
        <p:txBody>
          <a:bodyPr/>
          <a:lstStyle/>
          <a:p>
            <a:r>
              <a:rPr lang="en-AU" dirty="0"/>
              <a:t>State Bodies</a:t>
            </a:r>
          </a:p>
          <a:p>
            <a:r>
              <a:rPr lang="en-AU" dirty="0"/>
              <a:t>Queensland</a:t>
            </a:r>
          </a:p>
          <a:p>
            <a:r>
              <a:rPr lang="en-AU" dirty="0">
                <a:solidFill>
                  <a:srgbClr val="FF0000"/>
                </a:solidFill>
              </a:rPr>
              <a:t>ESQ</a:t>
            </a:r>
          </a:p>
          <a:p>
            <a:r>
              <a:rPr lang="en-AU" dirty="0"/>
              <a:t>Construction Skills</a:t>
            </a:r>
          </a:p>
          <a:p>
            <a:endParaRPr lang="en-AU" dirty="0"/>
          </a:p>
          <a:p>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6" name="Rectangle 1"/>
          <p:cNvSpPr>
            <a:spLocks noChangeArrowheads="1"/>
          </p:cNvSpPr>
          <p:nvPr/>
        </p:nvSpPr>
        <p:spPr bwMode="auto">
          <a:xfrm>
            <a:off x="457200" y="3225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0062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i="1" dirty="0"/>
              <a:t>CASE STUDY</a:t>
            </a:r>
            <a:r>
              <a:rPr lang="en-AU" dirty="0"/>
              <a:t>: 3 X CSG/LNG PLANTS</a:t>
            </a:r>
          </a:p>
        </p:txBody>
      </p:sp>
      <p:sp>
        <p:nvSpPr>
          <p:cNvPr id="8" name="Content Placeholder 7"/>
          <p:cNvSpPr>
            <a:spLocks noGrp="1"/>
          </p:cNvSpPr>
          <p:nvPr>
            <p:ph idx="1"/>
          </p:nvPr>
        </p:nvSpPr>
        <p:spPr>
          <a:xfrm>
            <a:off x="395536" y="1124744"/>
            <a:ext cx="8229600" cy="4349750"/>
          </a:xfrm>
        </p:spPr>
        <p:txBody>
          <a:bodyPr/>
          <a:lstStyle/>
          <a:p>
            <a:r>
              <a:rPr lang="en-AU" dirty="0"/>
              <a:t>Focus of the Case Study: workforce and skills planning undertaken for the world’s first projects to convert Coal Seam Gas to Liquefied Natural Gas (CSG/LNG). </a:t>
            </a:r>
          </a:p>
          <a:p>
            <a:r>
              <a:rPr lang="en-AU" dirty="0"/>
              <a:t>This represents the largest combined construction sites the first tier contractor Bechtel, has ever undertaken and involves three CSG/LNG plants in regional Queensland Australia. </a:t>
            </a:r>
          </a:p>
          <a:p>
            <a:r>
              <a:rPr lang="en-AU" dirty="0"/>
              <a:t>Construction stage: on these plants began in 2009 and are due for completion in late 2014 early 2015. </a:t>
            </a:r>
          </a:p>
          <a:p>
            <a:r>
              <a:rPr lang="en-AU" dirty="0"/>
              <a:t>Operational stage</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328060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CSG/LNG PLANTS – CURTIS ISLAND</a:t>
            </a:r>
          </a:p>
        </p:txBody>
      </p:sp>
      <p:sp>
        <p:nvSpPr>
          <p:cNvPr id="8" name="Content Placeholder 7"/>
          <p:cNvSpPr>
            <a:spLocks noGrp="1"/>
          </p:cNvSpPr>
          <p:nvPr>
            <p:ph idx="1"/>
          </p:nvPr>
        </p:nvSpPr>
        <p:spPr>
          <a:xfrm>
            <a:off x="395536" y="1124744"/>
            <a:ext cx="8229600" cy="4349750"/>
          </a:xfrm>
        </p:spPr>
        <p:txBody>
          <a:bodyPr/>
          <a:lstStyle/>
          <a:p>
            <a:r>
              <a:rPr lang="en-AU" dirty="0"/>
              <a:t>The projects are: </a:t>
            </a:r>
          </a:p>
          <a:p>
            <a:r>
              <a:rPr lang="en-AU" dirty="0"/>
              <a:t>Queensland Curtis LNG (QCLNG)</a:t>
            </a:r>
          </a:p>
          <a:p>
            <a:r>
              <a:rPr lang="en-AU" dirty="0"/>
              <a:t>Santos GLNG (GLNG)</a:t>
            </a:r>
          </a:p>
          <a:p>
            <a:r>
              <a:rPr lang="en-AU" dirty="0"/>
              <a:t>Australia Pacific LNG (APLNG). </a:t>
            </a:r>
          </a:p>
          <a:p>
            <a:r>
              <a:rPr lang="en-AU" dirty="0"/>
              <a:t>ESQ has played a crucial role in assisting the Queensland government and the CSG/LNG industry in planning for the skills and labour force required for this mega project which required the recruitment of over 25,000 workers at different stages of the construction.</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230153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siteselection.com/ss/features/2008/jul/Australia-NZ/images/Gladstone-LNG.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3813175" cy="2159635"/>
          </a:xfrm>
          <a:prstGeom prst="rect">
            <a:avLst/>
          </a:prstGeom>
          <a:noFill/>
          <a:ln>
            <a:noFill/>
          </a:ln>
        </p:spPr>
      </p:pic>
      <p:pic>
        <p:nvPicPr>
          <p:cNvPr id="5" name="Picture 4" descr="http://www.glng.com.au/library/img-curtis.jpg"/>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2655"/>
            <a:ext cx="3122925" cy="2231643"/>
          </a:xfrm>
          <a:prstGeom prst="rect">
            <a:avLst/>
          </a:prstGeom>
          <a:noFill/>
          <a:ln>
            <a:noFill/>
          </a:ln>
        </p:spPr>
      </p:pic>
      <p:pic>
        <p:nvPicPr>
          <p:cNvPr id="6" name="Picture 5" descr="http://media2.apnonline.com.au/img/media/images/2012/01/24/CSG_pipes_fct1017x626x51_t460.jpg"/>
          <p:cNvPicPr/>
          <p:nvPr/>
        </p:nvPicPr>
        <p:blipFill>
          <a:blip r:embed="rId5">
            <a:extLst>
              <a:ext uri="{28A0092B-C50C-407E-A947-70E740481C1C}">
                <a14:useLocalDpi xmlns:a14="http://schemas.microsoft.com/office/drawing/2010/main" val="0"/>
              </a:ext>
            </a:extLst>
          </a:blip>
          <a:srcRect/>
          <a:stretch>
            <a:fillRect/>
          </a:stretch>
        </p:blipFill>
        <p:spPr bwMode="auto">
          <a:xfrm>
            <a:off x="6156176" y="4869160"/>
            <a:ext cx="2771800" cy="1656184"/>
          </a:xfrm>
          <a:prstGeom prst="rect">
            <a:avLst/>
          </a:prstGeom>
          <a:noFill/>
          <a:ln>
            <a:noFill/>
          </a:ln>
        </p:spPr>
      </p:pic>
      <p:pic>
        <p:nvPicPr>
          <p:cNvPr id="7" name="Picture 6" descr="http://d1dep6bscgu00w.cloudfront.net/wp-content/uploads/2011/09/Map-of-proposed-tunnel-route-from-Gladstone-mainland-to-the-Arrow-LNG-site-on-Curtis-Island..jpg"/>
          <p:cNvPicPr/>
          <p:nvPr/>
        </p:nvPicPr>
        <p:blipFill>
          <a:blip r:embed="rId6">
            <a:extLst>
              <a:ext uri="{28A0092B-C50C-407E-A947-70E740481C1C}">
                <a14:useLocalDpi xmlns:a14="http://schemas.microsoft.com/office/drawing/2010/main" val="0"/>
              </a:ext>
            </a:extLst>
          </a:blip>
          <a:srcRect/>
          <a:stretch>
            <a:fillRect/>
          </a:stretch>
        </p:blipFill>
        <p:spPr bwMode="auto">
          <a:xfrm>
            <a:off x="363508" y="2708920"/>
            <a:ext cx="2583844" cy="2160240"/>
          </a:xfrm>
          <a:prstGeom prst="rect">
            <a:avLst/>
          </a:prstGeom>
          <a:noFill/>
          <a:ln>
            <a:noFill/>
          </a:ln>
        </p:spPr>
      </p:pic>
      <p:pic>
        <p:nvPicPr>
          <p:cNvPr id="8" name="Picture 7" descr="http://d1dep6bscgu00w.cloudfront.net/wp-content/uploads/2012/11/APLNG-Pipe-Goes-Underground.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840" y="4869160"/>
            <a:ext cx="2747387" cy="1828800"/>
          </a:xfrm>
          <a:prstGeom prst="rect">
            <a:avLst/>
          </a:prstGeom>
          <a:noFill/>
          <a:ln>
            <a:noFill/>
          </a:ln>
        </p:spPr>
      </p:pic>
      <p:sp>
        <p:nvSpPr>
          <p:cNvPr id="9" name="TextBox 8"/>
          <p:cNvSpPr txBox="1"/>
          <p:nvPr/>
        </p:nvSpPr>
        <p:spPr>
          <a:xfrm>
            <a:off x="4211960" y="3789040"/>
            <a:ext cx="4032448" cy="369332"/>
          </a:xfrm>
          <a:prstGeom prst="rect">
            <a:avLst/>
          </a:prstGeom>
          <a:noFill/>
        </p:spPr>
        <p:txBody>
          <a:bodyPr wrap="square" rtlCol="0">
            <a:spAutoFit/>
          </a:bodyPr>
          <a:lstStyle/>
          <a:p>
            <a:r>
              <a:rPr lang="en-AU" b="1" dirty="0"/>
              <a:t>GLADSTONE CSG/LNG PROJECTS</a:t>
            </a:r>
          </a:p>
        </p:txBody>
      </p:sp>
      <p:pic>
        <p:nvPicPr>
          <p:cNvPr id="4098" name="Picture 2" descr="Inner tanks are being built inside these two LNG storage tanks at the LNG plant on Curtis Island, Gladstone (30 May 2014) (santosglng) Tags: roma construction natural progress testing gas santos queensland gladstone fairview lng curtis commissioning csg natgas gl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430" y="5173959"/>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ork continues on the refrigeration compressor structure in Santos GLNG's second liquefaction processing train at the LNG plant (santosglng) Tags: train island construction marine tank harbour gas santos bechtel gladstone lng curtis csg gl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1946919"/>
            <a:ext cx="2286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35906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pic>
        <p:nvPicPr>
          <p:cNvPr id="5" name="il_fi" descr="http://gs-press.com.au/images/news_articles/cache/fishermans_landing-600x0.jpg"/>
          <p:cNvPicPr/>
          <p:nvPr/>
        </p:nvPicPr>
        <p:blipFill>
          <a:blip r:embed="rId2" cstate="print"/>
          <a:srcRect/>
          <a:stretch>
            <a:fillRect/>
          </a:stretch>
        </p:blipFill>
        <p:spPr bwMode="auto">
          <a:xfrm>
            <a:off x="1714500" y="995362"/>
            <a:ext cx="5715000" cy="4867275"/>
          </a:xfrm>
          <a:prstGeom prst="rect">
            <a:avLst/>
          </a:prstGeom>
          <a:noFill/>
          <a:ln w="9525">
            <a:noFill/>
            <a:miter lim="800000"/>
            <a:headEnd/>
            <a:tailEnd/>
          </a:ln>
        </p:spPr>
      </p:pic>
    </p:spTree>
    <p:extLst>
      <p:ext uri="{BB962C8B-B14F-4D97-AF65-F5344CB8AC3E}">
        <p14:creationId xmlns:p14="http://schemas.microsoft.com/office/powerpoint/2010/main" val="1467460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graphicFrame>
        <p:nvGraphicFramePr>
          <p:cNvPr id="6" name="Table 5"/>
          <p:cNvGraphicFramePr>
            <a:graphicFrameLocks noGrp="1"/>
          </p:cNvGraphicFramePr>
          <p:nvPr>
            <p:extLst>
              <p:ext uri="{D42A27DB-BD31-4B8C-83A1-F6EECF244321}">
                <p14:modId xmlns:p14="http://schemas.microsoft.com/office/powerpoint/2010/main" val="3714254369"/>
              </p:ext>
            </p:extLst>
          </p:nvPr>
        </p:nvGraphicFramePr>
        <p:xfrm>
          <a:off x="539552" y="1988840"/>
          <a:ext cx="5868670" cy="1402080"/>
        </p:xfrm>
        <a:graphic>
          <a:graphicData uri="http://schemas.openxmlformats.org/drawingml/2006/table">
            <a:tbl>
              <a:tblPr firstRow="1" firstCol="1" bandRow="1">
                <a:tableStyleId>{5C22544A-7EE6-4342-B048-85BDC9FD1C3A}</a:tableStyleId>
              </a:tblPr>
              <a:tblGrid>
                <a:gridCol w="1419225">
                  <a:extLst>
                    <a:ext uri="{9D8B030D-6E8A-4147-A177-3AD203B41FA5}">
                      <a16:colId xmlns:a16="http://schemas.microsoft.com/office/drawing/2014/main" val="20000"/>
                    </a:ext>
                  </a:extLst>
                </a:gridCol>
                <a:gridCol w="2609850">
                  <a:extLst>
                    <a:ext uri="{9D8B030D-6E8A-4147-A177-3AD203B41FA5}">
                      <a16:colId xmlns:a16="http://schemas.microsoft.com/office/drawing/2014/main" val="20001"/>
                    </a:ext>
                  </a:extLst>
                </a:gridCol>
                <a:gridCol w="1839595">
                  <a:extLst>
                    <a:ext uri="{9D8B030D-6E8A-4147-A177-3AD203B41FA5}">
                      <a16:colId xmlns:a16="http://schemas.microsoft.com/office/drawing/2014/main" val="20002"/>
                    </a:ext>
                  </a:extLst>
                </a:gridCol>
              </a:tblGrid>
              <a:tr h="0">
                <a:tc>
                  <a:txBody>
                    <a:bodyPr/>
                    <a:lstStyle/>
                    <a:p>
                      <a:pPr>
                        <a:lnSpc>
                          <a:spcPct val="115000"/>
                        </a:lnSpc>
                        <a:spcAft>
                          <a:spcPts val="0"/>
                        </a:spcAft>
                      </a:pPr>
                      <a:r>
                        <a:rPr lang="en-AU" sz="1000" dirty="0">
                          <a:effectLst/>
                        </a:rPr>
                        <a:t>PROJECT</a:t>
                      </a:r>
                      <a:endParaRPr lang="en-AU"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000">
                          <a:effectLst/>
                        </a:rPr>
                        <a:t>DETAILS</a:t>
                      </a:r>
                      <a:endParaRPr lang="en-AU" sz="1100">
                        <a:effectLst/>
                        <a:latin typeface="Calibri"/>
                        <a:ea typeface="Calibri"/>
                        <a:cs typeface="Times New Roman"/>
                      </a:endParaRPr>
                    </a:p>
                  </a:txBody>
                  <a:tcPr marL="68580" marR="68580" marT="0" marB="0"/>
                </a:tc>
                <a:tc>
                  <a:txBody>
                    <a:bodyPr/>
                    <a:lstStyle/>
                    <a:p>
                      <a:pPr>
                        <a:lnSpc>
                          <a:spcPct val="115000"/>
                        </a:lnSpc>
                        <a:spcAft>
                          <a:spcPts val="0"/>
                        </a:spcAft>
                      </a:pPr>
                      <a:r>
                        <a:rPr lang="en-AU" sz="1000">
                          <a:effectLst/>
                        </a:rPr>
                        <a:t>Location</a:t>
                      </a:r>
                      <a:endParaRPr lang="en-AU"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AU" sz="1000">
                          <a:effectLst/>
                        </a:rPr>
                        <a:t>Australia Pacific LNG (APLNG)</a:t>
                      </a:r>
                      <a:endParaRPr lang="en-AU" sz="1100">
                        <a:effectLst/>
                        <a:latin typeface="Calibri"/>
                        <a:ea typeface="Calibri"/>
                        <a:cs typeface="Times New Roman"/>
                      </a:endParaRPr>
                    </a:p>
                  </a:txBody>
                  <a:tcPr marL="68580" marR="68580" marT="0" marB="0"/>
                </a:tc>
                <a:tc>
                  <a:txBody>
                    <a:bodyPr/>
                    <a:lstStyle/>
                    <a:p>
                      <a:pPr>
                        <a:lnSpc>
                          <a:spcPct val="115000"/>
                        </a:lnSpc>
                        <a:spcAft>
                          <a:spcPts val="0"/>
                        </a:spcAft>
                      </a:pPr>
                      <a:r>
                        <a:rPr lang="en-AU" sz="1000">
                          <a:effectLst/>
                        </a:rPr>
                        <a:t>JV:  Origin and ConocoPhillips. </a:t>
                      </a:r>
                      <a:endParaRPr lang="en-AU" sz="1100">
                        <a:effectLst/>
                      </a:endParaRPr>
                    </a:p>
                    <a:p>
                      <a:pPr>
                        <a:lnSpc>
                          <a:spcPct val="115000"/>
                        </a:lnSpc>
                        <a:spcAft>
                          <a:spcPts val="0"/>
                        </a:spcAft>
                      </a:pPr>
                      <a:r>
                        <a:rPr lang="en-AU" sz="1000">
                          <a:effectLst/>
                        </a:rPr>
                        <a:t> </a:t>
                      </a:r>
                      <a:endParaRPr lang="en-AU" sz="1100">
                        <a:effectLst/>
                        <a:latin typeface="Calibri"/>
                        <a:ea typeface="Calibri"/>
                        <a:cs typeface="Times New Roman"/>
                      </a:endParaRPr>
                    </a:p>
                  </a:txBody>
                  <a:tcPr marL="68580" marR="68580" marT="0" marB="0"/>
                </a:tc>
                <a:tc>
                  <a:txBody>
                    <a:bodyPr/>
                    <a:lstStyle/>
                    <a:p>
                      <a:pPr>
                        <a:lnSpc>
                          <a:spcPct val="115000"/>
                        </a:lnSpc>
                        <a:spcAft>
                          <a:spcPts val="0"/>
                        </a:spcAft>
                      </a:pPr>
                      <a:r>
                        <a:rPr lang="en-AU" sz="1000">
                          <a:effectLst/>
                        </a:rPr>
                        <a:t>Curtis Island, Gladstone, QLD</a:t>
                      </a:r>
                      <a:endParaRPr lang="en-AU"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0"/>
                        </a:spcAft>
                      </a:pPr>
                      <a:r>
                        <a:rPr lang="en-AU" sz="1000">
                          <a:effectLst/>
                        </a:rPr>
                        <a:t>Gladstone Liquefied Natural Gas Project (GLNG)</a:t>
                      </a:r>
                      <a:endParaRPr lang="en-AU" sz="1100">
                        <a:effectLst/>
                        <a:latin typeface="Calibri"/>
                        <a:ea typeface="Calibri"/>
                        <a:cs typeface="Times New Roman"/>
                      </a:endParaRPr>
                    </a:p>
                  </a:txBody>
                  <a:tcPr marL="68580" marR="68580" marT="0" marB="0"/>
                </a:tc>
                <a:tc>
                  <a:txBody>
                    <a:bodyPr/>
                    <a:lstStyle/>
                    <a:p>
                      <a:pPr>
                        <a:lnSpc>
                          <a:spcPct val="115000"/>
                        </a:lnSpc>
                        <a:spcAft>
                          <a:spcPts val="0"/>
                        </a:spcAft>
                      </a:pPr>
                      <a:r>
                        <a:rPr lang="en-AU" sz="1000" dirty="0">
                          <a:effectLst/>
                        </a:rPr>
                        <a:t>Santos and PETRONAS’ </a:t>
                      </a:r>
                      <a:endParaRPr lang="en-AU"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1000">
                          <a:effectLst/>
                        </a:rPr>
                        <a:t>Curtis Island, Gladstone, QLD</a:t>
                      </a:r>
                      <a:endParaRPr lang="en-AU"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0"/>
                        </a:spcAft>
                      </a:pPr>
                      <a:r>
                        <a:rPr lang="en-AU" sz="1000">
                          <a:effectLst/>
                        </a:rPr>
                        <a:t>Queensland Curtis LNG</a:t>
                      </a:r>
                      <a:endParaRPr lang="en-AU" sz="1100">
                        <a:effectLst/>
                        <a:latin typeface="Calibri"/>
                        <a:ea typeface="Calibri"/>
                        <a:cs typeface="Times New Roman"/>
                      </a:endParaRPr>
                    </a:p>
                  </a:txBody>
                  <a:tcPr marL="68580" marR="68580" marT="0" marB="0"/>
                </a:tc>
                <a:tc>
                  <a:txBody>
                    <a:bodyPr/>
                    <a:lstStyle/>
                    <a:p>
                      <a:pPr>
                        <a:lnSpc>
                          <a:spcPct val="115000"/>
                        </a:lnSpc>
                        <a:spcAft>
                          <a:spcPts val="0"/>
                        </a:spcAft>
                      </a:pPr>
                      <a:r>
                        <a:rPr lang="en-AU" sz="1000">
                          <a:effectLst/>
                        </a:rPr>
                        <a:t>QGC – A BG Group business</a:t>
                      </a:r>
                      <a:endParaRPr lang="en-AU" sz="1100">
                        <a:effectLst/>
                        <a:latin typeface="Calibri"/>
                        <a:ea typeface="Calibri"/>
                        <a:cs typeface="Times New Roman"/>
                      </a:endParaRPr>
                    </a:p>
                  </a:txBody>
                  <a:tcPr marL="68580" marR="68580" marT="0" marB="0"/>
                </a:tc>
                <a:tc>
                  <a:txBody>
                    <a:bodyPr/>
                    <a:lstStyle/>
                    <a:p>
                      <a:pPr>
                        <a:lnSpc>
                          <a:spcPct val="115000"/>
                        </a:lnSpc>
                        <a:spcAft>
                          <a:spcPts val="0"/>
                        </a:spcAft>
                      </a:pPr>
                      <a:r>
                        <a:rPr lang="en-AU" sz="1000" dirty="0">
                          <a:effectLst/>
                        </a:rPr>
                        <a:t>Curtis Island, Gladstone, QLD</a:t>
                      </a:r>
                      <a:endParaRPr lang="en-A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8" name="Content Placeholder 7"/>
          <p:cNvSpPr>
            <a:spLocks noGrp="1"/>
          </p:cNvSpPr>
          <p:nvPr>
            <p:ph idx="1"/>
          </p:nvPr>
        </p:nvSpPr>
        <p:spPr>
          <a:xfrm>
            <a:off x="395536" y="1052736"/>
            <a:ext cx="8229600" cy="4349750"/>
          </a:xfrm>
        </p:spPr>
        <p:txBody>
          <a:bodyPr/>
          <a:lstStyle/>
          <a:p>
            <a:pPr marL="0" indent="0">
              <a:buNone/>
            </a:pPr>
            <a:r>
              <a:rPr lang="en-AU" sz="3600" dirty="0"/>
              <a:t>CSG/LNG Queensland</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673417" y="1988840"/>
            <a:ext cx="2016224" cy="1296144"/>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51520" y="3428999"/>
            <a:ext cx="5731510" cy="3301365"/>
          </a:xfrm>
          <a:prstGeom prst="rect">
            <a:avLst/>
          </a:prstGeom>
        </p:spPr>
      </p:pic>
    </p:spTree>
    <p:extLst>
      <p:ext uri="{BB962C8B-B14F-4D97-AF65-F5344CB8AC3E}">
        <p14:creationId xmlns:p14="http://schemas.microsoft.com/office/powerpoint/2010/main" val="160128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1124744"/>
            <a:ext cx="8229600" cy="4349750"/>
          </a:xfrm>
        </p:spPr>
        <p:txBody>
          <a:bodyPr/>
          <a:lstStyle/>
          <a:p>
            <a:pPr marL="0" indent="0">
              <a:buNone/>
            </a:pPr>
            <a:r>
              <a:rPr lang="en-AU" dirty="0"/>
              <a:t>While there are some cross over skill sets needed across these two major phases each stage required different capabilities and workforce sizes. </a:t>
            </a:r>
          </a:p>
          <a:p>
            <a:pPr marL="0" indent="0">
              <a:buNone/>
            </a:pPr>
            <a:r>
              <a:rPr lang="en-AU" dirty="0"/>
              <a:t>Added dimension of complexity - broad geographical reach of the CSG/LNG industry not only in terms of extraction and production (spans from CSG wells located in the Surat basin to transportation across 200’s of kilometres to port on Curtis Island in Gladstone) to operations in the metropolitan centre of Brisbane.</a:t>
            </a:r>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p:cNvSpPr>
          <p:nvPr/>
        </p:nvSpPr>
        <p:spPr bwMode="auto">
          <a:xfrm>
            <a:off x="468313" y="404664"/>
            <a:ext cx="8207375" cy="564356"/>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Workforce Planning</a:t>
            </a:r>
          </a:p>
        </p:txBody>
      </p:sp>
    </p:spTree>
    <p:extLst>
      <p:ext uri="{BB962C8B-B14F-4D97-AF65-F5344CB8AC3E}">
        <p14:creationId xmlns:p14="http://schemas.microsoft.com/office/powerpoint/2010/main" val="2766880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1628800"/>
            <a:ext cx="8229600" cy="4349750"/>
          </a:xfrm>
        </p:spPr>
        <p:txBody>
          <a:bodyPr/>
          <a:lstStyle/>
          <a:p>
            <a:r>
              <a:rPr lang="en-AU" dirty="0"/>
              <a:t>2009 the CSG/LNG Skills Taskforce was formed in collaboration with the then Department Education and Training and contracted ESQ to undertake the workforce planning for the CSG to LNG industry in QLD. </a:t>
            </a:r>
          </a:p>
          <a:p>
            <a:endParaRPr lang="en-AU" dirty="0"/>
          </a:p>
          <a:p>
            <a:r>
              <a:rPr lang="en-AU" dirty="0"/>
              <a:t>The CSG/LNG Skills Taskforce - representatives from all five major CSG/LNG companies operating in QLD along with state government. </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p:cNvSpPr>
          <p:nvPr/>
        </p:nvSpPr>
        <p:spPr bwMode="auto">
          <a:xfrm>
            <a:off x="468313" y="404664"/>
            <a:ext cx="8207375" cy="564356"/>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CSG/LNG Skills Taskforce</a:t>
            </a:r>
          </a:p>
        </p:txBody>
      </p:sp>
    </p:spTree>
    <p:extLst>
      <p:ext uri="{BB962C8B-B14F-4D97-AF65-F5344CB8AC3E}">
        <p14:creationId xmlns:p14="http://schemas.microsoft.com/office/powerpoint/2010/main" val="4292519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681190"/>
          </a:xfrm>
        </p:spPr>
        <p:txBody>
          <a:bodyPr/>
          <a:lstStyle/>
          <a:p>
            <a:pPr marL="0" indent="0">
              <a:buNone/>
            </a:pPr>
            <a:r>
              <a:rPr lang="en-AU" dirty="0"/>
              <a:t>As a precursor to the 2013,  20 year operations and maintenance workforce plan being discussed in this paper, ESQ was contracted by Construction Skills QLD (CSQ) to undertake the development of a CSG/LNG Construction Workforce Plan. </a:t>
            </a:r>
          </a:p>
          <a:p>
            <a:pPr marL="0" indent="0">
              <a:buNone/>
            </a:pPr>
            <a:r>
              <a:rPr lang="en-AU" dirty="0"/>
              <a:t>ESQ worked closely with the first tier contractor (Bechtel) to develop the construction workforce forecast of aggregated workforce data and its analysis. This resulted in the development of the 2009 Construction Workforce Plan.  </a:t>
            </a:r>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noGrp="1"/>
          </p:cNvSpPr>
          <p:nvPr>
            <p:ph type="title"/>
          </p:nvPr>
        </p:nvSpPr>
        <p:spPr bwMode="auto">
          <a:xfrm>
            <a:off x="468313" y="560388"/>
            <a:ext cx="8207375" cy="636364"/>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dirty="0"/>
              <a:t>2009 Construction Workforce Plan </a:t>
            </a:r>
            <a:endParaRPr lang="en-AU" kern="0" dirty="0"/>
          </a:p>
        </p:txBody>
      </p:sp>
    </p:spTree>
    <p:extLst>
      <p:ext uri="{BB962C8B-B14F-4D97-AF65-F5344CB8AC3E}">
        <p14:creationId xmlns:p14="http://schemas.microsoft.com/office/powerpoint/2010/main" val="210258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560388"/>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INTRODUCTION</a:t>
            </a:r>
          </a:p>
        </p:txBody>
      </p:sp>
      <p:sp>
        <p:nvSpPr>
          <p:cNvPr id="6" name="Content Placeholder 5"/>
          <p:cNvSpPr>
            <a:spLocks noGrp="1"/>
          </p:cNvSpPr>
          <p:nvPr>
            <p:ph idx="1"/>
          </p:nvPr>
        </p:nvSpPr>
        <p:spPr>
          <a:xfrm>
            <a:off x="467544" y="1196752"/>
            <a:ext cx="8229600" cy="4349750"/>
          </a:xfrm>
        </p:spPr>
        <p:txBody>
          <a:bodyPr/>
          <a:lstStyle/>
          <a:p>
            <a:pPr marL="0" indent="0">
              <a:buNone/>
            </a:pPr>
            <a:endParaRPr lang="en-AU" dirty="0"/>
          </a:p>
        </p:txBody>
      </p:sp>
      <p:sp>
        <p:nvSpPr>
          <p:cNvPr id="4" name="Footer Placeholder 3"/>
          <p:cNvSpPr>
            <a:spLocks noGrp="1"/>
          </p:cNvSpPr>
          <p:nvPr>
            <p:ph type="ftr" sz="quarter" idx="11"/>
          </p:nvPr>
        </p:nvSpPr>
        <p:spPr/>
        <p:txBody>
          <a:bodyPr/>
          <a:lstStyle/>
          <a:p>
            <a:pPr algn="ctr">
              <a:defRPr/>
            </a:pPr>
            <a:r>
              <a:rPr lang="en-AU">
                <a:solidFill>
                  <a:srgbClr val="666666"/>
                </a:solidFill>
              </a:rPr>
              <a:t>Roslyn Cameron Copyright 2015</a:t>
            </a:r>
            <a:endParaRPr lang="en-AU" dirty="0">
              <a:solidFill>
                <a:srgbClr val="666666"/>
              </a:solidFill>
            </a:endParaRPr>
          </a:p>
        </p:txBody>
      </p:sp>
      <p:sp>
        <p:nvSpPr>
          <p:cNvPr id="2" name="Rectangle 1"/>
          <p:cNvSpPr/>
          <p:nvPr/>
        </p:nvSpPr>
        <p:spPr>
          <a:xfrm>
            <a:off x="467544" y="1196752"/>
            <a:ext cx="8208912" cy="5078313"/>
          </a:xfrm>
          <a:prstGeom prst="rect">
            <a:avLst/>
          </a:prstGeom>
        </p:spPr>
        <p:txBody>
          <a:bodyPr wrap="square">
            <a:spAutoFit/>
          </a:bodyPr>
          <a:lstStyle/>
          <a:p>
            <a:r>
              <a:rPr lang="en-AU" dirty="0"/>
              <a:t>Research Fellowship at Curtin Business School – 4 Years</a:t>
            </a:r>
          </a:p>
          <a:p>
            <a:endParaRPr lang="en-AU" dirty="0"/>
          </a:p>
          <a:p>
            <a:r>
              <a:rPr lang="en-AU" dirty="0"/>
              <a:t>Human capital needs Australian gas (LNG) industry</a:t>
            </a:r>
          </a:p>
          <a:p>
            <a:endParaRPr lang="en-AU" dirty="0"/>
          </a:p>
          <a:p>
            <a:r>
              <a:rPr lang="en-AU" dirty="0" err="1"/>
              <a:t>CQUniversity</a:t>
            </a:r>
            <a:r>
              <a:rPr lang="en-AU" dirty="0"/>
              <a:t> Gladstone, QLD</a:t>
            </a:r>
          </a:p>
          <a:p>
            <a:r>
              <a:rPr lang="en-AU" dirty="0"/>
              <a:t>World first: 3 x CSG/LNG Plants being constructed Curtis Island</a:t>
            </a:r>
          </a:p>
          <a:p>
            <a:r>
              <a:rPr lang="en-AU" dirty="0"/>
              <a:t>20 </a:t>
            </a:r>
            <a:r>
              <a:rPr lang="en-AU" dirty="0" err="1"/>
              <a:t>yr</a:t>
            </a:r>
            <a:r>
              <a:rPr lang="en-AU" dirty="0"/>
              <a:t> export contracts with China</a:t>
            </a:r>
          </a:p>
          <a:p>
            <a:endParaRPr lang="en-AU" dirty="0"/>
          </a:p>
          <a:p>
            <a:r>
              <a:rPr lang="en-AU" dirty="0"/>
              <a:t>Independent Chair, Regional Community Consultative Committee- 3 Gas proponents and community</a:t>
            </a:r>
          </a:p>
          <a:p>
            <a:endParaRPr lang="en-AU" dirty="0"/>
          </a:p>
          <a:p>
            <a:r>
              <a:rPr lang="en-AU" dirty="0"/>
              <a:t>Energy Skills Queensland (ESQ) State Industry Skills Body</a:t>
            </a:r>
          </a:p>
          <a:p>
            <a:r>
              <a:rPr lang="en-AU" dirty="0"/>
              <a:t>Co Authors:</a:t>
            </a:r>
          </a:p>
          <a:p>
            <a:r>
              <a:rPr lang="en-AU" dirty="0"/>
              <a:t>Anthea Middleton</a:t>
            </a:r>
          </a:p>
          <a:p>
            <a:r>
              <a:rPr lang="en-AU" dirty="0"/>
              <a:t>Wayne </a:t>
            </a:r>
            <a:r>
              <a:rPr lang="en-AU" dirty="0" err="1"/>
              <a:t>Delaforce</a:t>
            </a:r>
            <a:endParaRPr lang="en-AU" dirty="0"/>
          </a:p>
          <a:p>
            <a:r>
              <a:rPr lang="en-AU" dirty="0"/>
              <a:t>Nathan  St John</a:t>
            </a:r>
          </a:p>
          <a:p>
            <a:r>
              <a:rPr lang="en-AU" dirty="0"/>
              <a:t>Energy Skills Queensland (ESQ)</a:t>
            </a:r>
          </a:p>
          <a:p>
            <a:endParaRPr lang="en-AU"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844333"/>
            <a:ext cx="29622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560388"/>
            <a:ext cx="8207375" cy="552648"/>
          </a:xfrm>
        </p:spPr>
        <p:txBody>
          <a:bodyPr/>
          <a:lstStyle/>
          <a:p>
            <a:endParaRPr lang="en-AU" dirty="0"/>
          </a:p>
        </p:txBody>
      </p:sp>
      <p:sp>
        <p:nvSpPr>
          <p:cNvPr id="6" name="Content Placeholder 5"/>
          <p:cNvSpPr>
            <a:spLocks noGrp="1"/>
          </p:cNvSpPr>
          <p:nvPr>
            <p:ph idx="1"/>
          </p:nvPr>
        </p:nvSpPr>
        <p:spPr/>
        <p:txBody>
          <a:bodyPr/>
          <a:lstStyle/>
          <a:p>
            <a:pPr marL="0" indent="0">
              <a:buNone/>
            </a:pPr>
            <a:r>
              <a:rPr lang="en-AU" dirty="0"/>
              <a:t>2009 -  6 priority areas: </a:t>
            </a:r>
          </a:p>
          <a:p>
            <a:pPr marL="457200" indent="-457200">
              <a:buFont typeface="+mj-lt"/>
              <a:buAutoNum type="arabicPeriod"/>
            </a:pPr>
            <a:r>
              <a:rPr lang="en-AU" sz="2400" dirty="0"/>
              <a:t>labour shortage </a:t>
            </a:r>
          </a:p>
          <a:p>
            <a:pPr marL="457200" indent="-457200">
              <a:buFont typeface="+mj-lt"/>
              <a:buAutoNum type="arabicPeriod"/>
            </a:pPr>
            <a:r>
              <a:rPr lang="en-AU" sz="2400" dirty="0"/>
              <a:t>skills shortage</a:t>
            </a:r>
          </a:p>
          <a:p>
            <a:pPr marL="457200" indent="-457200">
              <a:buFont typeface="+mj-lt"/>
              <a:buAutoNum type="arabicPeriod"/>
            </a:pPr>
            <a:r>
              <a:rPr lang="en-AU" sz="2400" dirty="0"/>
              <a:t>lack of competent workforce</a:t>
            </a:r>
          </a:p>
          <a:p>
            <a:pPr marL="457200" indent="-457200">
              <a:buFont typeface="+mj-lt"/>
              <a:buAutoNum type="arabicPeriod"/>
            </a:pPr>
            <a:r>
              <a:rPr lang="en-AU" sz="2400" dirty="0"/>
              <a:t>inadequacies in capacity and capability of training providers</a:t>
            </a:r>
          </a:p>
          <a:p>
            <a:pPr marL="457200" indent="-457200">
              <a:buFont typeface="+mj-lt"/>
              <a:buAutoNum type="arabicPeriod"/>
            </a:pPr>
            <a:r>
              <a:rPr lang="en-AU" sz="2400" dirty="0"/>
              <a:t>misalignment of competency based training packages to meet industry requirements</a:t>
            </a:r>
          </a:p>
          <a:p>
            <a:pPr marL="457200" indent="-457200">
              <a:buFont typeface="+mj-lt"/>
              <a:buAutoNum type="arabicPeriod"/>
            </a:pPr>
            <a:r>
              <a:rPr lang="en-AU" sz="2400" dirty="0"/>
              <a:t>replacement demand</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8" name="Title 4"/>
          <p:cNvSpPr txBox="1">
            <a:spLocks/>
          </p:cNvSpPr>
          <p:nvPr/>
        </p:nvSpPr>
        <p:spPr bwMode="auto">
          <a:xfrm>
            <a:off x="467544" y="548680"/>
            <a:ext cx="8207375" cy="564356"/>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CSG/LNG Workforce Planning</a:t>
            </a:r>
          </a:p>
        </p:txBody>
      </p:sp>
    </p:spTree>
    <p:extLst>
      <p:ext uri="{BB962C8B-B14F-4D97-AF65-F5344CB8AC3E}">
        <p14:creationId xmlns:p14="http://schemas.microsoft.com/office/powerpoint/2010/main" val="39741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CSG/LNG Workforce Planning</a:t>
            </a:r>
          </a:p>
        </p:txBody>
      </p:sp>
      <p:sp>
        <p:nvSpPr>
          <p:cNvPr id="8" name="Content Placeholder 7"/>
          <p:cNvSpPr>
            <a:spLocks noGrp="1"/>
          </p:cNvSpPr>
          <p:nvPr>
            <p:ph idx="1"/>
          </p:nvPr>
        </p:nvSpPr>
        <p:spPr>
          <a:xfrm>
            <a:off x="395536" y="1124744"/>
            <a:ext cx="8229600" cy="4349750"/>
          </a:xfrm>
        </p:spPr>
        <p:txBody>
          <a:bodyPr/>
          <a:lstStyle/>
          <a:p>
            <a:r>
              <a:rPr lang="en-AU" dirty="0"/>
              <a:t>ESQ produced workforce planning research in 2009 and supplemented and expanded with further research undertaken in 2013. To undertake this:</a:t>
            </a:r>
          </a:p>
          <a:p>
            <a:r>
              <a:rPr lang="en-AU" i="1" dirty="0"/>
              <a:t>Each company provided workforce data and information regarding their projected workforce needs. This data was aggregated into an industry skills demand forecast. Energy Skills Queensland then reviewed the Queensland labour market to gain an understanding of the supply of skills in order to forecast the skill gaps. The mismatch between skills demand and supply provided the industry with a list of critical occupational grouping which has enabled the industry to focus its attention and resources on strategies to meet identified skill shortages </a:t>
            </a:r>
            <a:r>
              <a:rPr lang="en-AU" dirty="0"/>
              <a:t>(ESQ 2013, p.1)</a:t>
            </a:r>
          </a:p>
          <a:p>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4141577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1124744"/>
            <a:ext cx="8229600" cy="4349750"/>
          </a:xfrm>
        </p:spPr>
        <p:txBody>
          <a:bodyPr/>
          <a:lstStyle/>
          <a:p>
            <a:r>
              <a:rPr lang="en-AU" dirty="0"/>
              <a:t>As part of this process ESQ identified the following drivers of industry skills demand for these projects as follows:</a:t>
            </a:r>
          </a:p>
          <a:p>
            <a:pPr marL="823913" lvl="1" indent="-285750">
              <a:buFont typeface="Wingdings" panose="05000000000000000000" pitchFamily="2" charset="2"/>
              <a:buChar char="§"/>
            </a:pPr>
            <a:r>
              <a:rPr lang="en-AU" sz="2000" dirty="0"/>
              <a:t>New technological processes for converting CSG into LNG</a:t>
            </a:r>
          </a:p>
          <a:p>
            <a:pPr marL="823913" lvl="1" indent="-285750">
              <a:buFont typeface="Wingdings" panose="05000000000000000000" pitchFamily="2" charset="2"/>
              <a:buChar char="§"/>
            </a:pPr>
            <a:r>
              <a:rPr lang="en-AU" sz="2000" dirty="0"/>
              <a:t>A zero based start scenario amounting to a, ‘Greenfields’ industry which represented a world first. In other words a workforce yet to exist</a:t>
            </a:r>
          </a:p>
          <a:p>
            <a:pPr marL="823913" lvl="1" indent="-285750">
              <a:buFont typeface="Wingdings" panose="05000000000000000000" pitchFamily="2" charset="2"/>
              <a:buChar char="§"/>
            </a:pPr>
            <a:r>
              <a:rPr lang="en-AU" sz="2000" dirty="0"/>
              <a:t>Export contracts were signed to deliver LNG prior to any workforce being allocated to build and operate the LNG plants. This amounted to workforce  planning being an afterthought during these early stages resulting in high skills and workforce shortages which led to increased salary pressures and reliance on overseas workers.</a:t>
            </a:r>
          </a:p>
          <a:p>
            <a:pPr marL="0" indent="0">
              <a:buNone/>
            </a:pPr>
            <a:r>
              <a:rPr lang="en-AU" dirty="0" err="1"/>
              <a:t>Cont</a:t>
            </a:r>
            <a:r>
              <a:rPr lang="en-AU" dirty="0"/>
              <a:t>….</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p:cNvSpPr>
          <p:nvPr/>
        </p:nvSpPr>
        <p:spPr bwMode="auto">
          <a:xfrm>
            <a:off x="468313" y="404664"/>
            <a:ext cx="8207375" cy="564356"/>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Drivers</a:t>
            </a:r>
          </a:p>
        </p:txBody>
      </p:sp>
    </p:spTree>
    <p:extLst>
      <p:ext uri="{BB962C8B-B14F-4D97-AF65-F5344CB8AC3E}">
        <p14:creationId xmlns:p14="http://schemas.microsoft.com/office/powerpoint/2010/main" val="254689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1124744"/>
            <a:ext cx="8229600" cy="4349750"/>
          </a:xfrm>
        </p:spPr>
        <p:txBody>
          <a:bodyPr/>
          <a:lstStyle/>
          <a:p>
            <a:pPr marL="823913" lvl="1" indent="-285750">
              <a:buFont typeface="Wingdings" panose="05000000000000000000" pitchFamily="2" charset="2"/>
              <a:buChar char="§"/>
            </a:pPr>
            <a:r>
              <a:rPr lang="en-AU" dirty="0"/>
              <a:t>The agility and ability of the registered training organisations (RTO) industry sector to respond infrastructure, the training workforce capability, the training provider capacity and their ability to respond to a new market demand was limited</a:t>
            </a:r>
          </a:p>
          <a:p>
            <a:pPr marL="823913" lvl="1" indent="-285750">
              <a:buFont typeface="Wingdings" panose="05000000000000000000" pitchFamily="2" charset="2"/>
              <a:buChar char="§"/>
            </a:pPr>
            <a:r>
              <a:rPr lang="en-AU" dirty="0"/>
              <a:t>Traditional vocational education and training (VET) pathways did not cater for the skill sets required by this greenfield industry resulting in slow responses to demand</a:t>
            </a:r>
          </a:p>
          <a:p>
            <a:pPr marL="823913" lvl="1" indent="-285750">
              <a:buFont typeface="Wingdings" panose="05000000000000000000" pitchFamily="2" charset="2"/>
              <a:buChar char="§"/>
            </a:pPr>
            <a:r>
              <a:rPr lang="en-AU" dirty="0"/>
              <a:t>As part of this overall limited capability and capacity within the VET sector there was also a slow response to training package amendments and new qualifications being developed to address the skill sets required of this industry.</a:t>
            </a:r>
          </a:p>
          <a:p>
            <a:r>
              <a:rPr lang="en-AU" dirty="0"/>
              <a:t> </a:t>
            </a:r>
          </a:p>
          <a:p>
            <a:r>
              <a:rPr lang="en-AU" dirty="0"/>
              <a:t>It was within this context that the CSG/LNG Skills taskforce was formed.</a:t>
            </a:r>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p:cNvSpPr>
          <p:nvPr/>
        </p:nvSpPr>
        <p:spPr bwMode="auto">
          <a:xfrm>
            <a:off x="468313" y="404664"/>
            <a:ext cx="8207375" cy="564356"/>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Drivers….</a:t>
            </a:r>
          </a:p>
        </p:txBody>
      </p:sp>
    </p:spTree>
    <p:extLst>
      <p:ext uri="{BB962C8B-B14F-4D97-AF65-F5344CB8AC3E}">
        <p14:creationId xmlns:p14="http://schemas.microsoft.com/office/powerpoint/2010/main" val="165388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349750"/>
          </a:xfrm>
        </p:spPr>
        <p:txBody>
          <a:bodyPr/>
          <a:lstStyle/>
          <a:p>
            <a:pPr marL="0" indent="0">
              <a:buNone/>
            </a:pPr>
            <a:r>
              <a:rPr lang="en-AU" dirty="0"/>
              <a:t>Operations and maintenance workforce plan produced in 2009 by ESQ (2009)  utilised workforce numbers provided by the proponents. At that time the underpinning industry knowledge of the HR professionals was commensurate with the infancy of the industry in QLD and Australia. Over the following 4 years the growth in context and industry familiarity ensured that the workforce planning process documented for 2014-2034 reflected the much deeper understanding of the complexities of this emergent industry.  </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noGrp="1"/>
          </p:cNvSpPr>
          <p:nvPr>
            <p:ph type="title"/>
          </p:nvPr>
        </p:nvSpPr>
        <p:spPr bwMode="auto">
          <a:xfrm>
            <a:off x="468313" y="560388"/>
            <a:ext cx="8207375" cy="636364"/>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Workforce Planning methodologies </a:t>
            </a:r>
          </a:p>
        </p:txBody>
      </p:sp>
    </p:spTree>
    <p:extLst>
      <p:ext uri="{BB962C8B-B14F-4D97-AF65-F5344CB8AC3E}">
        <p14:creationId xmlns:p14="http://schemas.microsoft.com/office/powerpoint/2010/main" val="3770003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dirty="0"/>
              <a:t>Due to this increase in depth of industry knowledge over this period the methodology employed to deliver the 2014-2034 workforce plan was </a:t>
            </a:r>
            <a:r>
              <a:rPr lang="en-AU" b="1" dirty="0"/>
              <a:t>more sophisticated </a:t>
            </a:r>
            <a:r>
              <a:rPr lang="en-AU" dirty="0"/>
              <a:t>than that which was employed in 2009.</a:t>
            </a:r>
          </a:p>
          <a:p>
            <a:pPr marL="0" indent="0">
              <a:buNone/>
            </a:pPr>
            <a:r>
              <a:rPr lang="en-AU" dirty="0"/>
              <a:t>2009 workforce plan was based on a number of qualitative techniques using desktop research, scenario development based on the economic growth, and stakeholder interviews to determine critical job roles</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noGrp="1"/>
          </p:cNvSpPr>
          <p:nvPr>
            <p:ph type="title"/>
          </p:nvPr>
        </p:nvSpPr>
        <p:spPr bwMode="auto">
          <a:xfrm>
            <a:off x="468313" y="560388"/>
            <a:ext cx="8207375" cy="636364"/>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Workforce Planning</a:t>
            </a:r>
          </a:p>
        </p:txBody>
      </p:sp>
    </p:spTree>
    <p:extLst>
      <p:ext uri="{BB962C8B-B14F-4D97-AF65-F5344CB8AC3E}">
        <p14:creationId xmlns:p14="http://schemas.microsoft.com/office/powerpoint/2010/main" val="209032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349750"/>
          </a:xfrm>
        </p:spPr>
        <p:txBody>
          <a:bodyPr/>
          <a:lstStyle/>
          <a:p>
            <a:r>
              <a:rPr lang="en-AU" dirty="0"/>
              <a:t>The 2013 workforce planning used </a:t>
            </a:r>
          </a:p>
          <a:p>
            <a:pPr lvl="1"/>
            <a:r>
              <a:rPr lang="en-AU" dirty="0"/>
              <a:t>Proponents shared information with ESQ </a:t>
            </a:r>
            <a:r>
              <a:rPr lang="en-AU" i="1" dirty="0"/>
              <a:t>individually </a:t>
            </a:r>
            <a:r>
              <a:rPr lang="en-AU" dirty="0"/>
              <a:t>(e.g., expected number of wells, downstream operations workforce by train over time, number of workers per train which will decrease as workers become more competent, procedures become more streamlined, maintenance workforce projected closures) </a:t>
            </a:r>
          </a:p>
          <a:p>
            <a:pPr lvl="1"/>
            <a:r>
              <a:rPr lang="en-AU" dirty="0"/>
              <a:t>Information was then assimilated into initial predictions and drivers of workforce growth, then sense checked with the four proponents (i.e., the Taskforce) and moderated and revised where necessary</a:t>
            </a:r>
          </a:p>
          <a:p>
            <a:pPr lvl="1"/>
            <a:r>
              <a:rPr lang="en-AU" dirty="0"/>
              <a:t>Projections were re-calculated based on the above and any additional information provided as a result  (was a cyclical process) </a:t>
            </a:r>
          </a:p>
          <a:p>
            <a:pPr lvl="1"/>
            <a:r>
              <a:rPr lang="en-AU" dirty="0"/>
              <a:t>From these projections the downstream and upstream scenarios where generated</a:t>
            </a:r>
          </a:p>
          <a:p>
            <a:pPr lvl="1"/>
            <a:r>
              <a:rPr lang="en-AU" dirty="0"/>
              <a:t>Identification of the critical job roles for both the upstream and downstream workforces were then generated   </a:t>
            </a:r>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noGrp="1"/>
          </p:cNvSpPr>
          <p:nvPr>
            <p:ph type="title"/>
          </p:nvPr>
        </p:nvSpPr>
        <p:spPr bwMode="auto">
          <a:xfrm>
            <a:off x="468313" y="560388"/>
            <a:ext cx="8207375" cy="636364"/>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2013-2034 Workforce Plan</a:t>
            </a:r>
          </a:p>
        </p:txBody>
      </p:sp>
    </p:spTree>
    <p:extLst>
      <p:ext uri="{BB962C8B-B14F-4D97-AF65-F5344CB8AC3E}">
        <p14:creationId xmlns:p14="http://schemas.microsoft.com/office/powerpoint/2010/main" val="765610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b="1" dirty="0"/>
              <a:t>CSG to LNG project areas</a:t>
            </a:r>
            <a:br>
              <a:rPr lang="en-AU" b="1" dirty="0"/>
            </a:br>
            <a:endParaRPr lang="en-AU" dirty="0"/>
          </a:p>
        </p:txBody>
      </p:sp>
      <p:sp>
        <p:nvSpPr>
          <p:cNvPr id="4" name="Content Placeholder 3"/>
          <p:cNvSpPr>
            <a:spLocks noGrp="1"/>
          </p:cNvSpPr>
          <p:nvPr>
            <p:ph idx="1"/>
          </p:nvPr>
        </p:nvSpPr>
        <p:spPr>
          <a:xfrm>
            <a:off x="395536" y="1124744"/>
            <a:ext cx="8229600" cy="4349750"/>
          </a:xfrm>
        </p:spPr>
        <p:txBody>
          <a:bodyPr/>
          <a:lstStyle/>
          <a:p>
            <a:r>
              <a:rPr lang="en-AU" sz="2000" dirty="0"/>
              <a:t>The CSG to LNG industry requires a broad range of skills and occupations, across a vast regional landscape. Because of this, the research was divided into two key project areas of operations and maintenance:</a:t>
            </a:r>
          </a:p>
          <a:p>
            <a:r>
              <a:rPr lang="en-AU" sz="2000" dirty="0"/>
              <a:t>1. </a:t>
            </a:r>
            <a:r>
              <a:rPr lang="en-AU" sz="2000" b="1" dirty="0"/>
              <a:t>Upstream</a:t>
            </a:r>
            <a:r>
              <a:rPr lang="en-AU" sz="2000" dirty="0"/>
              <a:t>: CSG field facilities including drilling, plant and pipeline components of the project.</a:t>
            </a:r>
          </a:p>
          <a:p>
            <a:r>
              <a:rPr lang="en-AU" sz="2000" dirty="0"/>
              <a:t>2. </a:t>
            </a:r>
            <a:r>
              <a:rPr lang="en-AU" sz="2000" b="1" dirty="0"/>
              <a:t>Downstream</a:t>
            </a:r>
            <a:r>
              <a:rPr lang="en-AU" sz="2000" dirty="0"/>
              <a:t>: LNG processing facilities.</a:t>
            </a:r>
          </a:p>
          <a:p>
            <a:r>
              <a:rPr lang="en-AU" sz="2000" dirty="0"/>
              <a:t>Upstream and downstream operations are geographically different with upstream roles being predominantly based in the Surat and Bowen Basins with some roles in Brisbane. The downstream workforce is located in Gladstone and Brisbane. Approximately 85% of the overall operations workforce will be required in the Surat Basin and surrounding areas, with approximately 10% and 5% required in Gladstone and Brisbane respectively</a:t>
            </a:r>
          </a:p>
        </p:txBody>
      </p:sp>
      <p:sp>
        <p:nvSpPr>
          <p:cNvPr id="2" name="Footer Placeholder 1"/>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4159993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349750"/>
          </a:xfrm>
        </p:spPr>
        <p:txBody>
          <a:bodyPr/>
          <a:lstStyle/>
          <a:p>
            <a:r>
              <a:rPr lang="en-AU" sz="2000" dirty="0"/>
              <a:t>CSG to LNG process starts at the well (upstream) where a mixture of gas and water is extracted and separated. </a:t>
            </a:r>
          </a:p>
          <a:p>
            <a:r>
              <a:rPr lang="en-AU" sz="2000" dirty="0"/>
              <a:t>Gas is then compressed (compressed natural gas) and is transported by pipeline to the LNG train (downstream) in Gladstone.  At the LNG train, the compressed gas is cooled in stages to form LNG, which is then pumped into specially designed vessels for transport overseas</a:t>
            </a:r>
          </a:p>
          <a:p>
            <a:r>
              <a:rPr lang="en-AU" sz="2000" dirty="0"/>
              <a:t>‘upstream’ activity is regionally located in Surat and Bowen Basin and surrounding areas</a:t>
            </a:r>
          </a:p>
          <a:p>
            <a:r>
              <a:rPr lang="en-AU" sz="2000" dirty="0"/>
              <a:t>‘downstream’ activity -  Curtis Island in Gladstone with some centralised operations in Brisbane.</a:t>
            </a:r>
            <a:r>
              <a:rPr lang="en-AU" dirty="0"/>
              <a:t> </a:t>
            </a:r>
          </a:p>
          <a:p>
            <a:r>
              <a:rPr lang="en-AU" dirty="0"/>
              <a:t>The workforce planning activities need to be closely aligned to these dimensions as well as to the phase in which the projects were at (Construction/production).</a:t>
            </a:r>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noGrp="1"/>
          </p:cNvSpPr>
          <p:nvPr>
            <p:ph type="title"/>
          </p:nvPr>
        </p:nvSpPr>
        <p:spPr bwMode="auto">
          <a:xfrm>
            <a:off x="467544" y="332656"/>
            <a:ext cx="8207375" cy="564356"/>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Upstream Downstream</a:t>
            </a:r>
          </a:p>
        </p:txBody>
      </p:sp>
    </p:spTree>
    <p:extLst>
      <p:ext uri="{BB962C8B-B14F-4D97-AF65-F5344CB8AC3E}">
        <p14:creationId xmlns:p14="http://schemas.microsoft.com/office/powerpoint/2010/main" val="851470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1124744"/>
            <a:ext cx="8229600" cy="4349750"/>
          </a:xfrm>
        </p:spPr>
        <p:txBody>
          <a:bodyPr/>
          <a:lstStyle/>
          <a:p>
            <a:pPr marL="0" indent="0">
              <a:buNone/>
            </a:pPr>
            <a:r>
              <a:rPr lang="en-AU" sz="2000" dirty="0"/>
              <a:t>Dec 2014  first shipment of LNG for export from the CSG/LNG proponents plants on Curtis Island have become operational (QCLNG). </a:t>
            </a:r>
          </a:p>
          <a:p>
            <a:pPr marL="0" indent="0">
              <a:buNone/>
            </a:pPr>
            <a:r>
              <a:rPr lang="en-AU" sz="2000" dirty="0"/>
              <a:t>GLNG and APLNG are due to commence exports by the end of 2015. </a:t>
            </a:r>
          </a:p>
          <a:p>
            <a:pPr marL="0" indent="0">
              <a:buNone/>
            </a:pPr>
            <a:r>
              <a:rPr lang="en-AU" sz="2000" dirty="0"/>
              <a:t>Signals the beginning of operational stage of the CSG/LNG production and marks the end of 4 year construction stage which spanned 2010 to 2014. </a:t>
            </a:r>
          </a:p>
          <a:p>
            <a:pPr marL="0" indent="0">
              <a:buNone/>
            </a:pPr>
            <a:r>
              <a:rPr lang="en-AU" dirty="0"/>
              <a:t>ESQ played a crucial role over both these stages in terms of initiating an industry and government collaborative effort to ensure the workforce requirements for both stages were being strategically addressed through sound and rigorous workforce planning methodologies  and development initiatives</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p:cNvSpPr>
          <p:nvPr/>
        </p:nvSpPr>
        <p:spPr bwMode="auto">
          <a:xfrm>
            <a:off x="468313" y="404664"/>
            <a:ext cx="8207375" cy="564356"/>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Operational Stage</a:t>
            </a:r>
          </a:p>
        </p:txBody>
      </p:sp>
    </p:spTree>
    <p:extLst>
      <p:ext uri="{BB962C8B-B14F-4D97-AF65-F5344CB8AC3E}">
        <p14:creationId xmlns:p14="http://schemas.microsoft.com/office/powerpoint/2010/main" val="261068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Overview</a:t>
            </a:r>
          </a:p>
        </p:txBody>
      </p:sp>
      <p:sp>
        <p:nvSpPr>
          <p:cNvPr id="3" name="Content Placeholder 2"/>
          <p:cNvSpPr>
            <a:spLocks noGrp="1"/>
          </p:cNvSpPr>
          <p:nvPr>
            <p:ph idx="1"/>
          </p:nvPr>
        </p:nvSpPr>
        <p:spPr/>
        <p:txBody>
          <a:bodyPr/>
          <a:lstStyle/>
          <a:p>
            <a:r>
              <a:rPr lang="en-AU" dirty="0"/>
              <a:t>With the introduction of new industries and technologies, industry is often forced to take a lead role in training design and delivery.  This paper will use the emergence of the Coal Seam Gas (CSG) to Liquefied Natural Gas (LNG) industry in Queensland over the last decade as an example of this process, where a number of divergent multi-national projects and constituent companies have been required to actively participate, coordinate, and fund the evolving training model for the new industry.</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p:cNvSpPr>
          <p:nvPr/>
        </p:nvSpPr>
        <p:spPr bwMode="auto">
          <a:xfrm>
            <a:off x="468313" y="560388"/>
            <a:ext cx="8207375" cy="564356"/>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OVERVIEW</a:t>
            </a:r>
          </a:p>
        </p:txBody>
      </p:sp>
    </p:spTree>
    <p:extLst>
      <p:ext uri="{BB962C8B-B14F-4D97-AF65-F5344CB8AC3E}">
        <p14:creationId xmlns:p14="http://schemas.microsoft.com/office/powerpoint/2010/main" val="1204560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6566" y="296705"/>
            <a:ext cx="4286250" cy="621982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139952" y="0"/>
            <a:ext cx="5143500" cy="7239000"/>
          </a:xfrm>
          <a:prstGeom prst="rect">
            <a:avLst/>
          </a:prstGeom>
        </p:spPr>
      </p:pic>
    </p:spTree>
    <p:extLst>
      <p:ext uri="{BB962C8B-B14F-4D97-AF65-F5344CB8AC3E}">
        <p14:creationId xmlns:p14="http://schemas.microsoft.com/office/powerpoint/2010/main" val="3451948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768"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9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07375" cy="996950"/>
          </a:xfrm>
        </p:spPr>
        <p:txBody>
          <a:bodyPr/>
          <a:lstStyle/>
          <a:p>
            <a:r>
              <a:rPr lang="en-AU" sz="2800" dirty="0"/>
              <a:t>Qualifications in demand CSG/LNG projects in Gladstone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0044266"/>
              </p:ext>
            </p:extLst>
          </p:nvPr>
        </p:nvGraphicFramePr>
        <p:xfrm>
          <a:off x="323528" y="1340768"/>
          <a:ext cx="8642350" cy="5362956"/>
        </p:xfrm>
        <a:graphic>
          <a:graphicData uri="http://schemas.openxmlformats.org/drawingml/2006/table">
            <a:tbl>
              <a:tblPr firstRow="1" bandRow="1">
                <a:tableStyleId>{D113A9D2-9D6B-4929-AA2D-F23B5EE8CBE7}</a:tableStyleId>
              </a:tblPr>
              <a:tblGrid>
                <a:gridCol w="4321175">
                  <a:extLst>
                    <a:ext uri="{9D8B030D-6E8A-4147-A177-3AD203B41FA5}">
                      <a16:colId xmlns:a16="http://schemas.microsoft.com/office/drawing/2014/main" val="20000"/>
                    </a:ext>
                  </a:extLst>
                </a:gridCol>
                <a:gridCol w="4321175">
                  <a:extLst>
                    <a:ext uri="{9D8B030D-6E8A-4147-A177-3AD203B41FA5}">
                      <a16:colId xmlns:a16="http://schemas.microsoft.com/office/drawing/2014/main" val="20001"/>
                    </a:ext>
                  </a:extLst>
                </a:gridCol>
              </a:tblGrid>
              <a:tr h="1302498">
                <a:tc>
                  <a:txBody>
                    <a:bodyPr/>
                    <a:lstStyle/>
                    <a:p>
                      <a:pPr>
                        <a:lnSpc>
                          <a:spcPct val="115000"/>
                        </a:lnSpc>
                        <a:spcAft>
                          <a:spcPts val="0"/>
                        </a:spcAft>
                      </a:pPr>
                      <a:r>
                        <a:rPr lang="en-AU" sz="1800" dirty="0"/>
                        <a:t>Engineering &amp; Science</a:t>
                      </a:r>
                    </a:p>
                    <a:p>
                      <a:pPr marL="342900" lvl="0" indent="-342900">
                        <a:lnSpc>
                          <a:spcPct val="115000"/>
                        </a:lnSpc>
                        <a:spcAft>
                          <a:spcPts val="0"/>
                        </a:spcAft>
                        <a:buFont typeface="+mj-lt"/>
                        <a:buAutoNum type="arabicPeriod"/>
                      </a:pPr>
                      <a:r>
                        <a:rPr lang="en-AU" sz="1800" dirty="0" err="1"/>
                        <a:t>EngDegrees</a:t>
                      </a:r>
                      <a:r>
                        <a:rPr lang="en-AU" sz="1800" dirty="0"/>
                        <a:t> -Civil, Chemical, Mechanical,    Electrical &amp; Petroleum</a:t>
                      </a:r>
                    </a:p>
                    <a:p>
                      <a:pPr marL="342900" lvl="0" indent="-342900">
                        <a:lnSpc>
                          <a:spcPct val="115000"/>
                        </a:lnSpc>
                        <a:spcAft>
                          <a:spcPts val="0"/>
                        </a:spcAft>
                        <a:buFont typeface="+mj-lt"/>
                        <a:buAutoNum type="arabicPeriod"/>
                      </a:pPr>
                      <a:r>
                        <a:rPr lang="en-AU" sz="1800" dirty="0"/>
                        <a:t>Environmental Science</a:t>
                      </a:r>
                      <a:endParaRPr lang="en-AU" sz="1800" dirty="0">
                        <a:latin typeface="Calibri"/>
                        <a:ea typeface="Calibri"/>
                        <a:cs typeface="Times New Roman"/>
                      </a:endParaRPr>
                    </a:p>
                  </a:txBody>
                  <a:tcPr marL="68580" marR="68580" marT="0" marB="0"/>
                </a:tc>
                <a:tc>
                  <a:txBody>
                    <a:bodyPr/>
                    <a:lstStyle/>
                    <a:p>
                      <a:pPr>
                        <a:lnSpc>
                          <a:spcPct val="115000"/>
                        </a:lnSpc>
                        <a:spcAft>
                          <a:spcPts val="0"/>
                        </a:spcAft>
                      </a:pPr>
                      <a:r>
                        <a:rPr lang="en-AU" sz="1800" dirty="0"/>
                        <a:t>Mechanical Trade (Fitting)</a:t>
                      </a:r>
                    </a:p>
                    <a:p>
                      <a:pPr marL="469900">
                        <a:lnSpc>
                          <a:spcPct val="115000"/>
                        </a:lnSpc>
                        <a:spcAft>
                          <a:spcPts val="0"/>
                        </a:spcAft>
                      </a:pPr>
                      <a:r>
                        <a:rPr lang="en-AU" sz="1800" dirty="0"/>
                        <a:t>Dip in Engineering</a:t>
                      </a:r>
                    </a:p>
                    <a:p>
                      <a:pPr marL="469900">
                        <a:lnSpc>
                          <a:spcPct val="115000"/>
                        </a:lnSpc>
                        <a:spcAft>
                          <a:spcPts val="0"/>
                        </a:spcAft>
                      </a:pPr>
                      <a:r>
                        <a:rPr lang="en-AU" sz="1800" dirty="0"/>
                        <a:t>Cert III –Engineering, Mechanical (Maintenance, Diesel Fitting)</a:t>
                      </a:r>
                    </a:p>
                    <a:p>
                      <a:pPr marL="469900">
                        <a:lnSpc>
                          <a:spcPct val="115000"/>
                        </a:lnSpc>
                        <a:spcAft>
                          <a:spcPts val="0"/>
                        </a:spcAft>
                      </a:pPr>
                      <a:r>
                        <a:rPr lang="en-AU" sz="1800" dirty="0"/>
                        <a:t>+ Vendor training</a:t>
                      </a:r>
                      <a:endParaRPr lang="en-AU" sz="18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51281">
                <a:tc>
                  <a:txBody>
                    <a:bodyPr/>
                    <a:lstStyle/>
                    <a:p>
                      <a:pPr>
                        <a:lnSpc>
                          <a:spcPct val="115000"/>
                        </a:lnSpc>
                        <a:spcAft>
                          <a:spcPts val="0"/>
                        </a:spcAft>
                      </a:pPr>
                      <a:r>
                        <a:rPr lang="en-AU" sz="1800" dirty="0"/>
                        <a:t>Trade (Technical) Drilling</a:t>
                      </a:r>
                    </a:p>
                    <a:p>
                      <a:pPr marL="342900" lvl="0" indent="-342900">
                        <a:lnSpc>
                          <a:spcPct val="115000"/>
                        </a:lnSpc>
                        <a:spcAft>
                          <a:spcPts val="0"/>
                        </a:spcAft>
                        <a:buFont typeface="+mj-lt"/>
                        <a:buAutoNum type="arabicPeriod"/>
                      </a:pPr>
                      <a:r>
                        <a:rPr lang="en-AU" sz="1800" dirty="0"/>
                        <a:t>Drilling Oil and Gas Onshore (Cert II Dip) Process Plant Operators</a:t>
                      </a:r>
                    </a:p>
                    <a:p>
                      <a:pPr marL="342900" lvl="0" indent="-342900">
                        <a:lnSpc>
                          <a:spcPct val="115000"/>
                        </a:lnSpc>
                        <a:spcAft>
                          <a:spcPts val="0"/>
                        </a:spcAft>
                        <a:buFont typeface="+mj-lt"/>
                        <a:buAutoNum type="arabicPeriod"/>
                      </a:pPr>
                      <a:r>
                        <a:rPr lang="en-AU" sz="1800" dirty="0"/>
                        <a:t>Cert III –IV Process Plant Technology</a:t>
                      </a:r>
                    </a:p>
                    <a:p>
                      <a:pPr marL="342900" lvl="0" indent="-342900">
                        <a:lnSpc>
                          <a:spcPct val="115000"/>
                        </a:lnSpc>
                        <a:spcAft>
                          <a:spcPts val="0"/>
                        </a:spcAft>
                        <a:buFont typeface="+mj-lt"/>
                        <a:buAutoNum type="arabicPeriod"/>
                      </a:pPr>
                      <a:r>
                        <a:rPr lang="en-AU" sz="1800" dirty="0"/>
                        <a:t>+ Skill Sets</a:t>
                      </a:r>
                    </a:p>
                    <a:p>
                      <a:pPr marL="450215">
                        <a:lnSpc>
                          <a:spcPct val="115000"/>
                        </a:lnSpc>
                        <a:spcAft>
                          <a:spcPts val="0"/>
                        </a:spcAft>
                      </a:pPr>
                      <a:r>
                        <a:rPr lang="en-AU" sz="1800" dirty="0" err="1"/>
                        <a:t>Electrotechnology</a:t>
                      </a:r>
                      <a:endParaRPr lang="en-AU" sz="1800" dirty="0"/>
                    </a:p>
                    <a:p>
                      <a:pPr marL="342900" lvl="0" indent="-342900">
                        <a:lnSpc>
                          <a:spcPct val="115000"/>
                        </a:lnSpc>
                        <a:spcAft>
                          <a:spcPts val="0"/>
                        </a:spcAft>
                        <a:buFont typeface="+mj-lt"/>
                        <a:buAutoNum type="arabicPeriod"/>
                      </a:pPr>
                      <a:r>
                        <a:rPr lang="en-AU" sz="1800" dirty="0"/>
                        <a:t>Cert III –</a:t>
                      </a:r>
                      <a:r>
                        <a:rPr lang="en-AU" sz="1800" dirty="0" err="1"/>
                        <a:t>Electrotechnology</a:t>
                      </a:r>
                      <a:r>
                        <a:rPr lang="en-AU" sz="1800" dirty="0"/>
                        <a:t> Maintenance (Systems &amp; Instrumentation)</a:t>
                      </a:r>
                    </a:p>
                    <a:p>
                      <a:pPr marL="342900" lvl="0" indent="-342900">
                        <a:lnSpc>
                          <a:spcPct val="115000"/>
                        </a:lnSpc>
                        <a:spcAft>
                          <a:spcPts val="0"/>
                        </a:spcAft>
                        <a:buFont typeface="+mj-lt"/>
                        <a:buAutoNum type="arabicPeriod"/>
                      </a:pPr>
                      <a:r>
                        <a:rPr lang="en-AU" sz="1800" dirty="0"/>
                        <a:t>Cert III –Hazardous Areas (Electrician)</a:t>
                      </a:r>
                    </a:p>
                    <a:p>
                      <a:pPr>
                        <a:lnSpc>
                          <a:spcPct val="115000"/>
                        </a:lnSpc>
                        <a:spcAft>
                          <a:spcPts val="0"/>
                        </a:spcAft>
                      </a:pPr>
                      <a:endParaRPr lang="en-AU" sz="1800" dirty="0">
                        <a:latin typeface="Calibri"/>
                        <a:ea typeface="Calibri"/>
                        <a:cs typeface="Times New Roman"/>
                      </a:endParaRPr>
                    </a:p>
                  </a:txBody>
                  <a:tcPr marL="68580" marR="68580" marT="0" marB="0"/>
                </a:tc>
                <a:tc>
                  <a:txBody>
                    <a:bodyPr/>
                    <a:lstStyle/>
                    <a:p>
                      <a:pPr>
                        <a:lnSpc>
                          <a:spcPct val="115000"/>
                        </a:lnSpc>
                        <a:spcAft>
                          <a:spcPts val="0"/>
                        </a:spcAft>
                      </a:pPr>
                      <a:r>
                        <a:rPr lang="en-AU" sz="1800" dirty="0"/>
                        <a:t>Field Construction</a:t>
                      </a:r>
                    </a:p>
                    <a:p>
                      <a:pPr marL="469900">
                        <a:lnSpc>
                          <a:spcPct val="115000"/>
                        </a:lnSpc>
                        <a:spcAft>
                          <a:spcPts val="0"/>
                        </a:spcAft>
                      </a:pPr>
                      <a:r>
                        <a:rPr lang="en-AU" sz="1800" dirty="0"/>
                        <a:t>Dip in Mechanical or Electrical/Engineering</a:t>
                      </a:r>
                    </a:p>
                    <a:p>
                      <a:pPr>
                        <a:lnSpc>
                          <a:spcPct val="115000"/>
                        </a:lnSpc>
                        <a:spcAft>
                          <a:spcPts val="0"/>
                        </a:spcAft>
                      </a:pPr>
                      <a:r>
                        <a:rPr lang="en-AU" sz="1800" dirty="0"/>
                        <a:t>Trades (Non Technical)</a:t>
                      </a:r>
                    </a:p>
                    <a:p>
                      <a:pPr marL="342900" lvl="0" indent="-342900">
                        <a:lnSpc>
                          <a:spcPct val="115000"/>
                        </a:lnSpc>
                        <a:spcAft>
                          <a:spcPts val="0"/>
                        </a:spcAft>
                        <a:buFont typeface="+mj-lt"/>
                        <a:buAutoNum type="arabicPeriod"/>
                      </a:pPr>
                      <a:r>
                        <a:rPr lang="en-AU" sz="1800" dirty="0"/>
                        <a:t>Cert IV –OH&amp;S</a:t>
                      </a:r>
                    </a:p>
                    <a:p>
                      <a:pPr marL="342900" lvl="0" indent="-342900">
                        <a:lnSpc>
                          <a:spcPct val="115000"/>
                        </a:lnSpc>
                        <a:spcAft>
                          <a:spcPts val="0"/>
                        </a:spcAft>
                        <a:buFont typeface="+mj-lt"/>
                        <a:buAutoNum type="arabicPeriod"/>
                      </a:pPr>
                      <a:r>
                        <a:rPr lang="en-AU" sz="1800" dirty="0"/>
                        <a:t>Cert III –IV Transport and Logistics </a:t>
                      </a:r>
                    </a:p>
                    <a:p>
                      <a:pPr marL="469900">
                        <a:lnSpc>
                          <a:spcPct val="115000"/>
                        </a:lnSpc>
                        <a:spcAft>
                          <a:spcPts val="0"/>
                        </a:spcAft>
                      </a:pPr>
                      <a:r>
                        <a:rPr lang="en-AU" sz="1800" dirty="0"/>
                        <a:t>Logistics Operations</a:t>
                      </a:r>
                    </a:p>
                    <a:p>
                      <a:pPr marL="469900">
                        <a:lnSpc>
                          <a:spcPct val="115000"/>
                        </a:lnSpc>
                        <a:spcAft>
                          <a:spcPts val="0"/>
                        </a:spcAft>
                      </a:pPr>
                      <a:r>
                        <a:rPr lang="en-AU" sz="1800" dirty="0"/>
                        <a:t>Warehousing and Storage</a:t>
                      </a:r>
                    </a:p>
                    <a:p>
                      <a:pPr>
                        <a:lnSpc>
                          <a:spcPct val="115000"/>
                        </a:lnSpc>
                        <a:spcAft>
                          <a:spcPts val="0"/>
                        </a:spcAft>
                      </a:pPr>
                      <a:endParaRPr lang="en-AU" sz="18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Footer Placeholder 2"/>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141549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760" y="-243408"/>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402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560388"/>
            <a:ext cx="8207375" cy="552648"/>
          </a:xfrm>
        </p:spPr>
        <p:txBody>
          <a:bodyPr/>
          <a:lstStyle/>
          <a:p>
            <a:endParaRPr lang="en-AU" dirty="0"/>
          </a:p>
        </p:txBody>
      </p:sp>
      <p:sp>
        <p:nvSpPr>
          <p:cNvPr id="6" name="Content Placeholder 5"/>
          <p:cNvSpPr>
            <a:spLocks noGrp="1"/>
          </p:cNvSpPr>
          <p:nvPr>
            <p:ph idx="1"/>
          </p:nvPr>
        </p:nvSpPr>
        <p:spPr/>
        <p:txBody>
          <a:bodyPr/>
          <a:lstStyle/>
          <a:p>
            <a:pPr marL="0" indent="0">
              <a:buNone/>
            </a:pPr>
            <a:r>
              <a:rPr lang="en-AU" dirty="0"/>
              <a:t>2013: </a:t>
            </a:r>
          </a:p>
          <a:p>
            <a:pPr marL="0" indent="0">
              <a:buNone/>
            </a:pPr>
            <a:r>
              <a:rPr lang="en-AU" dirty="0"/>
              <a:t>Identified new technologies within the industry which have changed and have impacted the skill mix required from the workforce. </a:t>
            </a:r>
          </a:p>
          <a:p>
            <a:pPr marL="0" indent="0">
              <a:buNone/>
            </a:pPr>
            <a:r>
              <a:rPr lang="en-AU" dirty="0"/>
              <a:t>The contracted workforce is significant and required greater understanding especially in the upstream activities such as drilling, well servicing, and gas field development. </a:t>
            </a:r>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8" name="Title 4"/>
          <p:cNvSpPr txBox="1">
            <a:spLocks/>
          </p:cNvSpPr>
          <p:nvPr/>
        </p:nvSpPr>
        <p:spPr bwMode="auto">
          <a:xfrm>
            <a:off x="467544" y="548680"/>
            <a:ext cx="8207375" cy="564356"/>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CSG/LNG Workforce Planning</a:t>
            </a:r>
          </a:p>
        </p:txBody>
      </p:sp>
    </p:spTree>
    <p:extLst>
      <p:ext uri="{BB962C8B-B14F-4D97-AF65-F5344CB8AC3E}">
        <p14:creationId xmlns:p14="http://schemas.microsoft.com/office/powerpoint/2010/main" val="1095091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60388"/>
            <a:ext cx="8207375" cy="564356"/>
          </a:xfrm>
        </p:spPr>
        <p:txBody>
          <a:bodyPr/>
          <a:lstStyle/>
          <a:p>
            <a:r>
              <a:rPr lang="en-AU" b="1" dirty="0"/>
              <a:t>Workforce Planning for Sustainability</a:t>
            </a:r>
            <a:br>
              <a:rPr lang="en-AU" b="1" dirty="0"/>
            </a:br>
            <a:endParaRPr lang="en-AU" dirty="0"/>
          </a:p>
        </p:txBody>
      </p:sp>
      <p:sp>
        <p:nvSpPr>
          <p:cNvPr id="3" name="Content Placeholder 2"/>
          <p:cNvSpPr>
            <a:spLocks noGrp="1"/>
          </p:cNvSpPr>
          <p:nvPr>
            <p:ph idx="1"/>
          </p:nvPr>
        </p:nvSpPr>
        <p:spPr>
          <a:xfrm>
            <a:off x="457200" y="1196752"/>
            <a:ext cx="8229600" cy="4753198"/>
          </a:xfrm>
        </p:spPr>
        <p:txBody>
          <a:bodyPr/>
          <a:lstStyle/>
          <a:p>
            <a:r>
              <a:rPr lang="en-AU" dirty="0"/>
              <a:t>Key challenges next 3 years:</a:t>
            </a:r>
          </a:p>
          <a:p>
            <a:r>
              <a:rPr lang="en-AU" sz="1400" dirty="0"/>
              <a:t>Greatest demand for skilled labour will occur as a result of </a:t>
            </a:r>
            <a:r>
              <a:rPr lang="en-AU" sz="1400" b="1" dirty="0"/>
              <a:t>Industry Workforce Turnover </a:t>
            </a:r>
            <a:r>
              <a:rPr lang="en-AU" sz="1400" dirty="0"/>
              <a:t>– due to  ‘</a:t>
            </a:r>
            <a:r>
              <a:rPr lang="en-AU" sz="1400" b="1" dirty="0"/>
              <a:t>ageing demographic</a:t>
            </a:r>
            <a:r>
              <a:rPr lang="en-AU" sz="1400" dirty="0"/>
              <a:t>’ and high levels of ‘</a:t>
            </a:r>
            <a:r>
              <a:rPr lang="en-AU" sz="1400" b="1" dirty="0"/>
              <a:t>Occupational Detachment</a:t>
            </a:r>
            <a:r>
              <a:rPr lang="en-AU" sz="1400" dirty="0"/>
              <a:t>’ in trade and technical occupational roles.</a:t>
            </a:r>
          </a:p>
          <a:p>
            <a:r>
              <a:rPr lang="en-AU" sz="1400" b="1" dirty="0"/>
              <a:t>Demand for new skills </a:t>
            </a:r>
            <a:r>
              <a:rPr lang="en-AU" sz="1400" dirty="0"/>
              <a:t>to enable two emerging growth sectors of significance to the Queensland Energy Industry:- ‘</a:t>
            </a:r>
            <a:r>
              <a:rPr lang="en-AU" sz="1400" b="1" dirty="0"/>
              <a:t>Sustainable Energy</a:t>
            </a:r>
            <a:r>
              <a:rPr lang="en-AU" sz="1400" dirty="0"/>
              <a:t>’ and ‘</a:t>
            </a:r>
            <a:r>
              <a:rPr lang="en-AU" sz="1400" b="1" dirty="0"/>
              <a:t>CSG/LNG</a:t>
            </a:r>
            <a:r>
              <a:rPr lang="en-AU" sz="1400" dirty="0"/>
              <a:t>’ sectors</a:t>
            </a:r>
          </a:p>
          <a:p>
            <a:r>
              <a:rPr lang="en-AU" sz="1400" dirty="0"/>
              <a:t>Maintaining growth and sustainability with </a:t>
            </a:r>
            <a:r>
              <a:rPr lang="en-AU" sz="1400" b="1" dirty="0"/>
              <a:t>projected future skills shortages</a:t>
            </a:r>
            <a:r>
              <a:rPr lang="en-AU" sz="1400" dirty="0"/>
              <a:t>.  Labour supply will contract as fewer people enter the workforce and the outflow of experienced skilled workers heightens in western economies.</a:t>
            </a:r>
          </a:p>
          <a:p>
            <a:r>
              <a:rPr lang="en-AU" sz="1400" dirty="0"/>
              <a:t>Economic slowdown and falling business confidence, the </a:t>
            </a:r>
            <a:r>
              <a:rPr lang="en-AU" sz="1400" b="1" dirty="0"/>
              <a:t>intake of apprentices and apprentice completions are in decline</a:t>
            </a:r>
            <a:r>
              <a:rPr lang="en-AU" sz="1400" dirty="0"/>
              <a:t> in the short term.  This will result in a worsening of skills shortages in the future, not only in the trades but in other occupations where the primary feeder stream for skills is trade apprentices.</a:t>
            </a:r>
          </a:p>
          <a:p>
            <a:r>
              <a:rPr lang="en-AU" sz="1400" dirty="0"/>
              <a:t>The </a:t>
            </a:r>
            <a:r>
              <a:rPr lang="en-AU" sz="1400" b="1" dirty="0"/>
              <a:t>skills ‘experience’ void </a:t>
            </a:r>
            <a:r>
              <a:rPr lang="en-AU" sz="1400" dirty="0"/>
              <a:t>created by large numbers of Baby Boomers retiring will likely result in significant loss of knowledge and increased re-work unless priority is given to the retention of organisational memory.</a:t>
            </a:r>
          </a:p>
          <a:p>
            <a:r>
              <a:rPr lang="en-AU" sz="1400" b="1" dirty="0"/>
              <a:t>Improved retention of apprentices </a:t>
            </a:r>
            <a:r>
              <a:rPr lang="en-AU" sz="1400" dirty="0"/>
              <a:t>and training outcomes to ensure relevance to future industry skilling needs.</a:t>
            </a:r>
          </a:p>
          <a:p>
            <a:endParaRPr lang="en-AU" sz="1400"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3873427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Lessons </a:t>
            </a:r>
          </a:p>
        </p:txBody>
      </p:sp>
      <p:sp>
        <p:nvSpPr>
          <p:cNvPr id="8" name="Content Placeholder 7"/>
          <p:cNvSpPr>
            <a:spLocks noGrp="1"/>
          </p:cNvSpPr>
          <p:nvPr>
            <p:ph idx="1"/>
          </p:nvPr>
        </p:nvSpPr>
        <p:spPr>
          <a:xfrm>
            <a:off x="395536" y="1124744"/>
            <a:ext cx="8229600" cy="4349750"/>
          </a:xfrm>
        </p:spPr>
        <p:txBody>
          <a:bodyPr/>
          <a:lstStyle/>
          <a:p>
            <a:r>
              <a:rPr lang="en-AU" i="1" dirty="0"/>
              <a:t>Limited industry collaboration </a:t>
            </a:r>
            <a:r>
              <a:rPr lang="en-AU" dirty="0"/>
              <a:t>in the early phases of the project driven by tight competition and a recognition of the need to develop a workforce from scratch meant that proponents responded internally each utilising a different strategy to develop their workforces. </a:t>
            </a:r>
          </a:p>
          <a:p>
            <a:r>
              <a:rPr lang="en-AU" dirty="0" err="1"/>
              <a:t>Eg</a:t>
            </a:r>
            <a:r>
              <a:rPr lang="en-AU" dirty="0"/>
              <a:t>., one proponent brought in OS expertise from a Canadian training provider  and tailored their existing knowledge of the gas industry internationally to operate within Australian training guidelines. This involved renting training facilities for an existing RTO in Australia which issued the qualifications, using Canadian staff. </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Lessons </a:t>
            </a:r>
          </a:p>
        </p:txBody>
      </p:sp>
      <p:sp>
        <p:nvSpPr>
          <p:cNvPr id="8" name="Content Placeholder 7"/>
          <p:cNvSpPr>
            <a:spLocks noGrp="1"/>
          </p:cNvSpPr>
          <p:nvPr>
            <p:ph idx="1"/>
          </p:nvPr>
        </p:nvSpPr>
        <p:spPr>
          <a:xfrm>
            <a:off x="395536" y="1124744"/>
            <a:ext cx="8229600" cy="4349750"/>
          </a:xfrm>
        </p:spPr>
        <p:txBody>
          <a:bodyPr/>
          <a:lstStyle/>
          <a:p>
            <a:r>
              <a:rPr lang="en-AU" i="1" dirty="0"/>
              <a:t>Limited industry collaboration </a:t>
            </a:r>
          </a:p>
          <a:p>
            <a:r>
              <a:rPr lang="en-AU" dirty="0"/>
              <a:t>Another proponent leveraged their existing international operations to send workers in key roles to upskill them in LNG operations. This entailed some theoretical training in Australia and additional theoretical and on job training at overseas LNG facilities (</a:t>
            </a:r>
            <a:r>
              <a:rPr lang="en-AU" dirty="0" err="1"/>
              <a:t>Eygpt</a:t>
            </a:r>
            <a:r>
              <a:rPr lang="en-AU" dirty="0"/>
              <a:t>, Africa, Malaysia). </a:t>
            </a:r>
          </a:p>
          <a:p>
            <a:r>
              <a:rPr lang="en-AU" dirty="0"/>
              <a:t>The third proponent sent key workers to Darwin and Perth for specialised training </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3705655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Lessons</a:t>
            </a:r>
          </a:p>
        </p:txBody>
      </p:sp>
      <p:sp>
        <p:nvSpPr>
          <p:cNvPr id="8" name="Content Placeholder 7"/>
          <p:cNvSpPr>
            <a:spLocks noGrp="1"/>
          </p:cNvSpPr>
          <p:nvPr>
            <p:ph idx="1"/>
          </p:nvPr>
        </p:nvSpPr>
        <p:spPr>
          <a:xfrm>
            <a:off x="395536" y="1124744"/>
            <a:ext cx="8229600" cy="4349750"/>
          </a:xfrm>
        </p:spPr>
        <p:txBody>
          <a:bodyPr/>
          <a:lstStyle/>
          <a:p>
            <a:r>
              <a:rPr lang="en-AU" i="1" dirty="0"/>
              <a:t>Reflection:</a:t>
            </a:r>
            <a:endParaRPr lang="en-AU" dirty="0"/>
          </a:p>
          <a:p>
            <a:r>
              <a:rPr lang="en-AU" dirty="0"/>
              <a:t>Each proponent chose different training methods because a) they didn’t have time up front to reach </a:t>
            </a:r>
            <a:r>
              <a:rPr lang="en-AU" dirty="0" err="1"/>
              <a:t>concensus</a:t>
            </a:r>
            <a:endParaRPr lang="en-AU" dirty="0"/>
          </a:p>
          <a:p>
            <a:r>
              <a:rPr lang="en-AU" dirty="0"/>
              <a:t>b) There was so much poaching happening that they wanted to ring fence their workers to protect their investment </a:t>
            </a:r>
          </a:p>
          <a:p>
            <a:r>
              <a:rPr lang="en-AU" dirty="0"/>
              <a:t>c) they didn’t have deep relationships that allowed a level of trust that allowed for a conducive collaborative environment</a:t>
            </a:r>
          </a:p>
          <a:p>
            <a:r>
              <a:rPr lang="en-AU" dirty="0"/>
              <a:t>As a result the opportunity to reduce costs (training) was missed. Co investment in training reduces overall costs.</a:t>
            </a:r>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762085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Lessons</a:t>
            </a:r>
          </a:p>
        </p:txBody>
      </p:sp>
      <p:sp>
        <p:nvSpPr>
          <p:cNvPr id="8" name="Content Placeholder 7"/>
          <p:cNvSpPr>
            <a:spLocks noGrp="1"/>
          </p:cNvSpPr>
          <p:nvPr>
            <p:ph idx="1"/>
          </p:nvPr>
        </p:nvSpPr>
        <p:spPr>
          <a:xfrm>
            <a:off x="395536" y="1124744"/>
            <a:ext cx="8229600" cy="4349750"/>
          </a:xfrm>
        </p:spPr>
        <p:txBody>
          <a:bodyPr/>
          <a:lstStyle/>
          <a:p>
            <a:r>
              <a:rPr lang="en-AU" i="1" dirty="0"/>
              <a:t>High Levels of Poaching</a:t>
            </a:r>
            <a:endParaRPr lang="en-AU" dirty="0"/>
          </a:p>
          <a:p>
            <a:r>
              <a:rPr lang="en-AU" dirty="0"/>
              <a:t>Initially high poaching of key staff across the four companies (2009 – 2011) led to distrust among the proponents to collaborate</a:t>
            </a:r>
          </a:p>
          <a:p>
            <a:r>
              <a:rPr lang="en-AU" dirty="0"/>
              <a:t> </a:t>
            </a:r>
          </a:p>
          <a:p>
            <a:r>
              <a:rPr lang="en-AU" i="1" dirty="0"/>
              <a:t>Reflection:</a:t>
            </a:r>
            <a:endParaRPr lang="en-AU" dirty="0"/>
          </a:p>
          <a:p>
            <a:r>
              <a:rPr lang="en-AU" dirty="0"/>
              <a:t>Collaboration started in 2009 but didn’t see great fruition until 2014 with the exploration of the development of the Gladstone Energy Training Centre </a:t>
            </a:r>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268150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CSG to LNG</a:t>
            </a:r>
          </a:p>
        </p:txBody>
      </p:sp>
      <p:sp>
        <p:nvSpPr>
          <p:cNvPr id="3" name="Content Placeholder 2"/>
          <p:cNvSpPr>
            <a:spLocks noGrp="1"/>
          </p:cNvSpPr>
          <p:nvPr>
            <p:ph idx="1"/>
          </p:nvPr>
        </p:nvSpPr>
        <p:spPr/>
        <p:txBody>
          <a:bodyPr/>
          <a:lstStyle/>
          <a:p>
            <a:r>
              <a:rPr lang="en-AU" dirty="0"/>
              <a:t>Context of the CSG to LNG industry and explore the key reasons why industry became an active participant in the development, design and delivery of training(drivers).  </a:t>
            </a:r>
          </a:p>
          <a:p>
            <a:r>
              <a:rPr lang="en-AU" dirty="0"/>
              <a:t>We examine the formation of a sector based taskforce to determine the skills and workforce requirements specific to this growth industry, and the central role played by collaborative skills forecasting and workforce planning.  </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p:cNvSpPr>
          <p:nvPr/>
        </p:nvSpPr>
        <p:spPr bwMode="auto">
          <a:xfrm>
            <a:off x="468313" y="560388"/>
            <a:ext cx="8207375" cy="564356"/>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CSG to LNG</a:t>
            </a:r>
          </a:p>
        </p:txBody>
      </p:sp>
    </p:spTree>
    <p:extLst>
      <p:ext uri="{BB962C8B-B14F-4D97-AF65-F5344CB8AC3E}">
        <p14:creationId xmlns:p14="http://schemas.microsoft.com/office/powerpoint/2010/main" val="1204560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Lessons</a:t>
            </a:r>
          </a:p>
        </p:txBody>
      </p:sp>
      <p:sp>
        <p:nvSpPr>
          <p:cNvPr id="8" name="Content Placeholder 7"/>
          <p:cNvSpPr>
            <a:spLocks noGrp="1"/>
          </p:cNvSpPr>
          <p:nvPr>
            <p:ph idx="1"/>
          </p:nvPr>
        </p:nvSpPr>
        <p:spPr>
          <a:xfrm>
            <a:off x="395536" y="1124744"/>
            <a:ext cx="8229600" cy="4349750"/>
          </a:xfrm>
        </p:spPr>
        <p:txBody>
          <a:bodyPr/>
          <a:lstStyle/>
          <a:p>
            <a:r>
              <a:rPr lang="en-AU" i="1" dirty="0"/>
              <a:t>Reflections </a:t>
            </a:r>
            <a:endParaRPr lang="en-AU" dirty="0"/>
          </a:p>
          <a:p>
            <a:r>
              <a:rPr lang="en-AU" dirty="0"/>
              <a:t>They were able to collaborate over technical issues such as Training Packages and Apprenticeship and </a:t>
            </a:r>
            <a:r>
              <a:rPr lang="en-AU" dirty="0" err="1"/>
              <a:t>Trainneeships</a:t>
            </a:r>
            <a:r>
              <a:rPr lang="en-AU" dirty="0"/>
              <a:t> status</a:t>
            </a:r>
          </a:p>
          <a:p>
            <a:pPr marL="0" indent="0">
              <a:buNone/>
            </a:pPr>
            <a:r>
              <a:rPr lang="en-AU" dirty="0"/>
              <a:t>A number of divergent multi-national projects and constituent companies have been required to actively participate, coordinate, and fund the evolving training model for the new industry </a:t>
            </a:r>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2681509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CONCLUSION</a:t>
            </a:r>
          </a:p>
        </p:txBody>
      </p:sp>
      <p:sp>
        <p:nvSpPr>
          <p:cNvPr id="8" name="Content Placeholder 7"/>
          <p:cNvSpPr>
            <a:spLocks noGrp="1"/>
          </p:cNvSpPr>
          <p:nvPr>
            <p:ph idx="1"/>
          </p:nvPr>
        </p:nvSpPr>
        <p:spPr>
          <a:xfrm>
            <a:off x="395536" y="1124744"/>
            <a:ext cx="8229600" cy="4349750"/>
          </a:xfrm>
        </p:spPr>
        <p:txBody>
          <a:bodyPr/>
          <a:lstStyle/>
          <a:p>
            <a:pPr marL="0" indent="0">
              <a:buNone/>
            </a:pPr>
            <a:r>
              <a:rPr lang="en-AU" dirty="0"/>
              <a:t>The case study exemplifies how industry can work together to create a shared understanding of their projects’ combined future workforce skilling needs.</a:t>
            </a:r>
          </a:p>
          <a:p>
            <a:pPr marL="0" indent="0">
              <a:buNone/>
            </a:pPr>
            <a:endParaRPr lang="en-AU" dirty="0"/>
          </a:p>
          <a:p>
            <a:pPr marL="0" indent="0">
              <a:buNone/>
            </a:pPr>
            <a:r>
              <a:rPr lang="en-AU" dirty="0"/>
              <a:t>Exemplar: Skills sector forecasting (specific CSG/LNG)</a:t>
            </a:r>
          </a:p>
          <a:p>
            <a:pPr marL="0" indent="0">
              <a:buNone/>
            </a:pPr>
            <a:endParaRPr lang="en-AU" dirty="0"/>
          </a:p>
          <a:p>
            <a:pPr marL="0" indent="0">
              <a:buNone/>
            </a:pPr>
            <a:r>
              <a:rPr lang="en-AU" dirty="0"/>
              <a:t>Paper 2:</a:t>
            </a:r>
          </a:p>
          <a:p>
            <a:pPr marL="0" indent="0">
              <a:buNone/>
            </a:pPr>
            <a:r>
              <a:rPr lang="en-AU" dirty="0"/>
              <a:t>Mapping VET capacity across Australia to meet LNG Industry skill needs</a:t>
            </a:r>
          </a:p>
          <a:p>
            <a:pPr marL="0" indent="0">
              <a:buNone/>
            </a:pPr>
            <a:endParaRPr lang="en-AU" dirty="0"/>
          </a:p>
          <a:p>
            <a:pPr marL="0" indent="0">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762085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476672"/>
            <a:ext cx="8207375" cy="996950"/>
          </a:xfrm>
        </p:spPr>
        <p:txBody>
          <a:bodyPr/>
          <a:lstStyle/>
          <a:p>
            <a:r>
              <a:rPr lang="en-AU" sz="3600" dirty="0"/>
              <a:t>Bahn &amp; Cameron (2012)</a:t>
            </a:r>
            <a:br>
              <a:rPr lang="en-AU" sz="3600" dirty="0"/>
            </a:br>
            <a:r>
              <a:rPr lang="en-AU" sz="3600" dirty="0"/>
              <a:t>Conceptual framework - External forces</a:t>
            </a:r>
            <a:br>
              <a:rPr lang="en-AU" dirty="0"/>
            </a:br>
            <a:endParaRPr lang="en-AU" dirty="0"/>
          </a:p>
        </p:txBody>
      </p:sp>
      <p:sp>
        <p:nvSpPr>
          <p:cNvPr id="4" name="Oval 3"/>
          <p:cNvSpPr/>
          <p:nvPr/>
        </p:nvSpPr>
        <p:spPr>
          <a:xfrm>
            <a:off x="785786" y="2071678"/>
            <a:ext cx="7429552" cy="442915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5" name="Rectangle 4"/>
          <p:cNvSpPr/>
          <p:nvPr/>
        </p:nvSpPr>
        <p:spPr>
          <a:xfrm>
            <a:off x="3500430" y="2285992"/>
            <a:ext cx="1928826"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AU" sz="1600" dirty="0">
                <a:solidFill>
                  <a:schemeClr val="accent2">
                    <a:lumMod val="75000"/>
                  </a:schemeClr>
                </a:solidFill>
              </a:rPr>
              <a:t> Global Commodity &amp; Supply chains</a:t>
            </a:r>
          </a:p>
          <a:p>
            <a:pPr>
              <a:buFont typeface="Arial" pitchFamily="34" charset="0"/>
              <a:buChar char="•"/>
            </a:pPr>
            <a:r>
              <a:rPr lang="en-AU" sz="1600" dirty="0">
                <a:solidFill>
                  <a:schemeClr val="accent2">
                    <a:lumMod val="75000"/>
                  </a:schemeClr>
                </a:solidFill>
              </a:rPr>
              <a:t> Resources Boom  </a:t>
            </a:r>
          </a:p>
        </p:txBody>
      </p:sp>
      <p:sp>
        <p:nvSpPr>
          <p:cNvPr id="6" name="Rectangle 5"/>
          <p:cNvSpPr/>
          <p:nvPr/>
        </p:nvSpPr>
        <p:spPr>
          <a:xfrm>
            <a:off x="6072198" y="3500438"/>
            <a:ext cx="1714512" cy="17145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AU" sz="1600" dirty="0">
                <a:solidFill>
                  <a:schemeClr val="accent2">
                    <a:lumMod val="75000"/>
                  </a:schemeClr>
                </a:solidFill>
              </a:rPr>
              <a:t>Characteristics of Resources Sector:</a:t>
            </a:r>
          </a:p>
          <a:p>
            <a:pPr>
              <a:buFont typeface="Arial" pitchFamily="34" charset="0"/>
              <a:buChar char="•"/>
            </a:pPr>
            <a:r>
              <a:rPr lang="en-AU" sz="1600" dirty="0">
                <a:solidFill>
                  <a:schemeClr val="accent2">
                    <a:lumMod val="75000"/>
                  </a:schemeClr>
                </a:solidFill>
              </a:rPr>
              <a:t> Minerals</a:t>
            </a:r>
          </a:p>
          <a:p>
            <a:pPr>
              <a:buFont typeface="Arial" pitchFamily="34" charset="0"/>
              <a:buChar char="•"/>
            </a:pPr>
            <a:r>
              <a:rPr lang="en-AU" sz="1600" dirty="0">
                <a:solidFill>
                  <a:schemeClr val="accent2">
                    <a:lumMod val="75000"/>
                  </a:schemeClr>
                </a:solidFill>
              </a:rPr>
              <a:t> Energy</a:t>
            </a:r>
          </a:p>
        </p:txBody>
      </p:sp>
      <p:sp>
        <p:nvSpPr>
          <p:cNvPr id="7" name="Rectangle 6"/>
          <p:cNvSpPr/>
          <p:nvPr/>
        </p:nvSpPr>
        <p:spPr>
          <a:xfrm>
            <a:off x="1571604" y="3429000"/>
            <a:ext cx="1500198" cy="17145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AU" sz="1600" dirty="0">
                <a:solidFill>
                  <a:schemeClr val="accent2">
                    <a:lumMod val="75000"/>
                  </a:schemeClr>
                </a:solidFill>
              </a:rPr>
              <a:t> Employment Relations</a:t>
            </a:r>
          </a:p>
          <a:p>
            <a:pPr>
              <a:buFont typeface="Arial" pitchFamily="34" charset="0"/>
              <a:buChar char="•"/>
            </a:pPr>
            <a:r>
              <a:rPr lang="en-AU" sz="1600" dirty="0">
                <a:solidFill>
                  <a:schemeClr val="accent2">
                    <a:lumMod val="75000"/>
                  </a:schemeClr>
                </a:solidFill>
              </a:rPr>
              <a:t> Unions</a:t>
            </a:r>
          </a:p>
          <a:p>
            <a:pPr>
              <a:buFont typeface="Arial" pitchFamily="34" charset="0"/>
              <a:buChar char="•"/>
            </a:pPr>
            <a:r>
              <a:rPr lang="en-AU" sz="1600" dirty="0">
                <a:solidFill>
                  <a:schemeClr val="accent2">
                    <a:lumMod val="75000"/>
                  </a:schemeClr>
                </a:solidFill>
              </a:rPr>
              <a:t> Industry Associations</a:t>
            </a:r>
          </a:p>
          <a:p>
            <a:pPr>
              <a:buFont typeface="Arial" pitchFamily="34" charset="0"/>
              <a:buChar char="•"/>
            </a:pPr>
            <a:r>
              <a:rPr lang="en-AU" sz="1600" dirty="0">
                <a:solidFill>
                  <a:schemeClr val="accent2">
                    <a:lumMod val="75000"/>
                  </a:schemeClr>
                </a:solidFill>
              </a:rPr>
              <a:t> Employer groups</a:t>
            </a:r>
          </a:p>
        </p:txBody>
      </p:sp>
      <p:sp>
        <p:nvSpPr>
          <p:cNvPr id="8" name="Rectangle 7"/>
          <p:cNvSpPr/>
          <p:nvPr/>
        </p:nvSpPr>
        <p:spPr>
          <a:xfrm>
            <a:off x="3643306" y="5286388"/>
            <a:ext cx="1928826"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AU" dirty="0">
                <a:solidFill>
                  <a:schemeClr val="accent2">
                    <a:lumMod val="75000"/>
                  </a:schemeClr>
                </a:solidFill>
              </a:rPr>
              <a:t> </a:t>
            </a:r>
            <a:r>
              <a:rPr lang="en-AU" sz="1600" dirty="0">
                <a:solidFill>
                  <a:schemeClr val="accent2">
                    <a:lumMod val="75000"/>
                  </a:schemeClr>
                </a:solidFill>
              </a:rPr>
              <a:t>Skills training</a:t>
            </a:r>
          </a:p>
          <a:p>
            <a:pPr>
              <a:buFont typeface="Arial" pitchFamily="34" charset="0"/>
              <a:buChar char="•"/>
            </a:pPr>
            <a:r>
              <a:rPr lang="en-AU" sz="1600" dirty="0">
                <a:solidFill>
                  <a:schemeClr val="accent2">
                    <a:lumMod val="75000"/>
                  </a:schemeClr>
                </a:solidFill>
              </a:rPr>
              <a:t> Migration policy</a:t>
            </a:r>
          </a:p>
        </p:txBody>
      </p:sp>
      <p:sp>
        <p:nvSpPr>
          <p:cNvPr id="9" name="Rectangle 8"/>
          <p:cNvSpPr/>
          <p:nvPr/>
        </p:nvSpPr>
        <p:spPr>
          <a:xfrm>
            <a:off x="3571868" y="3500438"/>
            <a:ext cx="1785950" cy="1571636"/>
          </a:xfrm>
          <a:prstGeom prst="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endParaRPr lang="en-AU"/>
          </a:p>
        </p:txBody>
      </p:sp>
      <p:sp>
        <p:nvSpPr>
          <p:cNvPr id="10" name="Rectangle 9"/>
          <p:cNvSpPr/>
          <p:nvPr/>
        </p:nvSpPr>
        <p:spPr>
          <a:xfrm>
            <a:off x="3704637" y="4090719"/>
            <a:ext cx="35719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Rectangle 10"/>
          <p:cNvSpPr/>
          <p:nvPr/>
        </p:nvSpPr>
        <p:spPr>
          <a:xfrm>
            <a:off x="4357686" y="4150645"/>
            <a:ext cx="285752" cy="2143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Rectangle 11"/>
          <p:cNvSpPr/>
          <p:nvPr/>
        </p:nvSpPr>
        <p:spPr>
          <a:xfrm>
            <a:off x="4321967" y="3620136"/>
            <a:ext cx="35719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Rectangle 12"/>
          <p:cNvSpPr/>
          <p:nvPr/>
        </p:nvSpPr>
        <p:spPr>
          <a:xfrm>
            <a:off x="4000039" y="4652309"/>
            <a:ext cx="35719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Rectangle 13"/>
          <p:cNvSpPr/>
          <p:nvPr/>
        </p:nvSpPr>
        <p:spPr>
          <a:xfrm>
            <a:off x="4643438" y="4652309"/>
            <a:ext cx="35719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Rectangle 14"/>
          <p:cNvSpPr/>
          <p:nvPr/>
        </p:nvSpPr>
        <p:spPr>
          <a:xfrm>
            <a:off x="4857752" y="4093434"/>
            <a:ext cx="357190" cy="285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7" name="Straight Arrow Connector 16"/>
          <p:cNvCxnSpPr>
            <a:endCxn id="15" idx="1"/>
          </p:cNvCxnSpPr>
          <p:nvPr/>
        </p:nvCxnSpPr>
        <p:spPr>
          <a:xfrm flipV="1">
            <a:off x="4643438" y="4236310"/>
            <a:ext cx="214314" cy="214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607719" y="4472920"/>
            <a:ext cx="186419" cy="1793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3996461" y="4222708"/>
            <a:ext cx="28847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4140700" y="4472920"/>
            <a:ext cx="215108" cy="1793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476914" y="3808476"/>
            <a:ext cx="0" cy="2849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1" name="Content Placeholder 20" descr="CQU.bmp"/>
          <p:cNvPicPr>
            <a:picLocks noGrp="1" noChangeAspect="1"/>
          </p:cNvPicPr>
          <p:nvPr>
            <p:ph idx="1"/>
          </p:nvPr>
        </p:nvPicPr>
        <p:blipFill>
          <a:blip r:embed="rId3"/>
          <a:stretch>
            <a:fillRect/>
          </a:stretch>
        </p:blipFill>
        <p:spPr>
          <a:xfrm>
            <a:off x="8001000" y="6210300"/>
            <a:ext cx="1143000" cy="647700"/>
          </a:xfrm>
          <a:prstGeom prst="rect">
            <a:avLst/>
          </a:prstGeom>
        </p:spPr>
      </p:pic>
      <p:sp>
        <p:nvSpPr>
          <p:cNvPr id="3" name="Footer Placeholder 2"/>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2325176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7649"/>
            <a:ext cx="8207375" cy="703079"/>
          </a:xfrm>
        </p:spPr>
        <p:txBody>
          <a:bodyPr/>
          <a:lstStyle/>
          <a:p>
            <a:r>
              <a:rPr lang="en-AU" sz="3600" dirty="0"/>
              <a:t>Bahn &amp; Cameron (2012)</a:t>
            </a:r>
          </a:p>
        </p:txBody>
      </p:sp>
      <p:sp>
        <p:nvSpPr>
          <p:cNvPr id="3" name="Content Placeholder 2"/>
          <p:cNvSpPr>
            <a:spLocks noGrp="1"/>
          </p:cNvSpPr>
          <p:nvPr>
            <p:ph idx="1"/>
          </p:nvPr>
        </p:nvSpPr>
        <p:spPr>
          <a:xfrm>
            <a:off x="251520" y="1096955"/>
            <a:ext cx="8229600" cy="4349750"/>
          </a:xfrm>
        </p:spPr>
        <p:txBody>
          <a:bodyPr/>
          <a:lstStyle/>
          <a:p>
            <a:endParaRPr lang="en-AU" dirty="0"/>
          </a:p>
        </p:txBody>
      </p:sp>
      <p:sp>
        <p:nvSpPr>
          <p:cNvPr id="4" name="Rectangle 3"/>
          <p:cNvSpPr/>
          <p:nvPr/>
        </p:nvSpPr>
        <p:spPr>
          <a:xfrm>
            <a:off x="3297192" y="2996295"/>
            <a:ext cx="2214578" cy="10572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solidFill>
                  <a:schemeClr val="accent2">
                    <a:lumMod val="75000"/>
                  </a:schemeClr>
                </a:solidFill>
              </a:rPr>
              <a:t>Skills shortages:</a:t>
            </a:r>
          </a:p>
          <a:p>
            <a:pPr algn="ctr"/>
            <a:r>
              <a:rPr lang="en-AU" dirty="0">
                <a:solidFill>
                  <a:schemeClr val="accent2">
                    <a:lumMod val="75000"/>
                  </a:schemeClr>
                </a:solidFill>
              </a:rPr>
              <a:t>Demand and Supply</a:t>
            </a:r>
          </a:p>
        </p:txBody>
      </p:sp>
      <p:sp>
        <p:nvSpPr>
          <p:cNvPr id="6" name="Rectangle 5"/>
          <p:cNvSpPr/>
          <p:nvPr/>
        </p:nvSpPr>
        <p:spPr>
          <a:xfrm>
            <a:off x="2656315" y="1259319"/>
            <a:ext cx="3168352" cy="134302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AU" sz="1600" b="1" dirty="0">
                <a:solidFill>
                  <a:schemeClr val="accent2">
                    <a:lumMod val="75000"/>
                  </a:schemeClr>
                </a:solidFill>
              </a:rPr>
              <a:t>Global mobility:</a:t>
            </a:r>
          </a:p>
          <a:p>
            <a:pPr>
              <a:buFont typeface="Arial" pitchFamily="34" charset="0"/>
              <a:buChar char="•"/>
            </a:pPr>
            <a:r>
              <a:rPr lang="en-AU" sz="1600" dirty="0">
                <a:solidFill>
                  <a:schemeClr val="accent2">
                    <a:lumMod val="75000"/>
                  </a:schemeClr>
                </a:solidFill>
              </a:rPr>
              <a:t>Global labour markets</a:t>
            </a:r>
          </a:p>
          <a:p>
            <a:pPr>
              <a:buFont typeface="Arial" pitchFamily="34" charset="0"/>
              <a:buChar char="•"/>
            </a:pPr>
            <a:r>
              <a:rPr lang="en-AU" sz="1600" dirty="0">
                <a:solidFill>
                  <a:schemeClr val="accent2">
                    <a:lumMod val="75000"/>
                  </a:schemeClr>
                </a:solidFill>
              </a:rPr>
              <a:t>Global workforces</a:t>
            </a:r>
          </a:p>
          <a:p>
            <a:pPr>
              <a:buFont typeface="Arial" pitchFamily="34" charset="0"/>
              <a:buChar char="•"/>
            </a:pPr>
            <a:r>
              <a:rPr lang="en-AU" sz="1600" dirty="0">
                <a:solidFill>
                  <a:schemeClr val="accent2">
                    <a:lumMod val="75000"/>
                  </a:schemeClr>
                </a:solidFill>
              </a:rPr>
              <a:t>Global careers</a:t>
            </a:r>
          </a:p>
          <a:p>
            <a:pPr>
              <a:buFont typeface="Arial" pitchFamily="34" charset="0"/>
              <a:buChar char="•"/>
            </a:pPr>
            <a:r>
              <a:rPr lang="en-AU" sz="1600" dirty="0">
                <a:solidFill>
                  <a:schemeClr val="accent2">
                    <a:lumMod val="75000"/>
                  </a:schemeClr>
                </a:solidFill>
              </a:rPr>
              <a:t>Skilled migration: 457s &amp; EMAs</a:t>
            </a:r>
          </a:p>
        </p:txBody>
      </p:sp>
      <p:sp>
        <p:nvSpPr>
          <p:cNvPr id="8" name="Rectangle 7"/>
          <p:cNvSpPr/>
          <p:nvPr/>
        </p:nvSpPr>
        <p:spPr>
          <a:xfrm>
            <a:off x="5913231" y="3032014"/>
            <a:ext cx="2643206" cy="12715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1600" b="1" dirty="0">
                <a:solidFill>
                  <a:schemeClr val="accent2">
                    <a:lumMod val="75000"/>
                  </a:schemeClr>
                </a:solidFill>
              </a:rPr>
              <a:t>Impact on regions:</a:t>
            </a:r>
          </a:p>
          <a:p>
            <a:pPr>
              <a:buFont typeface="Arial" pitchFamily="34" charset="0"/>
              <a:buChar char="•"/>
            </a:pPr>
            <a:r>
              <a:rPr lang="en-AU" sz="1600" dirty="0">
                <a:solidFill>
                  <a:schemeClr val="accent2">
                    <a:lumMod val="75000"/>
                  </a:schemeClr>
                </a:solidFill>
              </a:rPr>
              <a:t>Sustainability</a:t>
            </a:r>
          </a:p>
          <a:p>
            <a:pPr>
              <a:buFont typeface="Arial" pitchFamily="34" charset="0"/>
              <a:buChar char="•"/>
            </a:pPr>
            <a:r>
              <a:rPr lang="en-AU" sz="1600" dirty="0">
                <a:solidFill>
                  <a:schemeClr val="accent2">
                    <a:lumMod val="75000"/>
                  </a:schemeClr>
                </a:solidFill>
              </a:rPr>
              <a:t>Attraction &amp; retention</a:t>
            </a:r>
          </a:p>
          <a:p>
            <a:pPr>
              <a:buFont typeface="Arial" pitchFamily="34" charset="0"/>
              <a:buChar char="•"/>
            </a:pPr>
            <a:r>
              <a:rPr lang="en-AU" sz="1600" dirty="0">
                <a:solidFill>
                  <a:schemeClr val="accent2">
                    <a:lumMod val="75000"/>
                  </a:schemeClr>
                </a:solidFill>
              </a:rPr>
              <a:t>Pressure on infrastructure</a:t>
            </a:r>
          </a:p>
          <a:p>
            <a:pPr>
              <a:buFont typeface="Arial" pitchFamily="34" charset="0"/>
              <a:buChar char="•"/>
            </a:pPr>
            <a:r>
              <a:rPr lang="en-AU" sz="1600" dirty="0">
                <a:solidFill>
                  <a:schemeClr val="accent2">
                    <a:lumMod val="75000"/>
                  </a:schemeClr>
                </a:solidFill>
              </a:rPr>
              <a:t>Social responsibility</a:t>
            </a:r>
          </a:p>
        </p:txBody>
      </p:sp>
      <p:sp>
        <p:nvSpPr>
          <p:cNvPr id="10" name="Rectangle 9"/>
          <p:cNvSpPr/>
          <p:nvPr/>
        </p:nvSpPr>
        <p:spPr>
          <a:xfrm>
            <a:off x="4644008" y="4725144"/>
            <a:ext cx="3000396" cy="15252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sz="1600" b="1" dirty="0">
              <a:solidFill>
                <a:schemeClr val="accent2">
                  <a:lumMod val="75000"/>
                </a:schemeClr>
              </a:solidFill>
            </a:endParaRPr>
          </a:p>
          <a:p>
            <a:pPr algn="ctr"/>
            <a:endParaRPr lang="en-AU" sz="1600" b="1" dirty="0">
              <a:solidFill>
                <a:schemeClr val="accent2">
                  <a:lumMod val="75000"/>
                </a:schemeClr>
              </a:solidFill>
            </a:endParaRPr>
          </a:p>
          <a:p>
            <a:pPr algn="ctr"/>
            <a:r>
              <a:rPr lang="en-AU" sz="1600" b="1" dirty="0">
                <a:solidFill>
                  <a:schemeClr val="accent2">
                    <a:lumMod val="75000"/>
                  </a:schemeClr>
                </a:solidFill>
              </a:rPr>
              <a:t>Workforce diversity:</a:t>
            </a:r>
          </a:p>
          <a:p>
            <a:pPr>
              <a:buFont typeface="Arial" pitchFamily="34" charset="0"/>
              <a:buChar char="•"/>
            </a:pPr>
            <a:r>
              <a:rPr lang="en-AU" sz="1600" dirty="0">
                <a:solidFill>
                  <a:schemeClr val="accent2">
                    <a:lumMod val="75000"/>
                  </a:schemeClr>
                </a:solidFill>
              </a:rPr>
              <a:t>Safety &amp; wellbeing</a:t>
            </a:r>
          </a:p>
          <a:p>
            <a:pPr>
              <a:buFont typeface="Arial" pitchFamily="34" charset="0"/>
              <a:buChar char="•"/>
            </a:pPr>
            <a:r>
              <a:rPr lang="en-AU" sz="1600" dirty="0">
                <a:solidFill>
                  <a:schemeClr val="accent2">
                    <a:lumMod val="75000"/>
                  </a:schemeClr>
                </a:solidFill>
              </a:rPr>
              <a:t>Fatigue, drug &amp; alcohol testing</a:t>
            </a:r>
          </a:p>
          <a:p>
            <a:pPr>
              <a:buFont typeface="Arial" pitchFamily="34" charset="0"/>
              <a:buChar char="•"/>
            </a:pPr>
            <a:r>
              <a:rPr lang="en-AU" sz="1600" dirty="0">
                <a:solidFill>
                  <a:schemeClr val="accent2">
                    <a:lumMod val="75000"/>
                  </a:schemeClr>
                </a:solidFill>
              </a:rPr>
              <a:t>Managing Diversity: Age, gender, culture</a:t>
            </a:r>
          </a:p>
          <a:p>
            <a:pPr>
              <a:buFont typeface="Arial" pitchFamily="34" charset="0"/>
              <a:buChar char="•"/>
            </a:pPr>
            <a:r>
              <a:rPr lang="en-AU" sz="1600" dirty="0">
                <a:solidFill>
                  <a:schemeClr val="accent2">
                    <a:lumMod val="75000"/>
                  </a:schemeClr>
                </a:solidFill>
              </a:rPr>
              <a:t>Equity groups</a:t>
            </a:r>
          </a:p>
          <a:p>
            <a:pPr algn="ctr"/>
            <a:endParaRPr lang="en-AU" sz="1600" b="1" dirty="0">
              <a:solidFill>
                <a:schemeClr val="accent2">
                  <a:lumMod val="75000"/>
                </a:schemeClr>
              </a:solidFill>
            </a:endParaRPr>
          </a:p>
          <a:p>
            <a:pPr>
              <a:buFont typeface="Arial" pitchFamily="34" charset="0"/>
              <a:buChar char="•"/>
            </a:pPr>
            <a:endParaRPr lang="en-AU" sz="1600" dirty="0">
              <a:solidFill>
                <a:schemeClr val="accent2">
                  <a:lumMod val="75000"/>
                </a:schemeClr>
              </a:solidFill>
            </a:endParaRPr>
          </a:p>
        </p:txBody>
      </p:sp>
      <p:sp>
        <p:nvSpPr>
          <p:cNvPr id="11" name="Rectangle 10"/>
          <p:cNvSpPr/>
          <p:nvPr/>
        </p:nvSpPr>
        <p:spPr>
          <a:xfrm>
            <a:off x="819317" y="4797152"/>
            <a:ext cx="2880320" cy="152527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1600" b="1" dirty="0">
                <a:solidFill>
                  <a:schemeClr val="accent2">
                    <a:lumMod val="75000"/>
                  </a:schemeClr>
                </a:solidFill>
              </a:rPr>
              <a:t>Training:</a:t>
            </a:r>
          </a:p>
          <a:p>
            <a:pPr>
              <a:buFont typeface="Arial" pitchFamily="34" charset="0"/>
              <a:buChar char="•"/>
            </a:pPr>
            <a:r>
              <a:rPr lang="en-AU" sz="1600" dirty="0">
                <a:solidFill>
                  <a:schemeClr val="accent2">
                    <a:lumMod val="75000"/>
                  </a:schemeClr>
                </a:solidFill>
              </a:rPr>
              <a:t>Technological innovation-Job design</a:t>
            </a:r>
          </a:p>
          <a:p>
            <a:pPr>
              <a:buFont typeface="Arial" pitchFamily="34" charset="0"/>
              <a:buChar char="•"/>
            </a:pPr>
            <a:r>
              <a:rPr lang="en-AU" sz="1600" dirty="0">
                <a:solidFill>
                  <a:schemeClr val="accent2">
                    <a:lumMod val="75000"/>
                  </a:schemeClr>
                </a:solidFill>
              </a:rPr>
              <a:t>VET/HE pathways</a:t>
            </a:r>
          </a:p>
          <a:p>
            <a:pPr>
              <a:buFont typeface="Arial" pitchFamily="34" charset="0"/>
              <a:buChar char="•"/>
            </a:pPr>
            <a:r>
              <a:rPr lang="en-AU" sz="1600" dirty="0">
                <a:solidFill>
                  <a:schemeClr val="accent2">
                    <a:lumMod val="75000"/>
                  </a:schemeClr>
                </a:solidFill>
              </a:rPr>
              <a:t>New jobs</a:t>
            </a:r>
          </a:p>
          <a:p>
            <a:pPr>
              <a:buFont typeface="Arial" pitchFamily="34" charset="0"/>
              <a:buChar char="•"/>
            </a:pPr>
            <a:r>
              <a:rPr lang="en-AU" sz="1600" dirty="0">
                <a:solidFill>
                  <a:schemeClr val="accent2">
                    <a:lumMod val="75000"/>
                  </a:schemeClr>
                </a:solidFill>
              </a:rPr>
              <a:t>Re-skilling &amp; RPL </a:t>
            </a:r>
          </a:p>
        </p:txBody>
      </p:sp>
      <p:sp>
        <p:nvSpPr>
          <p:cNvPr id="12" name="Rectangle 11"/>
          <p:cNvSpPr/>
          <p:nvPr/>
        </p:nvSpPr>
        <p:spPr>
          <a:xfrm>
            <a:off x="219085" y="2996295"/>
            <a:ext cx="2675696" cy="134302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AU" sz="1600" b="1" dirty="0">
                <a:solidFill>
                  <a:schemeClr val="accent2">
                    <a:lumMod val="75000"/>
                  </a:schemeClr>
                </a:solidFill>
              </a:rPr>
              <a:t>National mobility:</a:t>
            </a:r>
          </a:p>
          <a:p>
            <a:pPr>
              <a:buFont typeface="Arial" pitchFamily="34" charset="0"/>
              <a:buChar char="•"/>
            </a:pPr>
            <a:r>
              <a:rPr lang="en-AU" sz="1600" dirty="0">
                <a:solidFill>
                  <a:schemeClr val="accent2">
                    <a:lumMod val="75000"/>
                  </a:schemeClr>
                </a:solidFill>
              </a:rPr>
              <a:t>Two speed economy</a:t>
            </a:r>
          </a:p>
          <a:p>
            <a:pPr>
              <a:buFont typeface="Arial" pitchFamily="34" charset="0"/>
              <a:buChar char="•"/>
            </a:pPr>
            <a:r>
              <a:rPr lang="en-AU" sz="1600" dirty="0">
                <a:solidFill>
                  <a:schemeClr val="accent2">
                    <a:lumMod val="75000"/>
                  </a:schemeClr>
                </a:solidFill>
              </a:rPr>
              <a:t>DIDOs, FIFOs &amp; NRWs</a:t>
            </a:r>
          </a:p>
          <a:p>
            <a:pPr>
              <a:buFont typeface="Arial" pitchFamily="34" charset="0"/>
              <a:buChar char="•"/>
            </a:pPr>
            <a:r>
              <a:rPr lang="en-AU" sz="1600" dirty="0">
                <a:solidFill>
                  <a:schemeClr val="accent2">
                    <a:lumMod val="75000"/>
                  </a:schemeClr>
                </a:solidFill>
              </a:rPr>
              <a:t>Skilled migration</a:t>
            </a:r>
          </a:p>
        </p:txBody>
      </p:sp>
      <p:cxnSp>
        <p:nvCxnSpPr>
          <p:cNvPr id="14" name="Straight Arrow Connector 13"/>
          <p:cNvCxnSpPr/>
          <p:nvPr/>
        </p:nvCxnSpPr>
        <p:spPr>
          <a:xfrm flipV="1">
            <a:off x="5511770" y="3524933"/>
            <a:ext cx="412537" cy="214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flipH="1" flipV="1">
            <a:off x="4102377" y="2744429"/>
            <a:ext cx="285752"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857752" y="4303604"/>
            <a:ext cx="357190"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3307199" y="4303604"/>
            <a:ext cx="428629" cy="27752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1"/>
          </p:cNvCxnSpPr>
          <p:nvPr/>
        </p:nvCxnSpPr>
        <p:spPr>
          <a:xfrm flipH="1">
            <a:off x="2914159" y="3524933"/>
            <a:ext cx="38303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p:txBody>
          <a:bodyPr/>
          <a:lstStyle/>
          <a:p>
            <a:pPr>
              <a:defRPr/>
            </a:pPr>
            <a:r>
              <a:rPr lang="en-AU">
                <a:solidFill>
                  <a:srgbClr val="666666"/>
                </a:solidFill>
              </a:rPr>
              <a:t>Roslyn Cameron Copyright 2015</a:t>
            </a:r>
          </a:p>
        </p:txBody>
      </p:sp>
    </p:spTree>
    <p:extLst>
      <p:ext uri="{BB962C8B-B14F-4D97-AF65-F5344CB8AC3E}">
        <p14:creationId xmlns:p14="http://schemas.microsoft.com/office/powerpoint/2010/main" val="572401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dirty="0"/>
          </a:p>
        </p:txBody>
      </p:sp>
      <p:sp>
        <p:nvSpPr>
          <p:cNvPr id="6" name="Content Placeholder 5"/>
          <p:cNvSpPr>
            <a:spLocks noGrp="1"/>
          </p:cNvSpPr>
          <p:nvPr>
            <p:ph idx="1"/>
          </p:nvPr>
        </p:nvSpPr>
        <p:spPr>
          <a:xfrm>
            <a:off x="453344" y="1628800"/>
            <a:ext cx="8229600" cy="4908922"/>
          </a:xfrm>
        </p:spPr>
        <p:txBody>
          <a:bodyPr/>
          <a:lstStyle/>
          <a:p>
            <a:pPr marL="0" indent="0">
              <a:buNone/>
            </a:pPr>
            <a:r>
              <a:rPr lang="en-AU" dirty="0"/>
              <a:t>A skills ecosystem is:</a:t>
            </a:r>
          </a:p>
          <a:p>
            <a:pPr marL="0" indent="0">
              <a:buNone/>
            </a:pPr>
            <a:r>
              <a:rPr lang="en-AU" dirty="0"/>
              <a:t>‘</a:t>
            </a:r>
            <a:r>
              <a:rPr lang="en-AU" i="1" dirty="0"/>
              <a:t>a dynamic network of interdependent institutions and actors which through their various interactions, roles, interests, needs and resources is in a constant process of change – evolving in ways that cannot always be predicted – but which shape the development, supply, demand and deployment of skills in any given industry or region</a:t>
            </a:r>
            <a:r>
              <a:rPr lang="en-AU" dirty="0"/>
              <a:t>.’</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7" name="Title 4"/>
          <p:cNvSpPr txBox="1">
            <a:spLocks/>
          </p:cNvSpPr>
          <p:nvPr/>
        </p:nvSpPr>
        <p:spPr bwMode="auto">
          <a:xfrm>
            <a:off x="453344" y="188640"/>
            <a:ext cx="8207375" cy="1080120"/>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Anderson &amp; </a:t>
            </a:r>
            <a:r>
              <a:rPr lang="en-AU" kern="0" dirty="0" err="1"/>
              <a:t>Warhurst</a:t>
            </a:r>
            <a:r>
              <a:rPr lang="en-AU" kern="0" dirty="0"/>
              <a:t> (2012) Skills ecosystems</a:t>
            </a:r>
          </a:p>
        </p:txBody>
      </p:sp>
    </p:spTree>
    <p:extLst>
      <p:ext uri="{BB962C8B-B14F-4D97-AF65-F5344CB8AC3E}">
        <p14:creationId xmlns:p14="http://schemas.microsoft.com/office/powerpoint/2010/main" val="3154375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dirty="0"/>
          </a:p>
        </p:txBody>
      </p:sp>
      <p:sp>
        <p:nvSpPr>
          <p:cNvPr id="6" name="Content Placeholder 5"/>
          <p:cNvSpPr>
            <a:spLocks noGrp="1"/>
          </p:cNvSpPr>
          <p:nvPr>
            <p:ph idx="1"/>
          </p:nvPr>
        </p:nvSpPr>
        <p:spPr>
          <a:xfrm>
            <a:off x="453344" y="1268760"/>
            <a:ext cx="8229600" cy="4908922"/>
          </a:xfrm>
        </p:spPr>
        <p:txBody>
          <a:bodyPr/>
          <a:lstStyle/>
          <a:p>
            <a:r>
              <a:rPr lang="en-AU" dirty="0"/>
              <a:t>Argue that by placing skill development, supply, demand and deployment centre stage, we can begin to overcome a policy preference for boosting skill supply through the formal institutions of education and training. This framework pose clear and important policy questions: </a:t>
            </a:r>
          </a:p>
          <a:p>
            <a:r>
              <a:rPr lang="en-AU" i="1" dirty="0"/>
              <a:t>What is happening with skill supply, skill demand, skill development and skill deployment and how are changes in one area affecting others?</a:t>
            </a:r>
          </a:p>
          <a:p>
            <a:r>
              <a:rPr lang="en-AU" i="1" dirty="0"/>
              <a:t> Who are the main actors and institutions in each of these skill areas and how are they shaping what is happening? </a:t>
            </a:r>
          </a:p>
          <a:p>
            <a:r>
              <a:rPr lang="en-AU" i="1" dirty="0"/>
              <a:t>In what ways does this whole skill ecosystem seem to be evolving?</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endParaRPr lang="en-AU" dirty="0">
              <a:solidFill>
                <a:srgbClr val="666666"/>
              </a:solidFill>
            </a:endParaRPr>
          </a:p>
        </p:txBody>
      </p:sp>
      <p:sp>
        <p:nvSpPr>
          <p:cNvPr id="7" name="Title 4"/>
          <p:cNvSpPr txBox="1">
            <a:spLocks/>
          </p:cNvSpPr>
          <p:nvPr/>
        </p:nvSpPr>
        <p:spPr bwMode="auto">
          <a:xfrm>
            <a:off x="453344" y="188640"/>
            <a:ext cx="8207375" cy="1008112"/>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Anderson &amp; </a:t>
            </a:r>
            <a:r>
              <a:rPr lang="en-AU" kern="0" dirty="0" err="1"/>
              <a:t>Warhurst</a:t>
            </a:r>
            <a:r>
              <a:rPr lang="en-AU" kern="0" dirty="0"/>
              <a:t> (2012) Skills ecosystems</a:t>
            </a:r>
          </a:p>
        </p:txBody>
      </p:sp>
    </p:spTree>
    <p:extLst>
      <p:ext uri="{BB962C8B-B14F-4D97-AF65-F5344CB8AC3E}">
        <p14:creationId xmlns:p14="http://schemas.microsoft.com/office/powerpoint/2010/main" val="3138592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dirty="0"/>
          </a:p>
        </p:txBody>
      </p:sp>
      <p:sp>
        <p:nvSpPr>
          <p:cNvPr id="6" name="Content Placeholder 5"/>
          <p:cNvSpPr>
            <a:spLocks noGrp="1"/>
          </p:cNvSpPr>
          <p:nvPr>
            <p:ph idx="1"/>
          </p:nvPr>
        </p:nvSpPr>
        <p:spPr>
          <a:xfrm>
            <a:off x="457200" y="1041028"/>
            <a:ext cx="8229600" cy="4908922"/>
          </a:xfrm>
        </p:spPr>
        <p:txBody>
          <a:bodyPr/>
          <a:lstStyle/>
          <a:p>
            <a:pPr marL="0" indent="0">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7" name="Title 4"/>
          <p:cNvSpPr txBox="1">
            <a:spLocks/>
          </p:cNvSpPr>
          <p:nvPr/>
        </p:nvSpPr>
        <p:spPr bwMode="auto">
          <a:xfrm>
            <a:off x="453345" y="404664"/>
            <a:ext cx="8207375" cy="636364"/>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Anderson (2009) Middle Skills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36" y="-125152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375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88640"/>
            <a:ext cx="8207375" cy="636364"/>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Future Directions</a:t>
            </a:r>
          </a:p>
        </p:txBody>
      </p:sp>
      <p:sp>
        <p:nvSpPr>
          <p:cNvPr id="8" name="Content Placeholder 7"/>
          <p:cNvSpPr>
            <a:spLocks noGrp="1"/>
          </p:cNvSpPr>
          <p:nvPr>
            <p:ph idx="1"/>
          </p:nvPr>
        </p:nvSpPr>
        <p:spPr>
          <a:xfrm>
            <a:off x="467544" y="908720"/>
            <a:ext cx="8229600" cy="4709790"/>
          </a:xfrm>
        </p:spPr>
        <p:txBody>
          <a:bodyPr/>
          <a:lstStyle/>
          <a:p>
            <a:pPr>
              <a:buNone/>
            </a:pPr>
            <a:r>
              <a:rPr lang="en-AU" dirty="0"/>
              <a:t>Colleagues at Strathclyde University - Glasgow:</a:t>
            </a:r>
          </a:p>
          <a:p>
            <a:pPr>
              <a:buNone/>
            </a:pPr>
            <a:r>
              <a:rPr lang="en-AU" dirty="0"/>
              <a:t>International comparison between Industry Skills Councils- role in skills sector forecasting:</a:t>
            </a:r>
          </a:p>
          <a:p>
            <a:r>
              <a:rPr lang="en-AU" dirty="0"/>
              <a:t>Australia</a:t>
            </a:r>
          </a:p>
          <a:p>
            <a:r>
              <a:rPr lang="en-AU" dirty="0"/>
              <a:t>UK</a:t>
            </a:r>
          </a:p>
          <a:p>
            <a:r>
              <a:rPr lang="en-AU" dirty="0"/>
              <a:t>Germany</a:t>
            </a:r>
          </a:p>
          <a:p>
            <a:endParaRPr lang="en-AU" dirty="0"/>
          </a:p>
          <a:p>
            <a:pPr>
              <a:buNone/>
            </a:pPr>
            <a:r>
              <a:rPr lang="en-AU" dirty="0"/>
              <a:t>Robert Gordon University - Aberdeen:</a:t>
            </a:r>
          </a:p>
          <a:p>
            <a:pPr>
              <a:buNone/>
            </a:pPr>
            <a:r>
              <a:rPr lang="en-AU" dirty="0"/>
              <a:t>Future skilling Oil &amp; Gas industry – comparative North Sea and north western Australia LNG/FLNG</a:t>
            </a:r>
          </a:p>
          <a:p>
            <a:pPr>
              <a:buNone/>
            </a:pPr>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2938" y="1557338"/>
            <a:ext cx="7772400" cy="1943100"/>
          </a:xfrm>
        </p:spPr>
        <p:txBody>
          <a:bodyPr>
            <a:normAutofit fontScale="90000"/>
          </a:bodyPr>
          <a:lstStyle/>
          <a:p>
            <a:pPr eaLnBrk="1" hangingPunct="1">
              <a:defRPr/>
            </a:pPr>
            <a:r>
              <a:rPr lang="en-AU" dirty="0"/>
              <a:t>Dr Roslyn Cameron</a:t>
            </a:r>
            <a:br>
              <a:rPr lang="en-AU" dirty="0"/>
            </a:br>
            <a:r>
              <a:rPr lang="en-AU" dirty="0"/>
              <a:t>Research Fellow</a:t>
            </a:r>
            <a:br>
              <a:rPr lang="en-AU" dirty="0"/>
            </a:br>
            <a:r>
              <a:rPr lang="en-AU" dirty="0"/>
              <a:t>Curtin Business School</a:t>
            </a:r>
          </a:p>
        </p:txBody>
      </p:sp>
      <p:sp>
        <p:nvSpPr>
          <p:cNvPr id="17411" name="Subtitle 4"/>
          <p:cNvSpPr>
            <a:spLocks noGrp="1"/>
          </p:cNvSpPr>
          <p:nvPr>
            <p:ph type="subTitle" idx="1"/>
          </p:nvPr>
        </p:nvSpPr>
        <p:spPr>
          <a:xfrm>
            <a:off x="0" y="4000500"/>
            <a:ext cx="5211763" cy="346075"/>
          </a:xfrm>
        </p:spPr>
        <p:txBody>
          <a:bodyPr/>
          <a:lstStyle/>
          <a:p>
            <a:pPr eaLnBrk="1" hangingPunct="1"/>
            <a:r>
              <a:rPr lang="en-AU" altLang="en-US"/>
              <a:t>ros.cameron@curtin.edu.au</a:t>
            </a:r>
          </a:p>
        </p:txBody>
      </p:sp>
    </p:spTree>
    <p:extLst>
      <p:ext uri="{BB962C8B-B14F-4D97-AF65-F5344CB8AC3E}">
        <p14:creationId xmlns:p14="http://schemas.microsoft.com/office/powerpoint/2010/main" val="223542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VET response to greenfield projects</a:t>
            </a:r>
          </a:p>
        </p:txBody>
      </p:sp>
      <p:sp>
        <p:nvSpPr>
          <p:cNvPr id="3" name="Content Placeholder 2"/>
          <p:cNvSpPr>
            <a:spLocks noGrp="1"/>
          </p:cNvSpPr>
          <p:nvPr>
            <p:ph idx="1"/>
          </p:nvPr>
        </p:nvSpPr>
        <p:spPr/>
        <p:txBody>
          <a:bodyPr/>
          <a:lstStyle/>
          <a:p>
            <a:r>
              <a:rPr lang="en-AU" dirty="0"/>
              <a:t>The purpose of the paper is to review how the VET sector can better respond to  major “greenfield”  projects, where there is no existing training market.</a:t>
            </a:r>
          </a:p>
          <a:p>
            <a:r>
              <a:rPr lang="en-AU" dirty="0"/>
              <a:t> A series of reflections which capture and distil key lessons learnt are presented to inform academics, practitioners and industry working in “greenfield” areas</a:t>
            </a:r>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5" name="Title 4"/>
          <p:cNvSpPr txBox="1">
            <a:spLocks/>
          </p:cNvSpPr>
          <p:nvPr/>
        </p:nvSpPr>
        <p:spPr bwMode="auto">
          <a:xfrm>
            <a:off x="468313" y="560388"/>
            <a:ext cx="8207375" cy="564356"/>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chemeClr val="lt1"/>
                </a:solidFill>
                <a:latin typeface="+mn-lt"/>
                <a:ea typeface="+mn-ea"/>
                <a:cs typeface="+mn-cs"/>
              </a:defRPr>
            </a:lvl1pPr>
            <a:lvl2pPr algn="l" rtl="0" eaLnBrk="0" fontAlgn="base" hangingPunct="0">
              <a:spcBef>
                <a:spcPct val="0"/>
              </a:spcBef>
              <a:spcAft>
                <a:spcPct val="0"/>
              </a:spcAft>
              <a:defRPr sz="3200">
                <a:solidFill>
                  <a:schemeClr val="lt1"/>
                </a:solidFill>
                <a:latin typeface="+mn-lt"/>
                <a:ea typeface="+mn-ea"/>
                <a:cs typeface="+mn-cs"/>
              </a:defRPr>
            </a:lvl2pPr>
            <a:lvl3pPr algn="l" rtl="0" eaLnBrk="0" fontAlgn="base" hangingPunct="0">
              <a:spcBef>
                <a:spcPct val="0"/>
              </a:spcBef>
              <a:spcAft>
                <a:spcPct val="0"/>
              </a:spcAft>
              <a:defRPr sz="3200">
                <a:solidFill>
                  <a:schemeClr val="lt1"/>
                </a:solidFill>
                <a:latin typeface="+mn-lt"/>
                <a:ea typeface="+mn-ea"/>
                <a:cs typeface="+mn-cs"/>
              </a:defRPr>
            </a:lvl3pPr>
            <a:lvl4pPr algn="l" rtl="0" eaLnBrk="0" fontAlgn="base" hangingPunct="0">
              <a:spcBef>
                <a:spcPct val="0"/>
              </a:spcBef>
              <a:spcAft>
                <a:spcPct val="0"/>
              </a:spcAft>
              <a:defRPr sz="3200">
                <a:solidFill>
                  <a:schemeClr val="lt1"/>
                </a:solidFill>
                <a:latin typeface="+mn-lt"/>
                <a:ea typeface="+mn-ea"/>
                <a:cs typeface="+mn-cs"/>
              </a:defRPr>
            </a:lvl4pPr>
            <a:lvl5pPr algn="l" rtl="0" eaLnBrk="0" fontAlgn="base" hangingPunct="0">
              <a:spcBef>
                <a:spcPct val="0"/>
              </a:spcBef>
              <a:spcAft>
                <a:spcPct val="0"/>
              </a:spcAft>
              <a:defRPr sz="3200">
                <a:solidFill>
                  <a:schemeClr val="lt1"/>
                </a:solidFill>
                <a:latin typeface="+mn-lt"/>
                <a:ea typeface="+mn-ea"/>
                <a:cs typeface="+mn-cs"/>
              </a:defRPr>
            </a:lvl5pPr>
            <a:lvl6pPr marL="457200" algn="l" rtl="0" eaLnBrk="1" fontAlgn="base" hangingPunct="1">
              <a:spcBef>
                <a:spcPct val="0"/>
              </a:spcBef>
              <a:spcAft>
                <a:spcPct val="0"/>
              </a:spcAft>
              <a:defRPr sz="3200">
                <a:solidFill>
                  <a:schemeClr val="lt1"/>
                </a:solidFill>
                <a:latin typeface="+mn-lt"/>
                <a:ea typeface="+mn-ea"/>
                <a:cs typeface="+mn-cs"/>
              </a:defRPr>
            </a:lvl6pPr>
            <a:lvl7pPr marL="914400" algn="l" rtl="0" eaLnBrk="1" fontAlgn="base" hangingPunct="1">
              <a:spcBef>
                <a:spcPct val="0"/>
              </a:spcBef>
              <a:spcAft>
                <a:spcPct val="0"/>
              </a:spcAft>
              <a:defRPr sz="3200">
                <a:solidFill>
                  <a:schemeClr val="lt1"/>
                </a:solidFill>
                <a:latin typeface="+mn-lt"/>
                <a:ea typeface="+mn-ea"/>
                <a:cs typeface="+mn-cs"/>
              </a:defRPr>
            </a:lvl7pPr>
            <a:lvl8pPr marL="1371600" algn="l" rtl="0" eaLnBrk="1" fontAlgn="base" hangingPunct="1">
              <a:spcBef>
                <a:spcPct val="0"/>
              </a:spcBef>
              <a:spcAft>
                <a:spcPct val="0"/>
              </a:spcAft>
              <a:defRPr sz="3200">
                <a:solidFill>
                  <a:schemeClr val="lt1"/>
                </a:solidFill>
                <a:latin typeface="+mn-lt"/>
                <a:ea typeface="+mn-ea"/>
                <a:cs typeface="+mn-cs"/>
              </a:defRPr>
            </a:lvl8pPr>
            <a:lvl9pPr marL="1828800" algn="l" rtl="0" eaLnBrk="1" fontAlgn="base" hangingPunct="1">
              <a:spcBef>
                <a:spcPct val="0"/>
              </a:spcBef>
              <a:spcAft>
                <a:spcPct val="0"/>
              </a:spcAft>
              <a:defRPr sz="3200">
                <a:solidFill>
                  <a:schemeClr val="lt1"/>
                </a:solidFill>
                <a:latin typeface="+mn-lt"/>
                <a:ea typeface="+mn-ea"/>
                <a:cs typeface="+mn-cs"/>
              </a:defRPr>
            </a:lvl9pPr>
          </a:lstStyle>
          <a:p>
            <a:pPr algn="ctr"/>
            <a:r>
              <a:rPr lang="en-AU" kern="0" dirty="0"/>
              <a:t>GREENFIELD PROJECTS</a:t>
            </a:r>
          </a:p>
        </p:txBody>
      </p:sp>
    </p:spTree>
    <p:extLst>
      <p:ext uri="{BB962C8B-B14F-4D97-AF65-F5344CB8AC3E}">
        <p14:creationId xmlns:p14="http://schemas.microsoft.com/office/powerpoint/2010/main" val="289225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560388"/>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INTRODUCTION- Energy Sector</a:t>
            </a:r>
          </a:p>
        </p:txBody>
      </p:sp>
      <p:sp>
        <p:nvSpPr>
          <p:cNvPr id="6" name="Content Placeholder 5"/>
          <p:cNvSpPr>
            <a:spLocks noGrp="1"/>
          </p:cNvSpPr>
          <p:nvPr>
            <p:ph idx="1"/>
          </p:nvPr>
        </p:nvSpPr>
        <p:spPr>
          <a:xfrm>
            <a:off x="467544" y="1412776"/>
            <a:ext cx="8229600" cy="4349750"/>
          </a:xfrm>
        </p:spPr>
        <p:txBody>
          <a:bodyPr/>
          <a:lstStyle/>
          <a:p>
            <a:endParaRPr lang="en-AU" dirty="0"/>
          </a:p>
          <a:p>
            <a:endParaRPr lang="en-AU" dirty="0"/>
          </a:p>
          <a:p>
            <a:endParaRPr lang="en-AU" dirty="0"/>
          </a:p>
        </p:txBody>
      </p:sp>
      <p:sp>
        <p:nvSpPr>
          <p:cNvPr id="4" name="Footer Placeholder 3"/>
          <p:cNvSpPr>
            <a:spLocks noGrp="1"/>
          </p:cNvSpPr>
          <p:nvPr>
            <p:ph type="ftr" sz="quarter" idx="11"/>
          </p:nvPr>
        </p:nvSpPr>
        <p:spPr/>
        <p:txBody>
          <a:bodyPr/>
          <a:lstStyle/>
          <a:p>
            <a:pPr algn="ctr">
              <a:defRPr/>
            </a:pPr>
            <a:r>
              <a:rPr lang="en-AU">
                <a:solidFill>
                  <a:srgbClr val="666666"/>
                </a:solidFill>
              </a:rPr>
              <a:t>Roslyn Cameron Copyright 2015</a:t>
            </a:r>
            <a:endParaRPr lang="en-AU" dirty="0">
              <a:solidFill>
                <a:srgbClr val="666666"/>
              </a:solidFill>
            </a:endParaRPr>
          </a:p>
        </p:txBody>
      </p:sp>
      <p:sp>
        <p:nvSpPr>
          <p:cNvPr id="2" name="Rectangle 1"/>
          <p:cNvSpPr/>
          <p:nvPr/>
        </p:nvSpPr>
        <p:spPr>
          <a:xfrm>
            <a:off x="467544" y="1268760"/>
            <a:ext cx="8208912" cy="4247317"/>
          </a:xfrm>
          <a:prstGeom prst="rect">
            <a:avLst/>
          </a:prstGeom>
        </p:spPr>
        <p:txBody>
          <a:bodyPr wrap="square">
            <a:spAutoFit/>
          </a:bodyPr>
          <a:lstStyle/>
          <a:p>
            <a:r>
              <a:rPr lang="en-AU" dirty="0"/>
              <a:t>The future prosperity and productivity of many economies relies heavily on the energy sector being able to adequately plan for and access a skilled workforce. The energy sector will offer  future  employment  into  the  next  decade  for  thousands  of  skilled workers, however the training system needs to anticipate and forecast the future skills and industry requirements to combat the lag time between future demand and supply. </a:t>
            </a:r>
          </a:p>
          <a:p>
            <a:endParaRPr lang="en-AU" dirty="0"/>
          </a:p>
          <a:p>
            <a:r>
              <a:rPr lang="en-AU" b="1" dirty="0"/>
              <a:t>Aim: </a:t>
            </a:r>
            <a:r>
              <a:rPr lang="en-AU" dirty="0"/>
              <a:t>Explore the role of industry skills bodies in forecasting current and future skills needs to ensure that education and training systems are suitably adapted and to avoid skills gaps, shortages and mismatches. </a:t>
            </a:r>
          </a:p>
          <a:p>
            <a:endParaRPr lang="en-AU" b="1" dirty="0"/>
          </a:p>
          <a:p>
            <a:r>
              <a:rPr lang="en-AU" b="1" dirty="0"/>
              <a:t>Case Study: </a:t>
            </a:r>
            <a:r>
              <a:rPr lang="en-AU" dirty="0"/>
              <a:t>to illustrate the central role played by industry skills bodies in brokering such activities between key industry stakeholders. </a:t>
            </a:r>
          </a:p>
          <a:p>
            <a:endParaRPr lang="en-AU" dirty="0"/>
          </a:p>
          <a:p>
            <a:endParaRPr lang="en-AU" dirty="0"/>
          </a:p>
        </p:txBody>
      </p:sp>
    </p:spTree>
    <p:extLst>
      <p:ext uri="{BB962C8B-B14F-4D97-AF65-F5344CB8AC3E}">
        <p14:creationId xmlns:p14="http://schemas.microsoft.com/office/powerpoint/2010/main" val="268735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560388"/>
            <a:ext cx="8207375" cy="56435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dirty="0"/>
              <a:t>AUSTRALIAN LNG INDUSTRY</a:t>
            </a:r>
          </a:p>
        </p:txBody>
      </p:sp>
      <p:sp>
        <p:nvSpPr>
          <p:cNvPr id="4" name="Footer Placeholder 3"/>
          <p:cNvSpPr>
            <a:spLocks noGrp="1"/>
          </p:cNvSpPr>
          <p:nvPr>
            <p:ph type="ftr" sz="quarter" idx="11"/>
          </p:nvPr>
        </p:nvSpPr>
        <p:spPr/>
        <p:txBody>
          <a:bodyPr/>
          <a:lstStyle/>
          <a:p>
            <a:pPr algn="ctr">
              <a:defRPr/>
            </a:pPr>
            <a:r>
              <a:rPr lang="en-AU">
                <a:solidFill>
                  <a:srgbClr val="666666"/>
                </a:solidFill>
              </a:rPr>
              <a:t>Roslyn Cameron Copyright 2015</a:t>
            </a:r>
            <a:endParaRPr lang="en-AU" dirty="0">
              <a:solidFill>
                <a:srgbClr val="666666"/>
              </a:solidFill>
            </a:endParaRPr>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73113" y="1730375"/>
            <a:ext cx="7620000" cy="3714750"/>
          </a:xfrm>
          <a:prstGeom prst="rect">
            <a:avLst/>
          </a:prstGeom>
        </p:spPr>
      </p:pic>
    </p:spTree>
    <p:extLst>
      <p:ext uri="{BB962C8B-B14F-4D97-AF65-F5344CB8AC3E}">
        <p14:creationId xmlns:p14="http://schemas.microsoft.com/office/powerpoint/2010/main" val="410823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i="1" dirty="0"/>
              <a:t>Case Study: </a:t>
            </a:r>
            <a:r>
              <a:rPr lang="en-AU" dirty="0"/>
              <a:t>Energy Skills Queensland (ESQ)</a:t>
            </a:r>
          </a:p>
        </p:txBody>
      </p:sp>
      <p:sp>
        <p:nvSpPr>
          <p:cNvPr id="8" name="Content Placeholder 7"/>
          <p:cNvSpPr>
            <a:spLocks noGrp="1"/>
          </p:cNvSpPr>
          <p:nvPr>
            <p:ph idx="1"/>
          </p:nvPr>
        </p:nvSpPr>
        <p:spPr/>
        <p:txBody>
          <a:bodyPr/>
          <a:lstStyle/>
          <a:p>
            <a:endParaRPr lang="en-AU" dirty="0"/>
          </a:p>
          <a:p>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2" name="Rectangle 1"/>
          <p:cNvSpPr/>
          <p:nvPr/>
        </p:nvSpPr>
        <p:spPr>
          <a:xfrm>
            <a:off x="395536" y="1763602"/>
            <a:ext cx="8208912" cy="4524315"/>
          </a:xfrm>
          <a:prstGeom prst="rect">
            <a:avLst/>
          </a:prstGeom>
        </p:spPr>
        <p:txBody>
          <a:bodyPr wrap="square">
            <a:spAutoFit/>
          </a:bodyPr>
          <a:lstStyle/>
          <a:p>
            <a:r>
              <a:rPr lang="en-AU" dirty="0"/>
              <a:t>The case study is based on ESQ, the industry skills body for the Queensland energy industry. </a:t>
            </a:r>
          </a:p>
          <a:p>
            <a:endParaRPr lang="en-AU" dirty="0"/>
          </a:p>
          <a:p>
            <a:r>
              <a:rPr lang="en-AU" dirty="0"/>
              <a:t>ESQ established in 2008 - plays a crucial role in state government engagement on issues relating to education and training, skills development and labour market for the energy industry. </a:t>
            </a:r>
          </a:p>
          <a:p>
            <a:endParaRPr lang="en-AU" dirty="0"/>
          </a:p>
          <a:p>
            <a:r>
              <a:rPr lang="en-AU" b="1" dirty="0"/>
              <a:t>Key activity</a:t>
            </a:r>
            <a:r>
              <a:rPr lang="en-AU" dirty="0"/>
              <a:t>: industry-based workforce planning research. </a:t>
            </a:r>
          </a:p>
          <a:p>
            <a:endParaRPr lang="en-AU" dirty="0"/>
          </a:p>
          <a:p>
            <a:r>
              <a:rPr lang="en-AU" dirty="0"/>
              <a:t>Established partnerships with industry and a range of stakeholders:</a:t>
            </a:r>
          </a:p>
          <a:p>
            <a:pPr marL="285750" indent="-285750">
              <a:buFont typeface="Arial" panose="020B0604020202020204" pitchFamily="34" charset="0"/>
              <a:buChar char="•"/>
            </a:pPr>
            <a:r>
              <a:rPr lang="en-AU" dirty="0"/>
              <a:t>industry peak bodies</a:t>
            </a:r>
          </a:p>
          <a:p>
            <a:pPr marL="285750" indent="-285750">
              <a:buFont typeface="Arial" panose="020B0604020202020204" pitchFamily="34" charset="0"/>
              <a:buChar char="•"/>
            </a:pPr>
            <a:r>
              <a:rPr lang="en-AU" dirty="0"/>
              <a:t>education and training providers</a:t>
            </a:r>
          </a:p>
          <a:p>
            <a:pPr marL="285750" indent="-285750">
              <a:buFont typeface="Arial" panose="020B0604020202020204" pitchFamily="34" charset="0"/>
              <a:buChar char="•"/>
            </a:pPr>
            <a:r>
              <a:rPr lang="en-AU" dirty="0"/>
              <a:t>regulators</a:t>
            </a:r>
          </a:p>
          <a:p>
            <a:pPr marL="285750" indent="-285750">
              <a:buFont typeface="Arial" panose="020B0604020202020204" pitchFamily="34" charset="0"/>
              <a:buChar char="•"/>
            </a:pPr>
            <a:r>
              <a:rPr lang="en-AU" dirty="0"/>
              <a:t>government</a:t>
            </a:r>
          </a:p>
          <a:p>
            <a:pPr marL="285750" indent="-285750">
              <a:buFont typeface="Arial" panose="020B0604020202020204" pitchFamily="34" charset="0"/>
              <a:buChar char="•"/>
            </a:pPr>
            <a:r>
              <a:rPr lang="en-AU" dirty="0"/>
              <a:t>unions</a:t>
            </a:r>
          </a:p>
          <a:p>
            <a:pPr marL="285750" indent="-285750">
              <a:buFont typeface="Arial" panose="020B0604020202020204" pitchFamily="34" charset="0"/>
              <a:buChar char="•"/>
            </a:pPr>
            <a:r>
              <a:rPr lang="en-AU" dirty="0"/>
              <a:t>corporate groups</a:t>
            </a:r>
          </a:p>
        </p:txBody>
      </p:sp>
    </p:spTree>
    <p:extLst>
      <p:ext uri="{BB962C8B-B14F-4D97-AF65-F5344CB8AC3E}">
        <p14:creationId xmlns:p14="http://schemas.microsoft.com/office/powerpoint/2010/main" val="222245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i="1" dirty="0"/>
              <a:t>Case Study: </a:t>
            </a:r>
            <a:r>
              <a:rPr lang="en-AU" dirty="0"/>
              <a:t>Energy Skills Queensland (ESQ)</a:t>
            </a:r>
          </a:p>
        </p:txBody>
      </p:sp>
      <p:sp>
        <p:nvSpPr>
          <p:cNvPr id="8" name="Content Placeholder 7"/>
          <p:cNvSpPr>
            <a:spLocks noGrp="1"/>
          </p:cNvSpPr>
          <p:nvPr>
            <p:ph idx="1"/>
          </p:nvPr>
        </p:nvSpPr>
        <p:spPr/>
        <p:txBody>
          <a:bodyPr/>
          <a:lstStyle/>
          <a:p>
            <a:endParaRPr lang="en-AU" dirty="0"/>
          </a:p>
          <a:p>
            <a:endParaRPr lang="en-AU" dirty="0"/>
          </a:p>
        </p:txBody>
      </p:sp>
      <p:sp>
        <p:nvSpPr>
          <p:cNvPr id="4" name="Footer Placeholder 3"/>
          <p:cNvSpPr>
            <a:spLocks noGrp="1"/>
          </p:cNvSpPr>
          <p:nvPr>
            <p:ph type="ftr" sz="quarter" idx="11"/>
          </p:nvPr>
        </p:nvSpPr>
        <p:spPr/>
        <p:txBody>
          <a:bodyPr/>
          <a:lstStyle/>
          <a:p>
            <a:pPr>
              <a:defRPr/>
            </a:pPr>
            <a:r>
              <a:rPr lang="en-AU">
                <a:solidFill>
                  <a:srgbClr val="666666"/>
                </a:solidFill>
              </a:rPr>
              <a:t>Roslyn Cameron Copyright 2015</a:t>
            </a:r>
          </a:p>
        </p:txBody>
      </p:sp>
      <p:sp>
        <p:nvSpPr>
          <p:cNvPr id="2" name="Rectangle 1"/>
          <p:cNvSpPr/>
          <p:nvPr/>
        </p:nvSpPr>
        <p:spPr>
          <a:xfrm>
            <a:off x="395536" y="1763602"/>
            <a:ext cx="8208912" cy="4154984"/>
          </a:xfrm>
          <a:prstGeom prst="rect">
            <a:avLst/>
          </a:prstGeom>
        </p:spPr>
        <p:txBody>
          <a:bodyPr wrap="square">
            <a:spAutoFit/>
          </a:bodyPr>
          <a:lstStyle/>
          <a:p>
            <a:r>
              <a:rPr lang="en-AU" sz="2400" dirty="0"/>
              <a:t>The energy industry covers the following high growth sectors:</a:t>
            </a:r>
          </a:p>
          <a:p>
            <a:endParaRPr lang="en-AU" sz="2400" dirty="0"/>
          </a:p>
          <a:p>
            <a:pPr marL="342900" indent="-342900">
              <a:buFont typeface="Arial" panose="020B0604020202020204" pitchFamily="34" charset="0"/>
              <a:buChar char="•"/>
            </a:pPr>
            <a:r>
              <a:rPr lang="en-AU" sz="2400" dirty="0" err="1"/>
              <a:t>Electrotechnology</a:t>
            </a:r>
            <a:endParaRPr lang="en-AU" sz="2400" dirty="0"/>
          </a:p>
          <a:p>
            <a:pPr marL="342900" indent="-342900">
              <a:buFont typeface="Arial" panose="020B0604020202020204" pitchFamily="34" charset="0"/>
              <a:buChar char="•"/>
            </a:pPr>
            <a:r>
              <a:rPr lang="en-AU" sz="2400" dirty="0"/>
              <a:t>Telecommunications</a:t>
            </a:r>
          </a:p>
          <a:p>
            <a:pPr marL="342900" indent="-342900">
              <a:buFont typeface="Arial" panose="020B0604020202020204" pitchFamily="34" charset="0"/>
              <a:buChar char="•"/>
            </a:pPr>
            <a:r>
              <a:rPr lang="en-AU" sz="2400" dirty="0"/>
              <a:t>Electricity Supply and Rail </a:t>
            </a:r>
          </a:p>
          <a:p>
            <a:pPr marL="342900" indent="-342900">
              <a:buFont typeface="Arial" panose="020B0604020202020204" pitchFamily="34" charset="0"/>
              <a:buChar char="•"/>
            </a:pPr>
            <a:r>
              <a:rPr lang="en-AU" sz="2400" dirty="0"/>
              <a:t>Electricity Generation</a:t>
            </a:r>
          </a:p>
          <a:p>
            <a:pPr marL="342900" indent="-342900">
              <a:buFont typeface="Arial" panose="020B0604020202020204" pitchFamily="34" charset="0"/>
              <a:buChar char="•"/>
            </a:pPr>
            <a:r>
              <a:rPr lang="en-AU" sz="2400" dirty="0"/>
              <a:t>Sustainable and Renewable Energy </a:t>
            </a:r>
          </a:p>
          <a:p>
            <a:pPr marL="342900" indent="-342900">
              <a:buFont typeface="Arial" panose="020B0604020202020204" pitchFamily="34" charset="0"/>
              <a:buChar char="•"/>
            </a:pPr>
            <a:r>
              <a:rPr lang="en-AU" sz="2400" dirty="0"/>
              <a:t>Gas Transmission and Distribution</a:t>
            </a:r>
          </a:p>
          <a:p>
            <a:pPr marL="342900" indent="-342900">
              <a:buFont typeface="Arial" panose="020B0604020202020204" pitchFamily="34" charset="0"/>
              <a:buChar char="•"/>
            </a:pPr>
            <a:r>
              <a:rPr lang="en-AU" sz="2400" dirty="0"/>
              <a:t>Coal Seam Gas to Liquefied Natural Gas (CSG/LNG)</a:t>
            </a:r>
          </a:p>
          <a:p>
            <a:pPr marL="342900" indent="-342900">
              <a:buFont typeface="Arial" panose="020B0604020202020204" pitchFamily="34" charset="0"/>
              <a:buChar char="•"/>
            </a:pPr>
            <a:r>
              <a:rPr lang="en-AU" sz="2400" dirty="0"/>
              <a:t>Mining</a:t>
            </a:r>
          </a:p>
        </p:txBody>
      </p:sp>
    </p:spTree>
    <p:extLst>
      <p:ext uri="{BB962C8B-B14F-4D97-AF65-F5344CB8AC3E}">
        <p14:creationId xmlns:p14="http://schemas.microsoft.com/office/powerpoint/2010/main" val="2088487839"/>
      </p:ext>
    </p:extLst>
  </p:cSld>
  <p:clrMapOvr>
    <a:masterClrMapping/>
  </p:clrMapOvr>
</p:sld>
</file>

<file path=ppt/theme/theme1.xml><?xml version="1.0" encoding="utf-8"?>
<a:theme xmlns:a="http://schemas.openxmlformats.org/drawingml/2006/main" name="Cameron CBS MMR SCU DBA Symposium">
  <a:themeElements>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meron CBS MMR SCU DBA Symposium">
  <a:themeElements>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ameron CBS MMR SCU DBA Symposium">
  <a:themeElements>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E3472B65A1143B982F7B2EE1D8377" ma:contentTypeVersion="13" ma:contentTypeDescription="Create a new document." ma:contentTypeScope="" ma:versionID="4ff8073c3b522eb8b9c748b39c812379">
  <xsd:schema xmlns:xsd="http://www.w3.org/2001/XMLSchema" xmlns:xs="http://www.w3.org/2001/XMLSchema" xmlns:p="http://schemas.microsoft.com/office/2006/metadata/properties" xmlns:ns2="fb404576-cde5-42a3-ab17-5103a495c61b" xmlns:ns3="bae00214-0dab-4a74-be3b-bfd7314de5f1" targetNamespace="http://schemas.microsoft.com/office/2006/metadata/properties" ma:root="true" ma:fieldsID="a183c1295684f7746251bca9af5f9e46" ns2:_="" ns3:_="">
    <xsd:import namespace="fb404576-cde5-42a3-ab17-5103a495c61b"/>
    <xsd:import namespace="bae00214-0dab-4a74-be3b-bfd7314de5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04576-cde5-42a3-ab17-5103a495c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e00214-0dab-4a74-be3b-bfd7314de5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36C4F5-2F97-48EB-A658-695E6988C4A8}"/>
</file>

<file path=customXml/itemProps2.xml><?xml version="1.0" encoding="utf-8"?>
<ds:datastoreItem xmlns:ds="http://schemas.openxmlformats.org/officeDocument/2006/customXml" ds:itemID="{0EBBA5E0-40D1-4B87-BAFD-B84717212720}"/>
</file>

<file path=customXml/itemProps3.xml><?xml version="1.0" encoding="utf-8"?>
<ds:datastoreItem xmlns:ds="http://schemas.openxmlformats.org/officeDocument/2006/customXml" ds:itemID="{4051FB3B-4F73-4AF9-8E34-D8B188673FCE}"/>
</file>

<file path=docProps/app.xml><?xml version="1.0" encoding="utf-8"?>
<Properties xmlns="http://schemas.openxmlformats.org/officeDocument/2006/extended-properties" xmlns:vt="http://schemas.openxmlformats.org/officeDocument/2006/docPropsVTypes">
  <Template>TC102455596[[fn=Spring]]</Template>
  <TotalTime>1754</TotalTime>
  <Words>3382</Words>
  <Application>Microsoft Office PowerPoint</Application>
  <PresentationFormat>On-screen Show (4:3)</PresentationFormat>
  <Paragraphs>353</Paragraphs>
  <Slides>48</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48</vt:i4>
      </vt:variant>
    </vt:vector>
  </HeadingPairs>
  <TitlesOfParts>
    <vt:vector size="55" baseType="lpstr">
      <vt:lpstr>Arial</vt:lpstr>
      <vt:lpstr>Calibri</vt:lpstr>
      <vt:lpstr>Times New Roman</vt:lpstr>
      <vt:lpstr>Wingdings</vt:lpstr>
      <vt:lpstr>Cameron CBS MMR SCU DBA Symposium</vt:lpstr>
      <vt:lpstr>1_Cameron CBS MMR SCU DBA Symposium</vt:lpstr>
      <vt:lpstr>2_Cameron CBS MMR SCU DBA Symposium</vt:lpstr>
      <vt:lpstr>Industry led workforce planning and  training delivery in an emerging sector Dr Ros Cameron Research Fellow, Curtin Business School,  Curtin University</vt:lpstr>
      <vt:lpstr>INTRODUCTION</vt:lpstr>
      <vt:lpstr>Overview</vt:lpstr>
      <vt:lpstr>CSG to LNG</vt:lpstr>
      <vt:lpstr>VET response to greenfield projects</vt:lpstr>
      <vt:lpstr>INTRODUCTION- Energy Sector</vt:lpstr>
      <vt:lpstr>AUSTRALIAN LNG INDUSTRY</vt:lpstr>
      <vt:lpstr>Case Study: Energy Skills Queensland (ESQ)</vt:lpstr>
      <vt:lpstr>Case Study: Energy Skills Queensland (ESQ)</vt:lpstr>
      <vt:lpstr>Industry Engagement- Leadership Groups</vt:lpstr>
      <vt:lpstr>Australian Industry Skills Councils- Administered by DEEWR</vt:lpstr>
      <vt:lpstr>CASE STUDY: 3 X CSG/LNG PLANTS</vt:lpstr>
      <vt:lpstr>CSG/LNG PLANTS – CURTIS ISLAND</vt:lpstr>
      <vt:lpstr>PowerPoint Presentation</vt:lpstr>
      <vt:lpstr>PowerPoint Presentation</vt:lpstr>
      <vt:lpstr>PowerPoint Presentation</vt:lpstr>
      <vt:lpstr>PowerPoint Presentation</vt:lpstr>
      <vt:lpstr>PowerPoint Presentation</vt:lpstr>
      <vt:lpstr>2009 Construction Workforce Plan </vt:lpstr>
      <vt:lpstr>PowerPoint Presentation</vt:lpstr>
      <vt:lpstr>CSG/LNG Workforce Planning</vt:lpstr>
      <vt:lpstr>PowerPoint Presentation</vt:lpstr>
      <vt:lpstr>PowerPoint Presentation</vt:lpstr>
      <vt:lpstr>Workforce Planning methodologies </vt:lpstr>
      <vt:lpstr>Workforce Planning</vt:lpstr>
      <vt:lpstr>2013-2034 Workforce Plan</vt:lpstr>
      <vt:lpstr>CSG to LNG project areas </vt:lpstr>
      <vt:lpstr>Upstream Downstream</vt:lpstr>
      <vt:lpstr>PowerPoint Presentation</vt:lpstr>
      <vt:lpstr>PowerPoint Presentation</vt:lpstr>
      <vt:lpstr>PowerPoint Presentation</vt:lpstr>
      <vt:lpstr>Qualifications in demand CSG/LNG projects in Gladstone</vt:lpstr>
      <vt:lpstr>PowerPoint Presentation</vt:lpstr>
      <vt:lpstr>PowerPoint Presentation</vt:lpstr>
      <vt:lpstr>Workforce Planning for Sustainability </vt:lpstr>
      <vt:lpstr>Lessons </vt:lpstr>
      <vt:lpstr>Lessons </vt:lpstr>
      <vt:lpstr>Lessons</vt:lpstr>
      <vt:lpstr>Lessons</vt:lpstr>
      <vt:lpstr>Lessons</vt:lpstr>
      <vt:lpstr>CONCLUSION</vt:lpstr>
      <vt:lpstr>Bahn &amp; Cameron (2012) Conceptual framework - External forces </vt:lpstr>
      <vt:lpstr>Bahn &amp; Cameron (2012)</vt:lpstr>
      <vt:lpstr>PowerPoint Presentation</vt:lpstr>
      <vt:lpstr>PowerPoint Presentation</vt:lpstr>
      <vt:lpstr>PowerPoint Presentation</vt:lpstr>
      <vt:lpstr>Future Directions</vt:lpstr>
      <vt:lpstr>Dr Roslyn Cameron Research Fellow Curtin Business School</vt:lpstr>
    </vt:vector>
  </TitlesOfParts>
  <Company>CQUniversity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Pfeiffer</dc:creator>
  <cp:lastModifiedBy>Megan Ogier</cp:lastModifiedBy>
  <cp:revision>144</cp:revision>
  <dcterms:created xsi:type="dcterms:W3CDTF">2013-10-28T03:41:54Z</dcterms:created>
  <dcterms:modified xsi:type="dcterms:W3CDTF">2016-11-24T07:09:34Z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0x010100E8BE3472B65A1143B982F7B2EE1D8377</vt:lpwstr>
  </property>
</Properties>
</file>