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30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1" autoAdjust="0"/>
  </p:normalViewPr>
  <p:slideViewPr>
    <p:cSldViewPr snapToGrid="0" snapToObjects="1"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B35A74-E2A6-D64E-8282-2DF29877C28E}" type="slidenum">
              <a:rPr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3525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4FE6B8F-A24F-E740-9B22-98021F0740F6}" type="slidenum">
              <a:rPr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8128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4813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78872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 userDrawn="1"/>
        </p:nvSpPr>
        <p:spPr>
          <a:xfrm>
            <a:off x="1703388" y="5592763"/>
            <a:ext cx="6586537" cy="7921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cap="all" baseline="0">
                <a:solidFill>
                  <a:schemeClr val="tx1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AU" cap="none" dirty="0">
                <a:ea typeface="+mn-ea"/>
                <a:cs typeface="+mn-cs"/>
              </a:rPr>
              <a:t>The</a:t>
            </a:r>
            <a:r>
              <a:rPr lang="en-AU" cap="none" baseline="0" dirty="0">
                <a:ea typeface="+mn-ea"/>
                <a:cs typeface="+mn-cs"/>
              </a:rPr>
              <a:t> Northern Institute</a:t>
            </a:r>
            <a:endParaRPr lang="en-AU" cap="none" dirty="0">
              <a:ea typeface="+mn-ea"/>
              <a:cs typeface="+mn-cs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95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748713" y="0"/>
            <a:ext cx="3952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CDU_Powerpoint_TitleSlides_LogoColour_1907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64075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7535" y="2738782"/>
            <a:ext cx="8261177" cy="1000338"/>
          </a:xfrm>
        </p:spPr>
        <p:txBody>
          <a:bodyPr anchor="t">
            <a:normAutofit/>
          </a:bodyPr>
          <a:lstStyle>
            <a:lvl1pPr algn="ctr">
              <a:defRPr sz="3600" b="1" i="0" baseline="0">
                <a:latin typeface="Arial"/>
              </a:defRPr>
            </a:lvl1pPr>
          </a:lstStyle>
          <a:p>
            <a:r>
              <a:rPr lang="en-AU" dirty="0"/>
              <a:t>Quality: a contested concept in VET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0904" y="4714043"/>
            <a:ext cx="8177071" cy="637742"/>
          </a:xfrm>
        </p:spPr>
        <p:txBody>
          <a:bodyPr>
            <a:normAutofit/>
          </a:bodyPr>
          <a:lstStyle>
            <a:lvl1pPr marL="0" indent="0" algn="ctr">
              <a:buNone/>
              <a:defRPr lang="en-AU" sz="2400" dirty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Dr Don Zoellner – Research Associate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5529758" y="6407150"/>
            <a:ext cx="3034805" cy="246221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000" dirty="0">
                <a:latin typeface="+mn-lt"/>
                <a:ea typeface="Arial" charset="0"/>
                <a:cs typeface="Arial" charset="0"/>
              </a:rPr>
              <a:t>Quality:</a:t>
            </a:r>
            <a:r>
              <a:rPr lang="en-AU" sz="1000" baseline="0" dirty="0">
                <a:latin typeface="+mn-lt"/>
                <a:ea typeface="Arial" charset="0"/>
                <a:cs typeface="Arial" charset="0"/>
              </a:rPr>
              <a:t> a contested concept in VET</a:t>
            </a:r>
            <a:r>
              <a:rPr lang="en-AU" sz="1000" dirty="0">
                <a:latin typeface="+mn-lt"/>
                <a:ea typeface="Arial" charset="0"/>
                <a:cs typeface="Arial" charset="0"/>
              </a:rPr>
              <a:t>| 8-10 April 2015 |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95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748713" y="0"/>
            <a:ext cx="3952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CDU_Powerpoint_TitleSlides_LogoColour_1907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336925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1340620" y="2508519"/>
            <a:ext cx="7223942" cy="3617644"/>
          </a:xfrm>
        </p:spPr>
        <p:txBody>
          <a:bodyPr/>
          <a:lstStyle>
            <a:lvl1pPr>
              <a:buFont typeface="Arial"/>
              <a:buChar char="•"/>
              <a:defRPr sz="2200" b="1" i="0" cap="none" baseline="0">
                <a:latin typeface="Arial"/>
              </a:defRPr>
            </a:lvl1pPr>
            <a:lvl2pPr>
              <a:buFont typeface="Arial"/>
              <a:buChar char="•"/>
              <a:defRPr sz="2200" b="1" i="0">
                <a:latin typeface="Arial"/>
              </a:defRPr>
            </a:lvl2pPr>
            <a:lvl3pPr>
              <a:buFont typeface="Arial"/>
              <a:buChar char="•"/>
              <a:defRPr sz="1800">
                <a:latin typeface="Arial"/>
              </a:defRPr>
            </a:lvl3pPr>
            <a:lvl4pPr>
              <a:buFont typeface="Arial"/>
              <a:buChar char="•"/>
              <a:defRPr sz="18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340620" y="1513432"/>
            <a:ext cx="7223942" cy="858643"/>
          </a:xfrm>
        </p:spPr>
        <p:txBody>
          <a:bodyPr/>
          <a:lstStyle>
            <a:lvl1pPr marL="0" indent="0" algn="l">
              <a:buNone/>
              <a:defRPr sz="3200" b="1" cap="none" baseline="0">
                <a:solidFill>
                  <a:srgbClr val="9E3039"/>
                </a:solidFill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95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748713" y="0"/>
            <a:ext cx="3952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 userDrawn="1"/>
        </p:nvSpPr>
        <p:spPr>
          <a:xfrm>
            <a:off x="5846763" y="6407150"/>
            <a:ext cx="2717800" cy="246063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000" dirty="0">
                <a:latin typeface="+mn-lt"/>
                <a:ea typeface="Arial" charset="0"/>
                <a:cs typeface="Arial" charset="0"/>
              </a:rPr>
              <a:t>Presentation Title | 00 Month 2010 | Slide </a:t>
            </a:r>
            <a:fld id="{47032BFE-4D92-BB49-AEF6-27710DDD754E}" type="slidenum">
              <a:rPr lang="en-AU" sz="1000">
                <a:latin typeface="+mn-lt"/>
                <a:ea typeface="Arial" charset="0"/>
                <a:cs typeface="Arial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AU" sz="1000" dirty="0">
              <a:latin typeface="+mn-lt"/>
              <a:ea typeface="Arial" charset="0"/>
              <a:cs typeface="Arial" charset="0"/>
            </a:endParaRPr>
          </a:p>
        </p:txBody>
      </p:sp>
      <p:pic>
        <p:nvPicPr>
          <p:cNvPr id="11" name="Picture 10" descr="CDU_Powerpoint_TitleSlides_LogoColour_1907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336925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230" y="1732313"/>
            <a:ext cx="3774158" cy="639762"/>
          </a:xfrm>
        </p:spPr>
        <p:txBody>
          <a:bodyPr anchor="b"/>
          <a:lstStyle>
            <a:lvl1pPr marL="0" indent="0" algn="l">
              <a:buNone/>
              <a:defRPr sz="2200" b="1" cap="none" baseline="0">
                <a:solidFill>
                  <a:srgbClr val="9E3039"/>
                </a:solidFill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230" y="2508519"/>
            <a:ext cx="3774158" cy="3617644"/>
          </a:xfrm>
        </p:spPr>
        <p:txBody>
          <a:bodyPr/>
          <a:lstStyle>
            <a:lvl1pPr>
              <a:defRPr sz="2200">
                <a:latin typeface="Arial"/>
              </a:defRPr>
            </a:lvl1pPr>
            <a:lvl2pPr>
              <a:defRPr sz="18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732313"/>
            <a:ext cx="3760310" cy="639762"/>
          </a:xfrm>
        </p:spPr>
        <p:txBody>
          <a:bodyPr anchor="b"/>
          <a:lstStyle>
            <a:lvl1pPr marL="0" indent="0">
              <a:buNone/>
              <a:defRPr sz="2200" b="1" cap="none" baseline="0">
                <a:solidFill>
                  <a:srgbClr val="9E3039"/>
                </a:solidFill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08519"/>
            <a:ext cx="3760311" cy="3617644"/>
          </a:xfrm>
        </p:spPr>
        <p:txBody>
          <a:bodyPr/>
          <a:lstStyle>
            <a:lvl1pPr>
              <a:buFont typeface="Arial"/>
              <a:buChar char="•"/>
              <a:defRPr sz="22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846763" y="6407150"/>
            <a:ext cx="2717800" cy="246063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000" dirty="0">
                <a:latin typeface="+mn-lt"/>
                <a:ea typeface="Arial" charset="0"/>
                <a:cs typeface="Arial" charset="0"/>
              </a:rPr>
              <a:t>Presentation Title | 00 Month 2010 | Slide </a:t>
            </a:r>
            <a:fld id="{8482361C-41E0-F94D-AAF8-028C45B1F2A0}" type="slidenum">
              <a:rPr lang="en-AU" sz="1000">
                <a:latin typeface="+mn-lt"/>
                <a:ea typeface="Arial" charset="0"/>
                <a:cs typeface="Arial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AU" sz="1000" dirty="0">
              <a:latin typeface="+mn-lt"/>
              <a:ea typeface="Arial" charset="0"/>
              <a:cs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95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748713" y="0"/>
            <a:ext cx="3952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CDU_Powerpoint_TitleSlides_LogoColour_1907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336925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395287" y="1341438"/>
            <a:ext cx="8353425" cy="55165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2829" y="6356350"/>
            <a:ext cx="3963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Quality: a contested concept in VET | 8-10  April 2015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1" r:id="rId2"/>
    <p:sldLayoutId id="2147483702" r:id="rId3"/>
    <p:sldLayoutId id="2147483703" r:id="rId4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Quality: a contested concept in VET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487535" y="4620824"/>
            <a:ext cx="8177071" cy="637742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Dr Don Zoellner – Research Associate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954157" y="2226365"/>
            <a:ext cx="7610405" cy="3899798"/>
          </a:xfrm>
        </p:spPr>
        <p:txBody>
          <a:bodyPr/>
          <a:lstStyle/>
          <a:p>
            <a:r>
              <a:rPr lang="en-AU" dirty="0">
                <a:solidFill>
                  <a:srgbClr val="00B0F0"/>
                </a:solidFill>
              </a:rPr>
              <a:t>Quality can best address problems in providing nationally consistent:</a:t>
            </a:r>
          </a:p>
          <a:p>
            <a:r>
              <a:rPr lang="en-AU" dirty="0"/>
              <a:t>Qualifications</a:t>
            </a:r>
          </a:p>
          <a:p>
            <a:r>
              <a:rPr lang="en-AU" dirty="0"/>
              <a:t>Assessment and reporting</a:t>
            </a:r>
          </a:p>
          <a:p>
            <a:r>
              <a:rPr lang="en-AU" dirty="0"/>
              <a:t>Training content</a:t>
            </a:r>
          </a:p>
          <a:p>
            <a:r>
              <a:rPr lang="en-AU" dirty="0">
                <a:solidFill>
                  <a:srgbClr val="00B0F0"/>
                </a:solidFill>
              </a:rPr>
              <a:t>Ideological position supports:</a:t>
            </a:r>
          </a:p>
          <a:p>
            <a:r>
              <a:rPr lang="en-AU" dirty="0">
                <a:solidFill>
                  <a:srgbClr val="FF0000"/>
                </a:solidFill>
              </a:rPr>
              <a:t>Centralised decision-making and rational planning</a:t>
            </a:r>
          </a:p>
          <a:p>
            <a:r>
              <a:rPr lang="en-AU" dirty="0">
                <a:solidFill>
                  <a:srgbClr val="FF0000"/>
                </a:solidFill>
              </a:rPr>
              <a:t>Micro-prescription and auditing rather than untrustworthy markets and provider incapacity</a:t>
            </a:r>
          </a:p>
          <a:p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AU" dirty="0"/>
              <a:t>ISCs</a:t>
            </a:r>
          </a:p>
        </p:txBody>
      </p:sp>
    </p:spTree>
    <p:extLst>
      <p:ext uri="{BB962C8B-B14F-4D97-AF65-F5344CB8AC3E}">
        <p14:creationId xmlns:p14="http://schemas.microsoft.com/office/powerpoint/2010/main" val="323273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1340620" y="2276061"/>
            <a:ext cx="7223942" cy="3850102"/>
          </a:xfrm>
        </p:spPr>
        <p:txBody>
          <a:bodyPr/>
          <a:lstStyle/>
          <a:p>
            <a:r>
              <a:rPr lang="en-AU" dirty="0"/>
              <a:t>Lack of quality tarnishes system integrity</a:t>
            </a:r>
          </a:p>
          <a:p>
            <a:r>
              <a:rPr lang="en-AU" dirty="0"/>
              <a:t>Qualifications are the property of the issuing minister</a:t>
            </a:r>
          </a:p>
          <a:p>
            <a:r>
              <a:rPr lang="en-AU" dirty="0"/>
              <a:t>The system requires increased regulation and standardisation</a:t>
            </a:r>
          </a:p>
          <a:p>
            <a:r>
              <a:rPr lang="en-AU" dirty="0">
                <a:solidFill>
                  <a:srgbClr val="FF0000"/>
                </a:solidFill>
              </a:rPr>
              <a:t>Ideological disposition views markets as dangerous and occupied  by unreliable providers</a:t>
            </a:r>
          </a:p>
          <a:p>
            <a:r>
              <a:rPr lang="en-AU" dirty="0">
                <a:solidFill>
                  <a:srgbClr val="FF0000"/>
                </a:solidFill>
              </a:rPr>
              <a:t>Superiority of state over individual knowledge</a:t>
            </a:r>
          </a:p>
          <a:p>
            <a:r>
              <a:rPr lang="en-AU" dirty="0">
                <a:solidFill>
                  <a:srgbClr val="FF0000"/>
                </a:solidFill>
              </a:rPr>
              <a:t>Centralisation of power is more responsive to political imperatives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0620" y="1513432"/>
            <a:ext cx="7223942" cy="603603"/>
          </a:xfrm>
        </p:spPr>
        <p:txBody>
          <a:bodyPr/>
          <a:lstStyle/>
          <a:p>
            <a:pPr algn="ctr"/>
            <a:r>
              <a:rPr lang="en-AU" dirty="0"/>
              <a:t>NSSC</a:t>
            </a:r>
          </a:p>
        </p:txBody>
      </p:sp>
    </p:spTree>
    <p:extLst>
      <p:ext uri="{BB962C8B-B14F-4D97-AF65-F5344CB8AC3E}">
        <p14:creationId xmlns:p14="http://schemas.microsoft.com/office/powerpoint/2010/main" val="6497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/>
              <a:t>Proposed solutions to long-standing training system problems framed in terms of quality</a:t>
            </a:r>
          </a:p>
          <a:p>
            <a:r>
              <a:rPr lang="en-AU" dirty="0"/>
              <a:t>Quality’s transactional function provides entry into the debates from different perspectives</a:t>
            </a:r>
          </a:p>
          <a:p>
            <a:r>
              <a:rPr lang="en-AU" dirty="0"/>
              <a:t>Each organisation’s proposed courses of action give effect to their own political ambitions for our social and economic future</a:t>
            </a:r>
          </a:p>
          <a:p>
            <a:r>
              <a:rPr lang="en-AU" dirty="0"/>
              <a:t>They each give a different meaning to the concept of quality, frequently different from practitioners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AU" dirty="0"/>
              <a:t>The significance of quality</a:t>
            </a:r>
          </a:p>
        </p:txBody>
      </p:sp>
    </p:spTree>
    <p:extLst>
      <p:ext uri="{BB962C8B-B14F-4D97-AF65-F5344CB8AC3E}">
        <p14:creationId xmlns:p14="http://schemas.microsoft.com/office/powerpoint/2010/main" val="320156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/>
              <a:t>By the end of 2014, only the grand survivor of the VET system, NCVER, was still operating.</a:t>
            </a:r>
          </a:p>
          <a:p>
            <a:r>
              <a:rPr lang="en-AU" dirty="0"/>
              <a:t>It plays its own transactional function in the system</a:t>
            </a:r>
          </a:p>
          <a:p>
            <a:endParaRPr lang="en-AU" dirty="0"/>
          </a:p>
          <a:p>
            <a:r>
              <a:rPr lang="en-AU" dirty="0"/>
              <a:t>Provides the most politically useful meaning of the contested concept of quality at this time.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Of course, there are consequences</a:t>
            </a:r>
          </a:p>
        </p:txBody>
      </p:sp>
    </p:spTree>
    <p:extLst>
      <p:ext uri="{BB962C8B-B14F-4D97-AF65-F5344CB8AC3E}">
        <p14:creationId xmlns:p14="http://schemas.microsoft.com/office/powerpoint/2010/main" val="196272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1340620" y="2484783"/>
            <a:ext cx="7223942" cy="3641380"/>
          </a:xfrm>
        </p:spPr>
        <p:txBody>
          <a:bodyPr/>
          <a:lstStyle/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pPr algn="ctr"/>
            <a:r>
              <a:rPr lang="en-AU" dirty="0"/>
              <a:t>Questions, comments and discussion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0620" y="1513432"/>
            <a:ext cx="7223942" cy="852081"/>
          </a:xfrm>
        </p:spPr>
        <p:txBody>
          <a:bodyPr/>
          <a:lstStyle/>
          <a:p>
            <a:pPr algn="ctr"/>
            <a:r>
              <a:rPr lang="en-AU" dirty="0"/>
              <a:t>Thank you for attending</a:t>
            </a:r>
          </a:p>
        </p:txBody>
      </p:sp>
    </p:spTree>
    <p:extLst>
      <p:ext uri="{BB962C8B-B14F-4D97-AF65-F5344CB8AC3E}">
        <p14:creationId xmlns:p14="http://schemas.microsoft.com/office/powerpoint/2010/main" val="19716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1181594" y="2792896"/>
            <a:ext cx="7223942" cy="3419061"/>
          </a:xfrm>
        </p:spPr>
        <p:txBody>
          <a:bodyPr/>
          <a:lstStyle/>
          <a:p>
            <a:r>
              <a:rPr lang="en-US" dirty="0"/>
              <a:t>Australian National Training Authority’s 1 of 6 goals was to improve the quality of the system</a:t>
            </a:r>
          </a:p>
          <a:p>
            <a:endParaRPr lang="en-US" dirty="0"/>
          </a:p>
          <a:p>
            <a:r>
              <a:rPr lang="en-US" dirty="0"/>
              <a:t>“Quality will be at the forefront of change”</a:t>
            </a:r>
          </a:p>
          <a:p>
            <a:endParaRPr lang="en-US" dirty="0"/>
          </a:p>
          <a:p>
            <a:r>
              <a:rPr lang="en-US" dirty="0"/>
              <a:t>Quality is in the national training system’s DNA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Why does no one speak against quality?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0620" y="1513432"/>
            <a:ext cx="7223942" cy="1130377"/>
          </a:xfrm>
        </p:spPr>
        <p:txBody>
          <a:bodyPr/>
          <a:lstStyle/>
          <a:p>
            <a:pPr algn="ctr"/>
            <a:r>
              <a:rPr lang="en-US" dirty="0"/>
              <a:t>Overcoming the ‘confusion of institutional eccentricity’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1103243" y="2508519"/>
            <a:ext cx="7461319" cy="3617644"/>
          </a:xfrm>
        </p:spPr>
        <p:txBody>
          <a:bodyPr/>
          <a:lstStyle/>
          <a:p>
            <a:r>
              <a:rPr lang="en-AU" dirty="0"/>
              <a:t>to justify their existence</a:t>
            </a:r>
          </a:p>
          <a:p>
            <a:endParaRPr lang="en-AU" dirty="0"/>
          </a:p>
          <a:p>
            <a:r>
              <a:rPr lang="en-AU" dirty="0"/>
              <a:t>to make a claim for control of the system</a:t>
            </a:r>
          </a:p>
          <a:p>
            <a:endParaRPr lang="en-AU" dirty="0"/>
          </a:p>
          <a:p>
            <a:r>
              <a:rPr lang="en-AU" dirty="0"/>
              <a:t>by discourse analysis of four exemplar documents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017" y="1513432"/>
            <a:ext cx="8077545" cy="858643"/>
          </a:xfrm>
        </p:spPr>
        <p:txBody>
          <a:bodyPr/>
          <a:lstStyle/>
          <a:p>
            <a:pPr algn="ctr"/>
            <a:r>
              <a:rPr lang="en-AU" dirty="0"/>
              <a:t>How 4 national bodies mobilised quality</a:t>
            </a:r>
          </a:p>
        </p:txBody>
      </p:sp>
    </p:spTree>
    <p:extLst>
      <p:ext uri="{BB962C8B-B14F-4D97-AF65-F5344CB8AC3E}">
        <p14:creationId xmlns:p14="http://schemas.microsoft.com/office/powerpoint/2010/main" val="69925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1340620" y="2216426"/>
            <a:ext cx="7223942" cy="3909737"/>
          </a:xfrm>
        </p:spPr>
        <p:txBody>
          <a:bodyPr/>
          <a:lstStyle/>
          <a:p>
            <a:r>
              <a:rPr lang="en-AU" dirty="0"/>
              <a:t>National Centre for Vocational Education Research - </a:t>
            </a:r>
            <a:r>
              <a:rPr lang="en-AU" i="1" dirty="0"/>
              <a:t>Annual Report 2012-2013</a:t>
            </a:r>
          </a:p>
          <a:p>
            <a:r>
              <a:rPr lang="en-A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Australian Workforce and Productivity Agency </a:t>
            </a:r>
            <a:r>
              <a:rPr lang="en-AU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– Future Focus: 2013 national workforce development strategy</a:t>
            </a:r>
          </a:p>
          <a:p>
            <a:r>
              <a:rPr lang="en-AU" dirty="0"/>
              <a:t>Industry Skills Councils </a:t>
            </a:r>
            <a:r>
              <a:rPr lang="en-AU" i="1" dirty="0"/>
              <a:t>– VET quality project</a:t>
            </a:r>
          </a:p>
          <a:p>
            <a:r>
              <a:rPr lang="en-A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National Skills Standards Council - </a:t>
            </a:r>
            <a:r>
              <a:rPr lang="en-AU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NSSC standards policy framework: improving vocational education and training: the Australian Vocational Qualification System</a:t>
            </a:r>
            <a:endParaRPr lang="en-A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AU" dirty="0"/>
              <a:t>The claimants and their documents</a:t>
            </a:r>
          </a:p>
        </p:txBody>
      </p:sp>
    </p:spTree>
    <p:extLst>
      <p:ext uri="{BB962C8B-B14F-4D97-AF65-F5344CB8AC3E}">
        <p14:creationId xmlns:p14="http://schemas.microsoft.com/office/powerpoint/2010/main" val="100463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/>
              <a:t>Legitimises organisation contributions both politically and philosophically</a:t>
            </a:r>
          </a:p>
          <a:p>
            <a:endParaRPr lang="en-AU" dirty="0"/>
          </a:p>
          <a:p>
            <a:r>
              <a:rPr lang="en-AU" dirty="0"/>
              <a:t>Serves a very different function than envisaged by practitioners and users who often see quality as a warranty on the skills acquisition of students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13432"/>
            <a:ext cx="7650162" cy="858643"/>
          </a:xfrm>
        </p:spPr>
        <p:txBody>
          <a:bodyPr/>
          <a:lstStyle/>
          <a:p>
            <a:pPr algn="ctr"/>
            <a:r>
              <a:rPr lang="en-AU" dirty="0"/>
              <a:t>Quality lubricates system operations</a:t>
            </a:r>
          </a:p>
        </p:txBody>
      </p:sp>
    </p:spTree>
    <p:extLst>
      <p:ext uri="{BB962C8B-B14F-4D97-AF65-F5344CB8AC3E}">
        <p14:creationId xmlns:p14="http://schemas.microsoft.com/office/powerpoint/2010/main" val="377924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1221351" y="2604053"/>
            <a:ext cx="7223942" cy="3588026"/>
          </a:xfrm>
        </p:spPr>
        <p:txBody>
          <a:bodyPr/>
          <a:lstStyle/>
          <a:p>
            <a:r>
              <a:rPr lang="en-AU" sz="2800" dirty="0"/>
              <a:t>Gallie</a:t>
            </a:r>
            <a:r>
              <a:rPr lang="en-AU" dirty="0"/>
              <a:t> – used as if it has permanent importance but actually has no fixed meaning</a:t>
            </a:r>
          </a:p>
          <a:p>
            <a:endParaRPr lang="en-AU" dirty="0"/>
          </a:p>
          <a:p>
            <a:r>
              <a:rPr lang="en-AU" sz="2800" dirty="0"/>
              <a:t>Bacchi</a:t>
            </a:r>
            <a:r>
              <a:rPr lang="en-AU" dirty="0"/>
              <a:t> – giving meaning to a concept is what politics is all about</a:t>
            </a:r>
          </a:p>
          <a:p>
            <a:endParaRPr lang="en-AU" dirty="0"/>
          </a:p>
          <a:p>
            <a:r>
              <a:rPr lang="en-AU" sz="2800" dirty="0"/>
              <a:t>Mol</a:t>
            </a:r>
            <a:r>
              <a:rPr lang="en-AU" dirty="0"/>
              <a:t> – a fuzzy concept shared by different paradigms allowing the system to function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0382" y="1516116"/>
            <a:ext cx="6397832" cy="1237023"/>
          </a:xfrm>
        </p:spPr>
        <p:txBody>
          <a:bodyPr/>
          <a:lstStyle/>
          <a:p>
            <a:pPr algn="ctr"/>
            <a:r>
              <a:rPr lang="en-AU" dirty="0"/>
              <a:t>Quality as an essentially contested concept</a:t>
            </a:r>
          </a:p>
        </p:txBody>
      </p:sp>
    </p:spTree>
    <p:extLst>
      <p:ext uri="{BB962C8B-B14F-4D97-AF65-F5344CB8AC3E}">
        <p14:creationId xmlns:p14="http://schemas.microsoft.com/office/powerpoint/2010/main" val="124773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/>
              <a:t>Each gives a shape to particular political visions</a:t>
            </a:r>
          </a:p>
          <a:p>
            <a:endParaRPr lang="en-AU" dirty="0"/>
          </a:p>
          <a:p>
            <a:r>
              <a:rPr lang="en-AU" dirty="0"/>
              <a:t>Not just the word but the proposals that accompany it disclose the intentions of the different bodies</a:t>
            </a:r>
          </a:p>
          <a:p>
            <a:endParaRPr lang="en-AU" dirty="0"/>
          </a:p>
          <a:p>
            <a:r>
              <a:rPr lang="en-AU" dirty="0"/>
              <a:t>The 4 documents use ‘quality’ or its ubiquitous acronyms 750 times in 400 pages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AU" dirty="0"/>
              <a:t>Four different visions of quality</a:t>
            </a:r>
          </a:p>
        </p:txBody>
      </p:sp>
    </p:spTree>
    <p:extLst>
      <p:ext uri="{BB962C8B-B14F-4D97-AF65-F5344CB8AC3E}">
        <p14:creationId xmlns:p14="http://schemas.microsoft.com/office/powerpoint/2010/main" val="196308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/>
              <a:t>“High quality independent information”</a:t>
            </a:r>
          </a:p>
          <a:p>
            <a:r>
              <a:rPr lang="en-AU" dirty="0"/>
              <a:t>Can feed market efficiency and/or</a:t>
            </a:r>
          </a:p>
          <a:p>
            <a:r>
              <a:rPr lang="en-AU" dirty="0"/>
              <a:t>Support bureaucratic programs and reporting</a:t>
            </a:r>
          </a:p>
          <a:p>
            <a:endParaRPr lang="en-AU" dirty="0"/>
          </a:p>
          <a:p>
            <a:r>
              <a:rPr lang="en-AU" dirty="0">
                <a:solidFill>
                  <a:srgbClr val="FF0000"/>
                </a:solidFill>
              </a:rPr>
              <a:t>Gives effect to an ideology that complex social phenomena can be best explained by reductionism, quantification and manipulation of data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AU" dirty="0"/>
              <a:t>NCVER</a:t>
            </a:r>
          </a:p>
        </p:txBody>
      </p:sp>
    </p:spTree>
    <p:extLst>
      <p:ext uri="{BB962C8B-B14F-4D97-AF65-F5344CB8AC3E}">
        <p14:creationId xmlns:p14="http://schemas.microsoft.com/office/powerpoint/2010/main" val="400693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1340620" y="2206487"/>
            <a:ext cx="7223942" cy="4035087"/>
          </a:xfrm>
        </p:spPr>
        <p:txBody>
          <a:bodyPr/>
          <a:lstStyle/>
          <a:p>
            <a:r>
              <a:rPr lang="en-AU" dirty="0"/>
              <a:t>Colonised the vacant ‘industry control’ space post-ANTA</a:t>
            </a:r>
          </a:p>
          <a:p>
            <a:r>
              <a:rPr lang="en-AU" dirty="0"/>
              <a:t>Markets are unreliable to meet workforce needs</a:t>
            </a:r>
          </a:p>
          <a:p>
            <a:r>
              <a:rPr lang="en-AU" dirty="0"/>
              <a:t>Providers cannot be trusted</a:t>
            </a:r>
          </a:p>
          <a:p>
            <a:r>
              <a:rPr lang="en-AU" dirty="0"/>
              <a:t>National consistency is both important and elusive</a:t>
            </a:r>
          </a:p>
          <a:p>
            <a:r>
              <a:rPr lang="en-AU" dirty="0">
                <a:solidFill>
                  <a:srgbClr val="FF0000"/>
                </a:solidFill>
              </a:rPr>
              <a:t>An ideological position that ‘arm’s-length’ technical expertise is the best arbiter of “delivery (including quality)”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608" y="1513432"/>
            <a:ext cx="7520953" cy="693055"/>
          </a:xfrm>
        </p:spPr>
        <p:txBody>
          <a:bodyPr/>
          <a:lstStyle/>
          <a:p>
            <a:pPr algn="ctr"/>
            <a:r>
              <a:rPr lang="en-AU" dirty="0"/>
              <a:t>AWPA</a:t>
            </a:r>
          </a:p>
        </p:txBody>
      </p:sp>
    </p:spTree>
    <p:extLst>
      <p:ext uri="{BB962C8B-B14F-4D97-AF65-F5344CB8AC3E}">
        <p14:creationId xmlns:p14="http://schemas.microsoft.com/office/powerpoint/2010/main" val="75828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BE3472B65A1143B982F7B2EE1D8377" ma:contentTypeVersion="13" ma:contentTypeDescription="Create a new document." ma:contentTypeScope="" ma:versionID="4ff8073c3b522eb8b9c748b39c812379">
  <xsd:schema xmlns:xsd="http://www.w3.org/2001/XMLSchema" xmlns:xs="http://www.w3.org/2001/XMLSchema" xmlns:p="http://schemas.microsoft.com/office/2006/metadata/properties" xmlns:ns2="fb404576-cde5-42a3-ab17-5103a495c61b" xmlns:ns3="bae00214-0dab-4a74-be3b-bfd7314de5f1" targetNamespace="http://schemas.microsoft.com/office/2006/metadata/properties" ma:root="true" ma:fieldsID="a183c1295684f7746251bca9af5f9e46" ns2:_="" ns3:_="">
    <xsd:import namespace="fb404576-cde5-42a3-ab17-5103a495c61b"/>
    <xsd:import namespace="bae00214-0dab-4a74-be3b-bfd7314de5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4576-cde5-42a3-ab17-5103a495c6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00214-0dab-4a74-be3b-bfd7314de5f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3F6EEF-CCF2-4BF2-A1C2-0B029AB9A33D}"/>
</file>

<file path=customXml/itemProps2.xml><?xml version="1.0" encoding="utf-8"?>
<ds:datastoreItem xmlns:ds="http://schemas.openxmlformats.org/officeDocument/2006/customXml" ds:itemID="{06258187-8085-4B7F-BF38-BF763CDB25A8}"/>
</file>

<file path=customXml/itemProps3.xml><?xml version="1.0" encoding="utf-8"?>
<ds:datastoreItem xmlns:ds="http://schemas.openxmlformats.org/officeDocument/2006/customXml" ds:itemID="{3D64E4B8-8F2A-4D81-920A-24F5AEBCA27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572</Words>
  <Application>Microsoft Office PowerPoint</Application>
  <PresentationFormat>On-screen Show (4:3)</PresentationFormat>
  <Paragraphs>81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ヒラギノ角ゴ Pro W3</vt:lpstr>
      <vt:lpstr>Office Theme</vt:lpstr>
      <vt:lpstr>Quality: a contested concept in VET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Pointsize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Kee Ling Turner</dc:creator>
  <cp:lastModifiedBy>Megan Ogier</cp:lastModifiedBy>
  <cp:revision>29</cp:revision>
  <dcterms:created xsi:type="dcterms:W3CDTF">2010-07-19T01:43:43Z</dcterms:created>
  <dcterms:modified xsi:type="dcterms:W3CDTF">2016-11-24T07:12:35Z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0x010100E8BE3472B65A1143B982F7B2EE1D8377</vt:lpwstr>
  </property>
</Properties>
</file>