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56" r:id="rId2"/>
    <p:sldId id="345" r:id="rId3"/>
    <p:sldId id="325" r:id="rId4"/>
    <p:sldId id="346" r:id="rId5"/>
    <p:sldId id="326" r:id="rId6"/>
    <p:sldId id="342" r:id="rId7"/>
    <p:sldId id="335" r:id="rId8"/>
    <p:sldId id="337" r:id="rId9"/>
    <p:sldId id="338" r:id="rId10"/>
    <p:sldId id="336" r:id="rId11"/>
    <p:sldId id="339" r:id="rId12"/>
    <p:sldId id="327" r:id="rId13"/>
    <p:sldId id="330" r:id="rId14"/>
    <p:sldId id="343" r:id="rId15"/>
    <p:sldId id="331" r:id="rId16"/>
    <p:sldId id="344" r:id="rId17"/>
  </p:sldIdLst>
  <p:sldSz cx="9144000" cy="6858000" type="screen4x3"/>
  <p:notesSz cx="6662738"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E26814"/>
    <a:srgbClr val="FF0066"/>
    <a:srgbClr val="808080"/>
    <a:srgbClr val="000000"/>
    <a:srgbClr val="009900"/>
    <a:srgbClr val="008000"/>
    <a:srgbClr val="C3BBB5"/>
    <a:srgbClr val="A3988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2" autoAdjust="0"/>
  </p:normalViewPr>
  <p:slideViewPr>
    <p:cSldViewPr>
      <p:cViewPr varScale="1">
        <p:scale>
          <a:sx n="41" d="100"/>
          <a:sy n="41" d="100"/>
        </p:scale>
        <p:origin x="136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8" d="100"/>
          <a:sy n="118" d="100"/>
        </p:scale>
        <p:origin x="-3040" y="-96"/>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27CDE4-BF89-482B-8C12-4BB98A80FD4D}"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GB"/>
        </a:p>
      </dgm:t>
    </dgm:pt>
    <dgm:pt modelId="{61C6415D-4A6C-41C0-855E-3847CAA39FEE}">
      <dgm:prSet phldrT="[Text]" custT="1"/>
      <dgm:spPr>
        <a:solidFill>
          <a:srgbClr val="7030A0"/>
        </a:solidFill>
      </dgm:spPr>
      <dgm:t>
        <a:bodyPr/>
        <a:lstStyle/>
        <a:p>
          <a:endParaRPr lang="en-GB" sz="2400" dirty="0"/>
        </a:p>
      </dgm:t>
    </dgm:pt>
    <dgm:pt modelId="{A5F535A9-15B2-4601-AF50-EFE4A1EEE2DA}" type="parTrans" cxnId="{6FC07725-6AB9-47CF-A310-92CC3FE79DAB}">
      <dgm:prSet/>
      <dgm:spPr/>
      <dgm:t>
        <a:bodyPr/>
        <a:lstStyle/>
        <a:p>
          <a:endParaRPr lang="en-GB"/>
        </a:p>
      </dgm:t>
    </dgm:pt>
    <dgm:pt modelId="{A1BF3BB7-FD57-4C2D-8476-BE7C33606DD4}" type="sibTrans" cxnId="{6FC07725-6AB9-47CF-A310-92CC3FE79DAB}">
      <dgm:prSet/>
      <dgm:spPr/>
      <dgm:t>
        <a:bodyPr/>
        <a:lstStyle/>
        <a:p>
          <a:endParaRPr lang="en-GB"/>
        </a:p>
      </dgm:t>
    </dgm:pt>
    <dgm:pt modelId="{7A85BAFA-A263-485A-A765-A80B061BE439}">
      <dgm:prSet phldrT="[Text]"/>
      <dgm:spPr>
        <a:solidFill>
          <a:srgbClr val="92D050"/>
        </a:solidFill>
      </dgm:spPr>
      <dgm:t>
        <a:bodyPr/>
        <a:lstStyle/>
        <a:p>
          <a:endParaRPr lang="en-GB" dirty="0"/>
        </a:p>
      </dgm:t>
    </dgm:pt>
    <dgm:pt modelId="{82791944-C741-429F-BFA2-9228B5D31619}" type="parTrans" cxnId="{3FA83DE6-920C-4EB9-BDAD-CEF9EB1E7367}">
      <dgm:prSet/>
      <dgm:spPr/>
      <dgm:t>
        <a:bodyPr/>
        <a:lstStyle/>
        <a:p>
          <a:endParaRPr lang="en-GB"/>
        </a:p>
      </dgm:t>
    </dgm:pt>
    <dgm:pt modelId="{92BAD325-00F0-40F5-AA0A-3A4E083B6D79}" type="sibTrans" cxnId="{3FA83DE6-920C-4EB9-BDAD-CEF9EB1E7367}">
      <dgm:prSet/>
      <dgm:spPr/>
      <dgm:t>
        <a:bodyPr/>
        <a:lstStyle/>
        <a:p>
          <a:endParaRPr lang="en-GB"/>
        </a:p>
      </dgm:t>
    </dgm:pt>
    <dgm:pt modelId="{AE173542-E8D4-44C4-AB05-EDDA217E66DE}">
      <dgm:prSet/>
      <dgm:spPr>
        <a:solidFill>
          <a:srgbClr val="E26814"/>
        </a:solidFill>
      </dgm:spPr>
      <dgm:t>
        <a:bodyPr/>
        <a:lstStyle/>
        <a:p>
          <a:endParaRPr lang="en-GB"/>
        </a:p>
      </dgm:t>
    </dgm:pt>
    <dgm:pt modelId="{EDC18B2D-9B61-4617-ABA3-2BE205F91829}" type="parTrans" cxnId="{706C8966-EED1-4B4D-BE81-AFE489E14BAE}">
      <dgm:prSet/>
      <dgm:spPr/>
      <dgm:t>
        <a:bodyPr/>
        <a:lstStyle/>
        <a:p>
          <a:endParaRPr lang="en-GB"/>
        </a:p>
      </dgm:t>
    </dgm:pt>
    <dgm:pt modelId="{282C35C8-3A67-4414-9238-5B5C895101A1}" type="sibTrans" cxnId="{706C8966-EED1-4B4D-BE81-AFE489E14BAE}">
      <dgm:prSet/>
      <dgm:spPr/>
      <dgm:t>
        <a:bodyPr/>
        <a:lstStyle/>
        <a:p>
          <a:endParaRPr lang="en-GB"/>
        </a:p>
      </dgm:t>
    </dgm:pt>
    <dgm:pt modelId="{1F5FB2CD-9CCA-4E30-917D-9593A7AB0124}">
      <dgm:prSet phldrT="[Text]"/>
      <dgm:spPr>
        <a:solidFill>
          <a:srgbClr val="C00000"/>
        </a:solidFill>
      </dgm:spPr>
      <dgm:t>
        <a:bodyPr/>
        <a:lstStyle/>
        <a:p>
          <a:endParaRPr lang="en-GB" dirty="0"/>
        </a:p>
      </dgm:t>
    </dgm:pt>
    <dgm:pt modelId="{3A15E2B8-0468-49CF-A4FC-6B4058D6A005}" type="sibTrans" cxnId="{50FB3879-7D03-4588-A6E9-89C639254F25}">
      <dgm:prSet/>
      <dgm:spPr/>
      <dgm:t>
        <a:bodyPr/>
        <a:lstStyle/>
        <a:p>
          <a:endParaRPr lang="en-GB"/>
        </a:p>
      </dgm:t>
    </dgm:pt>
    <dgm:pt modelId="{075A1291-5F7B-4721-9062-31D90D195A9D}" type="parTrans" cxnId="{50FB3879-7D03-4588-A6E9-89C639254F25}">
      <dgm:prSet/>
      <dgm:spPr/>
      <dgm:t>
        <a:bodyPr/>
        <a:lstStyle/>
        <a:p>
          <a:endParaRPr lang="en-GB"/>
        </a:p>
      </dgm:t>
    </dgm:pt>
    <dgm:pt modelId="{E7514006-1DD3-402A-94D3-418851A238FE}" type="pres">
      <dgm:prSet presAssocID="{8D27CDE4-BF89-482B-8C12-4BB98A80FD4D}" presName="compositeShape" presStyleCnt="0">
        <dgm:presLayoutVars>
          <dgm:chMax val="7"/>
          <dgm:dir/>
          <dgm:resizeHandles val="exact"/>
        </dgm:presLayoutVars>
      </dgm:prSet>
      <dgm:spPr/>
    </dgm:pt>
    <dgm:pt modelId="{6FA8BE7C-5936-42EC-85A0-F34AED4DB36B}" type="pres">
      <dgm:prSet presAssocID="{8D27CDE4-BF89-482B-8C12-4BB98A80FD4D}" presName="wedge1" presStyleLbl="node1" presStyleIdx="0" presStyleCnt="4"/>
      <dgm:spPr/>
    </dgm:pt>
    <dgm:pt modelId="{15B444E6-CCA2-4650-8558-7EBC43D59970}" type="pres">
      <dgm:prSet presAssocID="{8D27CDE4-BF89-482B-8C12-4BB98A80FD4D}" presName="dummy1a" presStyleCnt="0"/>
      <dgm:spPr/>
    </dgm:pt>
    <dgm:pt modelId="{E6F11A4F-0F5A-4F99-9BBD-821CB24391C4}" type="pres">
      <dgm:prSet presAssocID="{8D27CDE4-BF89-482B-8C12-4BB98A80FD4D}" presName="dummy1b" presStyleCnt="0"/>
      <dgm:spPr/>
    </dgm:pt>
    <dgm:pt modelId="{B13B540B-7A6F-4C2D-A129-F22F8FE1311F}" type="pres">
      <dgm:prSet presAssocID="{8D27CDE4-BF89-482B-8C12-4BB98A80FD4D}" presName="wedge1Tx" presStyleLbl="node1" presStyleIdx="0" presStyleCnt="4">
        <dgm:presLayoutVars>
          <dgm:chMax val="0"/>
          <dgm:chPref val="0"/>
          <dgm:bulletEnabled val="1"/>
        </dgm:presLayoutVars>
      </dgm:prSet>
      <dgm:spPr/>
    </dgm:pt>
    <dgm:pt modelId="{CD6402AE-D441-4855-B3DE-6C215DAEE2DA}" type="pres">
      <dgm:prSet presAssocID="{8D27CDE4-BF89-482B-8C12-4BB98A80FD4D}" presName="wedge2" presStyleLbl="node1" presStyleIdx="1" presStyleCnt="4"/>
      <dgm:spPr/>
    </dgm:pt>
    <dgm:pt modelId="{9BF6B937-A598-4556-AE89-2C784C4AAB6A}" type="pres">
      <dgm:prSet presAssocID="{8D27CDE4-BF89-482B-8C12-4BB98A80FD4D}" presName="dummy2a" presStyleCnt="0"/>
      <dgm:spPr/>
    </dgm:pt>
    <dgm:pt modelId="{392DB419-1388-4D5C-9105-3A35B4BA305F}" type="pres">
      <dgm:prSet presAssocID="{8D27CDE4-BF89-482B-8C12-4BB98A80FD4D}" presName="dummy2b" presStyleCnt="0"/>
      <dgm:spPr/>
    </dgm:pt>
    <dgm:pt modelId="{42CC9ED0-C083-4C51-9DDD-12604504D20C}" type="pres">
      <dgm:prSet presAssocID="{8D27CDE4-BF89-482B-8C12-4BB98A80FD4D}" presName="wedge2Tx" presStyleLbl="node1" presStyleIdx="1" presStyleCnt="4">
        <dgm:presLayoutVars>
          <dgm:chMax val="0"/>
          <dgm:chPref val="0"/>
          <dgm:bulletEnabled val="1"/>
        </dgm:presLayoutVars>
      </dgm:prSet>
      <dgm:spPr/>
    </dgm:pt>
    <dgm:pt modelId="{64B8AA8B-2EE7-4992-B97C-ECA68848C432}" type="pres">
      <dgm:prSet presAssocID="{8D27CDE4-BF89-482B-8C12-4BB98A80FD4D}" presName="wedge3" presStyleLbl="node1" presStyleIdx="2" presStyleCnt="4"/>
      <dgm:spPr/>
    </dgm:pt>
    <dgm:pt modelId="{5048262C-FF5D-4B12-A0D3-E49EC1186AE5}" type="pres">
      <dgm:prSet presAssocID="{8D27CDE4-BF89-482B-8C12-4BB98A80FD4D}" presName="dummy3a" presStyleCnt="0"/>
      <dgm:spPr/>
    </dgm:pt>
    <dgm:pt modelId="{247BDF43-0674-4335-83D3-EF06930DE163}" type="pres">
      <dgm:prSet presAssocID="{8D27CDE4-BF89-482B-8C12-4BB98A80FD4D}" presName="dummy3b" presStyleCnt="0"/>
      <dgm:spPr/>
    </dgm:pt>
    <dgm:pt modelId="{36B7535D-E546-4F52-8F2E-03315674FB0E}" type="pres">
      <dgm:prSet presAssocID="{8D27CDE4-BF89-482B-8C12-4BB98A80FD4D}" presName="wedge3Tx" presStyleLbl="node1" presStyleIdx="2" presStyleCnt="4">
        <dgm:presLayoutVars>
          <dgm:chMax val="0"/>
          <dgm:chPref val="0"/>
          <dgm:bulletEnabled val="1"/>
        </dgm:presLayoutVars>
      </dgm:prSet>
      <dgm:spPr/>
    </dgm:pt>
    <dgm:pt modelId="{D8BF7565-E253-462A-89BA-7AA59DEC0D62}" type="pres">
      <dgm:prSet presAssocID="{8D27CDE4-BF89-482B-8C12-4BB98A80FD4D}" presName="wedge4" presStyleLbl="node1" presStyleIdx="3" presStyleCnt="4"/>
      <dgm:spPr/>
    </dgm:pt>
    <dgm:pt modelId="{871878EA-8FF1-4A0F-B182-9ED77288E587}" type="pres">
      <dgm:prSet presAssocID="{8D27CDE4-BF89-482B-8C12-4BB98A80FD4D}" presName="dummy4a" presStyleCnt="0"/>
      <dgm:spPr/>
    </dgm:pt>
    <dgm:pt modelId="{2F6AC73A-0DEC-4492-B443-F2A701E577DF}" type="pres">
      <dgm:prSet presAssocID="{8D27CDE4-BF89-482B-8C12-4BB98A80FD4D}" presName="dummy4b" presStyleCnt="0"/>
      <dgm:spPr/>
    </dgm:pt>
    <dgm:pt modelId="{7DF5EE75-A854-4B9C-96C2-AD6D3F41C1CC}" type="pres">
      <dgm:prSet presAssocID="{8D27CDE4-BF89-482B-8C12-4BB98A80FD4D}" presName="wedge4Tx" presStyleLbl="node1" presStyleIdx="3" presStyleCnt="4">
        <dgm:presLayoutVars>
          <dgm:chMax val="0"/>
          <dgm:chPref val="0"/>
          <dgm:bulletEnabled val="1"/>
        </dgm:presLayoutVars>
      </dgm:prSet>
      <dgm:spPr/>
    </dgm:pt>
    <dgm:pt modelId="{10E0F02F-3021-4FC7-B02E-DA026C938D4D}" type="pres">
      <dgm:prSet presAssocID="{A1BF3BB7-FD57-4C2D-8476-BE7C33606DD4}" presName="arrowWedge1" presStyleLbl="fgSibTrans2D1" presStyleIdx="0" presStyleCnt="4"/>
      <dgm:spPr>
        <a:solidFill>
          <a:srgbClr val="475245"/>
        </a:solidFill>
      </dgm:spPr>
    </dgm:pt>
    <dgm:pt modelId="{A646CC87-B42D-46F0-B68E-AA040D9F867D}" type="pres">
      <dgm:prSet presAssocID="{92BAD325-00F0-40F5-AA0A-3A4E083B6D79}" presName="arrowWedge2" presStyleLbl="fgSibTrans2D1" presStyleIdx="1" presStyleCnt="4"/>
      <dgm:spPr>
        <a:solidFill>
          <a:srgbClr val="475245"/>
        </a:solidFill>
      </dgm:spPr>
    </dgm:pt>
    <dgm:pt modelId="{89BF7445-18F6-4189-98DD-58232EF31404}" type="pres">
      <dgm:prSet presAssocID="{3A15E2B8-0468-49CF-A4FC-6B4058D6A005}" presName="arrowWedge3" presStyleLbl="fgSibTrans2D1" presStyleIdx="2" presStyleCnt="4"/>
      <dgm:spPr>
        <a:solidFill>
          <a:srgbClr val="475245"/>
        </a:solidFill>
      </dgm:spPr>
    </dgm:pt>
    <dgm:pt modelId="{3F3C2905-EB38-4217-9404-A73A40E0078A}" type="pres">
      <dgm:prSet presAssocID="{282C35C8-3A67-4414-9238-5B5C895101A1}" presName="arrowWedge4" presStyleLbl="fgSibTrans2D1" presStyleIdx="3" presStyleCnt="4"/>
      <dgm:spPr>
        <a:solidFill>
          <a:schemeClr val="tx1">
            <a:lumMod val="75000"/>
            <a:lumOff val="25000"/>
          </a:schemeClr>
        </a:solidFill>
      </dgm:spPr>
    </dgm:pt>
  </dgm:ptLst>
  <dgm:cxnLst>
    <dgm:cxn modelId="{907A59C7-0FB0-4934-A1A5-4F063A0FE43A}" type="presOf" srcId="{7A85BAFA-A263-485A-A765-A80B061BE439}" destId="{CD6402AE-D441-4855-B3DE-6C215DAEE2DA}" srcOrd="0" destOrd="0" presId="urn:microsoft.com/office/officeart/2005/8/layout/cycle8"/>
    <dgm:cxn modelId="{706C8966-EED1-4B4D-BE81-AFE489E14BAE}" srcId="{8D27CDE4-BF89-482B-8C12-4BB98A80FD4D}" destId="{AE173542-E8D4-44C4-AB05-EDDA217E66DE}" srcOrd="3" destOrd="0" parTransId="{EDC18B2D-9B61-4617-ABA3-2BE205F91829}" sibTransId="{282C35C8-3A67-4414-9238-5B5C895101A1}"/>
    <dgm:cxn modelId="{C43F1B09-7B95-464C-BD23-B00949196643}" type="presOf" srcId="{7A85BAFA-A263-485A-A765-A80B061BE439}" destId="{42CC9ED0-C083-4C51-9DDD-12604504D20C}" srcOrd="1" destOrd="0" presId="urn:microsoft.com/office/officeart/2005/8/layout/cycle8"/>
    <dgm:cxn modelId="{3FA83DE6-920C-4EB9-BDAD-CEF9EB1E7367}" srcId="{8D27CDE4-BF89-482B-8C12-4BB98A80FD4D}" destId="{7A85BAFA-A263-485A-A765-A80B061BE439}" srcOrd="1" destOrd="0" parTransId="{82791944-C741-429F-BFA2-9228B5D31619}" sibTransId="{92BAD325-00F0-40F5-AA0A-3A4E083B6D79}"/>
    <dgm:cxn modelId="{486C9FE2-5F56-4DFC-9345-E44708128CB5}" type="presOf" srcId="{61C6415D-4A6C-41C0-855E-3847CAA39FEE}" destId="{B13B540B-7A6F-4C2D-A129-F22F8FE1311F}" srcOrd="1" destOrd="0" presId="urn:microsoft.com/office/officeart/2005/8/layout/cycle8"/>
    <dgm:cxn modelId="{816F9688-47A1-4894-9F7A-0D2BE98C468A}" type="presOf" srcId="{AE173542-E8D4-44C4-AB05-EDDA217E66DE}" destId="{7DF5EE75-A854-4B9C-96C2-AD6D3F41C1CC}" srcOrd="1" destOrd="0" presId="urn:microsoft.com/office/officeart/2005/8/layout/cycle8"/>
    <dgm:cxn modelId="{6FC07725-6AB9-47CF-A310-92CC3FE79DAB}" srcId="{8D27CDE4-BF89-482B-8C12-4BB98A80FD4D}" destId="{61C6415D-4A6C-41C0-855E-3847CAA39FEE}" srcOrd="0" destOrd="0" parTransId="{A5F535A9-15B2-4601-AF50-EFE4A1EEE2DA}" sibTransId="{A1BF3BB7-FD57-4C2D-8476-BE7C33606DD4}"/>
    <dgm:cxn modelId="{041192ED-E81E-4A64-B78C-1665FB48177D}" type="presOf" srcId="{61C6415D-4A6C-41C0-855E-3847CAA39FEE}" destId="{6FA8BE7C-5936-42EC-85A0-F34AED4DB36B}" srcOrd="0" destOrd="0" presId="urn:microsoft.com/office/officeart/2005/8/layout/cycle8"/>
    <dgm:cxn modelId="{50FB3879-7D03-4588-A6E9-89C639254F25}" srcId="{8D27CDE4-BF89-482B-8C12-4BB98A80FD4D}" destId="{1F5FB2CD-9CCA-4E30-917D-9593A7AB0124}" srcOrd="2" destOrd="0" parTransId="{075A1291-5F7B-4721-9062-31D90D195A9D}" sibTransId="{3A15E2B8-0468-49CF-A4FC-6B4058D6A005}"/>
    <dgm:cxn modelId="{60D619FC-8F5C-4974-8067-2A63B77225D8}" type="presOf" srcId="{1F5FB2CD-9CCA-4E30-917D-9593A7AB0124}" destId="{64B8AA8B-2EE7-4992-B97C-ECA68848C432}" srcOrd="0" destOrd="0" presId="urn:microsoft.com/office/officeart/2005/8/layout/cycle8"/>
    <dgm:cxn modelId="{AE44DCD9-2DE8-4CAC-BE65-2A8860407217}" type="presOf" srcId="{1F5FB2CD-9CCA-4E30-917D-9593A7AB0124}" destId="{36B7535D-E546-4F52-8F2E-03315674FB0E}" srcOrd="1" destOrd="0" presId="urn:microsoft.com/office/officeart/2005/8/layout/cycle8"/>
    <dgm:cxn modelId="{6B46E67B-9A2F-4745-BBA9-1E44DA5BDCC6}" type="presOf" srcId="{AE173542-E8D4-44C4-AB05-EDDA217E66DE}" destId="{D8BF7565-E253-462A-89BA-7AA59DEC0D62}" srcOrd="0" destOrd="0" presId="urn:microsoft.com/office/officeart/2005/8/layout/cycle8"/>
    <dgm:cxn modelId="{363AD81D-8186-4B18-9BCF-57FAAADDC2CE}" type="presOf" srcId="{8D27CDE4-BF89-482B-8C12-4BB98A80FD4D}" destId="{E7514006-1DD3-402A-94D3-418851A238FE}" srcOrd="0" destOrd="0" presId="urn:microsoft.com/office/officeart/2005/8/layout/cycle8"/>
    <dgm:cxn modelId="{651F33E4-E416-4413-BC66-52A7FCE87010}" type="presParOf" srcId="{E7514006-1DD3-402A-94D3-418851A238FE}" destId="{6FA8BE7C-5936-42EC-85A0-F34AED4DB36B}" srcOrd="0" destOrd="0" presId="urn:microsoft.com/office/officeart/2005/8/layout/cycle8"/>
    <dgm:cxn modelId="{8E6C89E4-6F65-41BE-BC78-6E64044920E6}" type="presParOf" srcId="{E7514006-1DD3-402A-94D3-418851A238FE}" destId="{15B444E6-CCA2-4650-8558-7EBC43D59970}" srcOrd="1" destOrd="0" presId="urn:microsoft.com/office/officeart/2005/8/layout/cycle8"/>
    <dgm:cxn modelId="{7570C2E8-076C-4D92-8F48-480E0CC34F72}" type="presParOf" srcId="{E7514006-1DD3-402A-94D3-418851A238FE}" destId="{E6F11A4F-0F5A-4F99-9BBD-821CB24391C4}" srcOrd="2" destOrd="0" presId="urn:microsoft.com/office/officeart/2005/8/layout/cycle8"/>
    <dgm:cxn modelId="{08C2232E-876F-4F8B-8038-600415ADEFEE}" type="presParOf" srcId="{E7514006-1DD3-402A-94D3-418851A238FE}" destId="{B13B540B-7A6F-4C2D-A129-F22F8FE1311F}" srcOrd="3" destOrd="0" presId="urn:microsoft.com/office/officeart/2005/8/layout/cycle8"/>
    <dgm:cxn modelId="{4F7D2FFA-EE88-4CA5-A68B-AC37E8D2391C}" type="presParOf" srcId="{E7514006-1DD3-402A-94D3-418851A238FE}" destId="{CD6402AE-D441-4855-B3DE-6C215DAEE2DA}" srcOrd="4" destOrd="0" presId="urn:microsoft.com/office/officeart/2005/8/layout/cycle8"/>
    <dgm:cxn modelId="{1AD56599-6932-48D3-A6D9-F3B2ECD38CCC}" type="presParOf" srcId="{E7514006-1DD3-402A-94D3-418851A238FE}" destId="{9BF6B937-A598-4556-AE89-2C784C4AAB6A}" srcOrd="5" destOrd="0" presId="urn:microsoft.com/office/officeart/2005/8/layout/cycle8"/>
    <dgm:cxn modelId="{DC53D5FC-5657-4130-A0EE-1C0BA17309FA}" type="presParOf" srcId="{E7514006-1DD3-402A-94D3-418851A238FE}" destId="{392DB419-1388-4D5C-9105-3A35B4BA305F}" srcOrd="6" destOrd="0" presId="urn:microsoft.com/office/officeart/2005/8/layout/cycle8"/>
    <dgm:cxn modelId="{C6B51652-EA36-4922-BF48-01136BAF579B}" type="presParOf" srcId="{E7514006-1DD3-402A-94D3-418851A238FE}" destId="{42CC9ED0-C083-4C51-9DDD-12604504D20C}" srcOrd="7" destOrd="0" presId="urn:microsoft.com/office/officeart/2005/8/layout/cycle8"/>
    <dgm:cxn modelId="{3B246246-BD6A-4EB3-B537-A41653FD6982}" type="presParOf" srcId="{E7514006-1DD3-402A-94D3-418851A238FE}" destId="{64B8AA8B-2EE7-4992-B97C-ECA68848C432}" srcOrd="8" destOrd="0" presId="urn:microsoft.com/office/officeart/2005/8/layout/cycle8"/>
    <dgm:cxn modelId="{DF0A0A95-9E14-4EA8-AC7B-AF442D6809F6}" type="presParOf" srcId="{E7514006-1DD3-402A-94D3-418851A238FE}" destId="{5048262C-FF5D-4B12-A0D3-E49EC1186AE5}" srcOrd="9" destOrd="0" presId="urn:microsoft.com/office/officeart/2005/8/layout/cycle8"/>
    <dgm:cxn modelId="{0295CD6B-E2E0-46F4-AD7E-C77D342A311B}" type="presParOf" srcId="{E7514006-1DD3-402A-94D3-418851A238FE}" destId="{247BDF43-0674-4335-83D3-EF06930DE163}" srcOrd="10" destOrd="0" presId="urn:microsoft.com/office/officeart/2005/8/layout/cycle8"/>
    <dgm:cxn modelId="{BE2408A4-F7D4-4847-B22C-E9A9714DB2C9}" type="presParOf" srcId="{E7514006-1DD3-402A-94D3-418851A238FE}" destId="{36B7535D-E546-4F52-8F2E-03315674FB0E}" srcOrd="11" destOrd="0" presId="urn:microsoft.com/office/officeart/2005/8/layout/cycle8"/>
    <dgm:cxn modelId="{CE92DEEE-BA5E-49A8-8A4F-145CE1D191A4}" type="presParOf" srcId="{E7514006-1DD3-402A-94D3-418851A238FE}" destId="{D8BF7565-E253-462A-89BA-7AA59DEC0D62}" srcOrd="12" destOrd="0" presId="urn:microsoft.com/office/officeart/2005/8/layout/cycle8"/>
    <dgm:cxn modelId="{09BB0160-EB81-4F2B-AC24-63E590E1D8A4}" type="presParOf" srcId="{E7514006-1DD3-402A-94D3-418851A238FE}" destId="{871878EA-8FF1-4A0F-B182-9ED77288E587}" srcOrd="13" destOrd="0" presId="urn:microsoft.com/office/officeart/2005/8/layout/cycle8"/>
    <dgm:cxn modelId="{76FA4C5B-AF7C-4E89-B393-D33FDA4C7786}" type="presParOf" srcId="{E7514006-1DD3-402A-94D3-418851A238FE}" destId="{2F6AC73A-0DEC-4492-B443-F2A701E577DF}" srcOrd="14" destOrd="0" presId="urn:microsoft.com/office/officeart/2005/8/layout/cycle8"/>
    <dgm:cxn modelId="{79FBA5FF-49D5-4EA4-A22D-AC7FC649765E}" type="presParOf" srcId="{E7514006-1DD3-402A-94D3-418851A238FE}" destId="{7DF5EE75-A854-4B9C-96C2-AD6D3F41C1CC}" srcOrd="15" destOrd="0" presId="urn:microsoft.com/office/officeart/2005/8/layout/cycle8"/>
    <dgm:cxn modelId="{0A35E85B-0759-4E7F-A787-9EC7968FF508}" type="presParOf" srcId="{E7514006-1DD3-402A-94D3-418851A238FE}" destId="{10E0F02F-3021-4FC7-B02E-DA026C938D4D}" srcOrd="16" destOrd="0" presId="urn:microsoft.com/office/officeart/2005/8/layout/cycle8"/>
    <dgm:cxn modelId="{6E316E25-D4A1-4D30-B29D-7EBDD0133392}" type="presParOf" srcId="{E7514006-1DD3-402A-94D3-418851A238FE}" destId="{A646CC87-B42D-46F0-B68E-AA040D9F867D}" srcOrd="17" destOrd="0" presId="urn:microsoft.com/office/officeart/2005/8/layout/cycle8"/>
    <dgm:cxn modelId="{81351B8F-EABF-4F08-A2C5-E1DA5BB1D5D8}" type="presParOf" srcId="{E7514006-1DD3-402A-94D3-418851A238FE}" destId="{89BF7445-18F6-4189-98DD-58232EF31404}" srcOrd="18" destOrd="0" presId="urn:microsoft.com/office/officeart/2005/8/layout/cycle8"/>
    <dgm:cxn modelId="{75779EDF-3920-4E72-8358-96858930E6DF}" type="presParOf" srcId="{E7514006-1DD3-402A-94D3-418851A238FE}" destId="{3F3C2905-EB38-4217-9404-A73A40E0078A}"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8BE7C-5936-42EC-85A0-F34AED4DB36B}">
      <dsp:nvSpPr>
        <dsp:cNvPr id="0" name=""/>
        <dsp:cNvSpPr/>
      </dsp:nvSpPr>
      <dsp:spPr>
        <a:xfrm>
          <a:off x="1456110" y="273603"/>
          <a:ext cx="3716951" cy="3716951"/>
        </a:xfrm>
        <a:prstGeom prst="pie">
          <a:avLst>
            <a:gd name="adj1" fmla="val 16200000"/>
            <a:gd name="adj2" fmla="val 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3429191" y="1043986"/>
        <a:ext cx="1371732" cy="1017736"/>
      </dsp:txXfrm>
    </dsp:sp>
    <dsp:sp modelId="{CD6402AE-D441-4855-B3DE-6C215DAEE2DA}">
      <dsp:nvSpPr>
        <dsp:cNvPr id="0" name=""/>
        <dsp:cNvSpPr/>
      </dsp:nvSpPr>
      <dsp:spPr>
        <a:xfrm>
          <a:off x="1456110" y="398387"/>
          <a:ext cx="3716951" cy="3716951"/>
        </a:xfrm>
        <a:prstGeom prst="pie">
          <a:avLst>
            <a:gd name="adj1" fmla="val 0"/>
            <a:gd name="adj2" fmla="val 540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GB" sz="6400" kern="1200" dirty="0"/>
        </a:p>
      </dsp:txBody>
      <dsp:txXfrm>
        <a:off x="3429191" y="2327219"/>
        <a:ext cx="1371732" cy="1017736"/>
      </dsp:txXfrm>
    </dsp:sp>
    <dsp:sp modelId="{64B8AA8B-2EE7-4992-B97C-ECA68848C432}">
      <dsp:nvSpPr>
        <dsp:cNvPr id="0" name=""/>
        <dsp:cNvSpPr/>
      </dsp:nvSpPr>
      <dsp:spPr>
        <a:xfrm>
          <a:off x="1331326" y="398387"/>
          <a:ext cx="3716951" cy="3716951"/>
        </a:xfrm>
        <a:prstGeom prst="pie">
          <a:avLst>
            <a:gd name="adj1" fmla="val 5400000"/>
            <a:gd name="adj2" fmla="val 1080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GB" sz="6400" kern="1200" dirty="0"/>
        </a:p>
      </dsp:txBody>
      <dsp:txXfrm>
        <a:off x="1703464" y="2327219"/>
        <a:ext cx="1371732" cy="1017736"/>
      </dsp:txXfrm>
    </dsp:sp>
    <dsp:sp modelId="{D8BF7565-E253-462A-89BA-7AA59DEC0D62}">
      <dsp:nvSpPr>
        <dsp:cNvPr id="0" name=""/>
        <dsp:cNvSpPr/>
      </dsp:nvSpPr>
      <dsp:spPr>
        <a:xfrm>
          <a:off x="1331326" y="273603"/>
          <a:ext cx="3716951" cy="3716951"/>
        </a:xfrm>
        <a:prstGeom prst="pie">
          <a:avLst>
            <a:gd name="adj1" fmla="val 10800000"/>
            <a:gd name="adj2" fmla="val 16200000"/>
          </a:avLst>
        </a:prstGeom>
        <a:solidFill>
          <a:srgbClr val="E2681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GB" sz="6400" kern="1200"/>
        </a:p>
      </dsp:txBody>
      <dsp:txXfrm>
        <a:off x="1703464" y="1043986"/>
        <a:ext cx="1371732" cy="1017736"/>
      </dsp:txXfrm>
    </dsp:sp>
    <dsp:sp modelId="{10E0F02F-3021-4FC7-B02E-DA026C938D4D}">
      <dsp:nvSpPr>
        <dsp:cNvPr id="0" name=""/>
        <dsp:cNvSpPr/>
      </dsp:nvSpPr>
      <dsp:spPr>
        <a:xfrm>
          <a:off x="1226013" y="43506"/>
          <a:ext cx="4177145" cy="4177145"/>
        </a:xfrm>
        <a:prstGeom prst="circularArrow">
          <a:avLst>
            <a:gd name="adj1" fmla="val 5085"/>
            <a:gd name="adj2" fmla="val 327528"/>
            <a:gd name="adj3" fmla="val 21272472"/>
            <a:gd name="adj4" fmla="val 16200000"/>
            <a:gd name="adj5" fmla="val 5932"/>
          </a:avLst>
        </a:prstGeom>
        <a:solidFill>
          <a:srgbClr val="475245"/>
        </a:solidFill>
        <a:ln>
          <a:noFill/>
        </a:ln>
        <a:effectLst/>
      </dsp:spPr>
      <dsp:style>
        <a:lnRef idx="0">
          <a:scrgbClr r="0" g="0" b="0"/>
        </a:lnRef>
        <a:fillRef idx="1">
          <a:scrgbClr r="0" g="0" b="0"/>
        </a:fillRef>
        <a:effectRef idx="0">
          <a:scrgbClr r="0" g="0" b="0"/>
        </a:effectRef>
        <a:fontRef idx="minor">
          <a:schemeClr val="lt1"/>
        </a:fontRef>
      </dsp:style>
    </dsp:sp>
    <dsp:sp modelId="{A646CC87-B42D-46F0-B68E-AA040D9F867D}">
      <dsp:nvSpPr>
        <dsp:cNvPr id="0" name=""/>
        <dsp:cNvSpPr/>
      </dsp:nvSpPr>
      <dsp:spPr>
        <a:xfrm>
          <a:off x="1226013" y="168290"/>
          <a:ext cx="4177145" cy="4177145"/>
        </a:xfrm>
        <a:prstGeom prst="circularArrow">
          <a:avLst>
            <a:gd name="adj1" fmla="val 5085"/>
            <a:gd name="adj2" fmla="val 327528"/>
            <a:gd name="adj3" fmla="val 5072472"/>
            <a:gd name="adj4" fmla="val 0"/>
            <a:gd name="adj5" fmla="val 5932"/>
          </a:avLst>
        </a:prstGeom>
        <a:solidFill>
          <a:srgbClr val="475245"/>
        </a:solidFill>
        <a:ln>
          <a:noFill/>
        </a:ln>
        <a:effectLst/>
      </dsp:spPr>
      <dsp:style>
        <a:lnRef idx="0">
          <a:scrgbClr r="0" g="0" b="0"/>
        </a:lnRef>
        <a:fillRef idx="1">
          <a:scrgbClr r="0" g="0" b="0"/>
        </a:fillRef>
        <a:effectRef idx="0">
          <a:scrgbClr r="0" g="0" b="0"/>
        </a:effectRef>
        <a:fontRef idx="minor">
          <a:schemeClr val="lt1"/>
        </a:fontRef>
      </dsp:style>
    </dsp:sp>
    <dsp:sp modelId="{89BF7445-18F6-4189-98DD-58232EF31404}">
      <dsp:nvSpPr>
        <dsp:cNvPr id="0" name=""/>
        <dsp:cNvSpPr/>
      </dsp:nvSpPr>
      <dsp:spPr>
        <a:xfrm>
          <a:off x="1101229" y="168290"/>
          <a:ext cx="4177145" cy="4177145"/>
        </a:xfrm>
        <a:prstGeom prst="circularArrow">
          <a:avLst>
            <a:gd name="adj1" fmla="val 5085"/>
            <a:gd name="adj2" fmla="val 327528"/>
            <a:gd name="adj3" fmla="val 10472472"/>
            <a:gd name="adj4" fmla="val 5400000"/>
            <a:gd name="adj5" fmla="val 5932"/>
          </a:avLst>
        </a:prstGeom>
        <a:solidFill>
          <a:srgbClr val="475245"/>
        </a:solidFill>
        <a:ln>
          <a:noFill/>
        </a:ln>
        <a:effectLst/>
      </dsp:spPr>
      <dsp:style>
        <a:lnRef idx="0">
          <a:scrgbClr r="0" g="0" b="0"/>
        </a:lnRef>
        <a:fillRef idx="1">
          <a:scrgbClr r="0" g="0" b="0"/>
        </a:fillRef>
        <a:effectRef idx="0">
          <a:scrgbClr r="0" g="0" b="0"/>
        </a:effectRef>
        <a:fontRef idx="minor">
          <a:schemeClr val="lt1"/>
        </a:fontRef>
      </dsp:style>
    </dsp:sp>
    <dsp:sp modelId="{3F3C2905-EB38-4217-9404-A73A40E0078A}">
      <dsp:nvSpPr>
        <dsp:cNvPr id="0" name=""/>
        <dsp:cNvSpPr/>
      </dsp:nvSpPr>
      <dsp:spPr>
        <a:xfrm>
          <a:off x="1101229" y="43506"/>
          <a:ext cx="4177145" cy="4177145"/>
        </a:xfrm>
        <a:prstGeom prst="circularArrow">
          <a:avLst>
            <a:gd name="adj1" fmla="val 5085"/>
            <a:gd name="adj2" fmla="val 327528"/>
            <a:gd name="adj3" fmla="val 15872472"/>
            <a:gd name="adj4" fmla="val 10800000"/>
            <a:gd name="adj5" fmla="val 5932"/>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6B3C8AB7-0E10-43AF-88A2-6A5A69AD6846}" type="datetimeFigureOut">
              <a:rPr lang="en-GB" smtClean="0"/>
              <a:t>24/11/2016</a:t>
            </a:fld>
            <a:endParaRPr lang="en-GB"/>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7A29261E-7151-465B-A612-FEC40A904CD9}" type="slidenum">
              <a:rPr lang="en-GB" smtClean="0"/>
              <a:t>‹#›</a:t>
            </a:fld>
            <a:endParaRPr lang="en-GB"/>
          </a:p>
        </p:txBody>
      </p:sp>
    </p:spTree>
    <p:extLst>
      <p:ext uri="{BB962C8B-B14F-4D97-AF65-F5344CB8AC3E}">
        <p14:creationId xmlns:p14="http://schemas.microsoft.com/office/powerpoint/2010/main" val="338689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87186"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775552" y="0"/>
            <a:ext cx="2887186"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850900" y="744538"/>
            <a:ext cx="4962525" cy="3722687"/>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88365" y="4715153"/>
            <a:ext cx="4886008"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9430306"/>
            <a:ext cx="2887186"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775552" y="9430306"/>
            <a:ext cx="2887186"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C232D57-7945-452F-A461-1C213A7952F3}" type="slidenum">
              <a:rPr lang="en-US"/>
              <a:pPr/>
              <a:t>‹#›</a:t>
            </a:fld>
            <a:endParaRPr lang="en-US"/>
          </a:p>
        </p:txBody>
      </p:sp>
    </p:spTree>
    <p:extLst>
      <p:ext uri="{BB962C8B-B14F-4D97-AF65-F5344CB8AC3E}">
        <p14:creationId xmlns:p14="http://schemas.microsoft.com/office/powerpoint/2010/main" val="27756758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S PGothic" pitchFamily="34" charset="-128"/>
        <a:cs typeface="+mn-cs"/>
      </a:defRPr>
    </a:lvl1pPr>
    <a:lvl2pPr marL="457200" algn="l" rtl="0" fontAlgn="base">
      <a:spcBef>
        <a:spcPct val="30000"/>
      </a:spcBef>
      <a:spcAft>
        <a:spcPct val="0"/>
      </a:spcAft>
      <a:defRPr sz="1200" kern="1200">
        <a:solidFill>
          <a:schemeClr val="tx1"/>
        </a:solidFill>
        <a:latin typeface="Arial" charset="0"/>
        <a:ea typeface="MS PGothic" pitchFamily="34" charset="-128"/>
        <a:cs typeface="+mn-cs"/>
      </a:defRPr>
    </a:lvl2pPr>
    <a:lvl3pPr marL="914400" algn="l" rtl="0" fontAlgn="base">
      <a:spcBef>
        <a:spcPct val="30000"/>
      </a:spcBef>
      <a:spcAft>
        <a:spcPct val="0"/>
      </a:spcAft>
      <a:defRPr sz="1200" kern="1200">
        <a:solidFill>
          <a:schemeClr val="tx1"/>
        </a:solidFill>
        <a:latin typeface="Arial" charset="0"/>
        <a:ea typeface="MS PGothic" pitchFamily="34" charset="-128"/>
        <a:cs typeface="+mn-cs"/>
      </a:defRPr>
    </a:lvl3pPr>
    <a:lvl4pPr marL="1371600" algn="l" rtl="0" fontAlgn="base">
      <a:spcBef>
        <a:spcPct val="30000"/>
      </a:spcBef>
      <a:spcAft>
        <a:spcPct val="0"/>
      </a:spcAft>
      <a:defRPr sz="1200" kern="1200">
        <a:solidFill>
          <a:schemeClr val="tx1"/>
        </a:solidFill>
        <a:latin typeface="Arial" charset="0"/>
        <a:ea typeface="MS PGothic" pitchFamily="34" charset="-128"/>
        <a:cs typeface="+mn-cs"/>
      </a:defRPr>
    </a:lvl4pPr>
    <a:lvl5pPr marL="1828800" algn="l" rtl="0" fontAlgn="base">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5F66E-0323-4967-ACEF-937187509345}"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42469F-CABE-4573-9875-E849DB2BC4F9}" type="slidenum">
              <a:rPr lang="en-GB" smtClean="0"/>
              <a:pPr/>
              <a:t>7</a:t>
            </a:fld>
            <a:endParaRPr lang="en-GB"/>
          </a:p>
        </p:txBody>
      </p:sp>
    </p:spTree>
    <p:extLst>
      <p:ext uri="{BB962C8B-B14F-4D97-AF65-F5344CB8AC3E}">
        <p14:creationId xmlns:p14="http://schemas.microsoft.com/office/powerpoint/2010/main" val="2533414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Nature of freelance work leads</a:t>
            </a:r>
            <a:r>
              <a:rPr lang="en-GB" baseline="0" dirty="0"/>
              <a:t> to a particular kind of identity, where these workers are constantly reproducing themselves as an economic resource</a:t>
            </a:r>
            <a:endParaRPr lang="en-GB" dirty="0"/>
          </a:p>
          <a:p>
            <a:r>
              <a:rPr lang="en-GB" dirty="0"/>
              <a:t>First and foremost identify</a:t>
            </a:r>
            <a:r>
              <a:rPr lang="en-GB" baseline="0" dirty="0"/>
              <a:t> with</a:t>
            </a:r>
            <a:r>
              <a:rPr lang="en-GB" dirty="0"/>
              <a:t> their craft – camera, sound etc., then identify as a freelancer. </a:t>
            </a:r>
          </a:p>
          <a:p>
            <a:r>
              <a:rPr lang="en-GB" dirty="0"/>
              <a:t>Here listed some of major skills required to operate effectively as a freelancer, that is to move from one project to another, illustrating the relationship</a:t>
            </a:r>
            <a:r>
              <a:rPr lang="en-GB" baseline="0" dirty="0"/>
              <a:t> between the technical, aesthetic and more generic skills and knowledge</a:t>
            </a:r>
            <a:endParaRPr lang="en-GB" dirty="0"/>
          </a:p>
        </p:txBody>
      </p:sp>
      <p:sp>
        <p:nvSpPr>
          <p:cNvPr id="4" name="Slide Number Placeholder 3"/>
          <p:cNvSpPr>
            <a:spLocks noGrp="1"/>
          </p:cNvSpPr>
          <p:nvPr>
            <p:ph type="sldNum" sz="quarter" idx="10"/>
          </p:nvPr>
        </p:nvSpPr>
        <p:spPr/>
        <p:txBody>
          <a:bodyPr/>
          <a:lstStyle/>
          <a:p>
            <a:fld id="{191F7CED-C82C-4CF7-BB49-FF40790BCC7F}" type="slidenum">
              <a:rPr lang="en-GB" smtClean="0"/>
              <a:t>8</a:t>
            </a:fld>
            <a:endParaRPr lang="en-GB"/>
          </a:p>
        </p:txBody>
      </p:sp>
    </p:spTree>
    <p:extLst>
      <p:ext uri="{BB962C8B-B14F-4D97-AF65-F5344CB8AC3E}">
        <p14:creationId xmlns:p14="http://schemas.microsoft.com/office/powerpoint/2010/main" val="4190716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42469F-CABE-4573-9875-E849DB2BC4F9}" type="slidenum">
              <a:rPr lang="en-GB" smtClean="0"/>
              <a:pPr/>
              <a:t>10</a:t>
            </a:fld>
            <a:endParaRPr lang="en-GB"/>
          </a:p>
        </p:txBody>
      </p:sp>
    </p:spTree>
    <p:extLst>
      <p:ext uri="{BB962C8B-B14F-4D97-AF65-F5344CB8AC3E}">
        <p14:creationId xmlns:p14="http://schemas.microsoft.com/office/powerpoint/2010/main" val="3826666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42EC49-D854-465E-93C6-659A019247EE}" type="slidenum">
              <a:rPr lang="en-US"/>
              <a:pPr/>
              <a:t>‹#›</a:t>
            </a:fld>
            <a:endParaRPr lang="en-US">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7D4796-4E14-48B8-8559-873F4AF67659}" type="slidenum">
              <a:rPr lang="en-US"/>
              <a:pPr/>
              <a:t>‹#›</a:t>
            </a:fld>
            <a:endParaRPr lang="en-US">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191DC6-B470-4E1E-8B29-981BEFF1C419}" type="slidenum">
              <a:rPr lang="en-US"/>
              <a:pPr/>
              <a:t>‹#›</a:t>
            </a:fld>
            <a:endParaRPr lang="en-US">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E2DD4E-644E-4E13-BB93-B3245C5C378F}" type="slidenum">
              <a:rPr lang="en-US"/>
              <a:pPr/>
              <a:t>‹#›</a:t>
            </a:fld>
            <a:endParaRPr lang="en-US">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D81B5B-19E6-4B0C-9701-4A50DB285528}" type="slidenum">
              <a:rPr lang="en-US"/>
              <a:pPr/>
              <a:t>‹#›</a:t>
            </a:fld>
            <a:endParaRPr lang="en-US">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55AC54-4AFE-4440-9564-359EA8F66CE3}" type="slidenum">
              <a:rPr lang="en-US"/>
              <a:pPr/>
              <a:t>‹#›</a:t>
            </a:fld>
            <a:endParaRPr lang="en-US">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845A829-C0A9-475C-9A5C-B6B2AA5A275B}" type="slidenum">
              <a:rPr lang="en-US"/>
              <a:pPr/>
              <a:t>‹#›</a:t>
            </a:fld>
            <a:endParaRPr lang="en-US">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F561739-B88E-4600-99EF-9927D749055C}" type="slidenum">
              <a:rPr lang="en-US"/>
              <a:pPr/>
              <a:t>‹#›</a:t>
            </a:fld>
            <a:endParaRPr lang="en-US">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BCA013A-A6A4-4EDE-83E5-45A20ADA4CBF}" type="slidenum">
              <a:rPr lang="en-US"/>
              <a:pPr/>
              <a:t>‹#›</a:t>
            </a:fld>
            <a:endParaRPr lang="en-US">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76D5D3-7387-4389-B3F0-3D30F1E3ABC8}" type="slidenum">
              <a:rPr lang="en-US"/>
              <a:pPr/>
              <a:t>‹#›</a:t>
            </a:fld>
            <a:endParaRPr lang="en-US">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2EDEE9-117F-45B8-9B56-AF85BBAAD1C7}" type="slidenum">
              <a:rPr lang="en-US"/>
              <a:pPr/>
              <a:t>‹#›</a:t>
            </a:fld>
            <a:endParaRPr 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070725" y="64293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475245"/>
                </a:solidFill>
                <a:latin typeface="Helvetica" pitchFamily="-12" charset="0"/>
              </a:defRPr>
            </a:lvl1pPr>
          </a:lstStyle>
          <a:p>
            <a:fld id="{62E91ED9-68FD-45FD-A65E-743CCA811DF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MS PGothic" pitchFamily="34" charset="-128"/>
        </a:defRPr>
      </a:lvl2pPr>
      <a:lvl3pPr algn="ctr" rtl="0" eaLnBrk="1" fontAlgn="base" hangingPunct="1">
        <a:spcBef>
          <a:spcPct val="0"/>
        </a:spcBef>
        <a:spcAft>
          <a:spcPct val="0"/>
        </a:spcAft>
        <a:defRPr sz="4400">
          <a:solidFill>
            <a:schemeClr val="tx2"/>
          </a:solidFill>
          <a:latin typeface="Arial" charset="0"/>
          <a:ea typeface="MS PGothic" pitchFamily="34" charset="-128"/>
        </a:defRPr>
      </a:lvl3pPr>
      <a:lvl4pPr algn="ctr" rtl="0" eaLnBrk="1" fontAlgn="base" hangingPunct="1">
        <a:spcBef>
          <a:spcPct val="0"/>
        </a:spcBef>
        <a:spcAft>
          <a:spcPct val="0"/>
        </a:spcAft>
        <a:defRPr sz="4400">
          <a:solidFill>
            <a:schemeClr val="tx2"/>
          </a:solidFill>
          <a:latin typeface="Arial" charset="0"/>
          <a:ea typeface="MS PGothic" pitchFamily="34" charset="-128"/>
        </a:defRPr>
      </a:lvl4pPr>
      <a:lvl5pPr algn="ctr" rtl="0" eaLnBrk="1" fontAlgn="base" hangingPunct="1">
        <a:spcBef>
          <a:spcPct val="0"/>
        </a:spcBef>
        <a:spcAft>
          <a:spcPct val="0"/>
        </a:spcAft>
        <a:defRPr sz="4400">
          <a:solidFill>
            <a:schemeClr val="tx2"/>
          </a:solidFill>
          <a:latin typeface="Arial" charset="0"/>
          <a:ea typeface="MS PGothic" pitchFamily="34" charset="-128"/>
        </a:defRPr>
      </a:lvl5pPr>
      <a:lvl6pPr marL="457200" algn="ctr" rtl="0" eaLnBrk="1" fontAlgn="base" hangingPunct="1">
        <a:spcBef>
          <a:spcPct val="0"/>
        </a:spcBef>
        <a:spcAft>
          <a:spcPct val="0"/>
        </a:spcAft>
        <a:defRPr sz="4400">
          <a:solidFill>
            <a:schemeClr val="tx2"/>
          </a:solidFill>
          <a:latin typeface="Arial" charset="0"/>
          <a:ea typeface="MS PGothic" pitchFamily="34" charset="-128"/>
        </a:defRPr>
      </a:lvl6pPr>
      <a:lvl7pPr marL="914400" algn="ctr" rtl="0" eaLnBrk="1" fontAlgn="base" hangingPunct="1">
        <a:spcBef>
          <a:spcPct val="0"/>
        </a:spcBef>
        <a:spcAft>
          <a:spcPct val="0"/>
        </a:spcAft>
        <a:defRPr sz="4400">
          <a:solidFill>
            <a:schemeClr val="tx2"/>
          </a:solidFill>
          <a:latin typeface="Arial" charset="0"/>
          <a:ea typeface="MS PGothic" pitchFamily="34" charset="-128"/>
        </a:defRPr>
      </a:lvl7pPr>
      <a:lvl8pPr marL="1371600" algn="ctr" rtl="0" eaLnBrk="1" fontAlgn="base" hangingPunct="1">
        <a:spcBef>
          <a:spcPct val="0"/>
        </a:spcBef>
        <a:spcAft>
          <a:spcPct val="0"/>
        </a:spcAft>
        <a:defRPr sz="4400">
          <a:solidFill>
            <a:schemeClr val="tx2"/>
          </a:solidFill>
          <a:latin typeface="Arial" charset="0"/>
          <a:ea typeface="MS PGothic" pitchFamily="34" charset="-128"/>
        </a:defRPr>
      </a:lvl8pPr>
      <a:lvl9pPr marL="1828800" algn="ctr" rtl="0" eaLnBrk="1" fontAlgn="base" hangingPunct="1">
        <a:spcBef>
          <a:spcPct val="0"/>
        </a:spcBef>
        <a:spcAft>
          <a:spcPct val="0"/>
        </a:spcAft>
        <a:defRPr sz="4400">
          <a:solidFill>
            <a:schemeClr val="tx2"/>
          </a:solidFill>
          <a:latin typeface="Arial" charset="0"/>
          <a:ea typeface="MS PGothic" pitchFamily="3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683968" y="6127576"/>
            <a:ext cx="4136504" cy="685800"/>
          </a:xfrm>
        </p:spPr>
        <p:txBody>
          <a:bodyPr/>
          <a:lstStyle/>
          <a:p>
            <a:pPr algn="r"/>
            <a:r>
              <a:rPr lang="en-US" sz="2400" b="1" i="1" dirty="0">
                <a:solidFill>
                  <a:srgbClr val="475245"/>
                </a:solidFill>
                <a:latin typeface="Calibri" panose="020F0502020204030204" pitchFamily="34" charset="0"/>
                <a:cs typeface="Calibri" panose="020F0502020204030204" pitchFamily="34" charset="0"/>
              </a:rPr>
              <a:t>Avetra, 9 April 2015</a:t>
            </a:r>
            <a:endParaRPr lang="en-US" sz="2400" b="1" i="1" dirty="0">
              <a:latin typeface="Calibri" panose="020F0502020204030204" pitchFamily="34" charset="0"/>
              <a:cs typeface="Calibri" panose="020F0502020204030204" pitchFamily="34" charset="0"/>
            </a:endParaRPr>
          </a:p>
        </p:txBody>
      </p:sp>
      <p:sp>
        <p:nvSpPr>
          <p:cNvPr id="2053" name="Rectangle 5"/>
          <p:cNvSpPr>
            <a:spLocks noChangeArrowheads="1"/>
          </p:cNvSpPr>
          <p:nvPr/>
        </p:nvSpPr>
        <p:spPr bwMode="auto">
          <a:xfrm>
            <a:off x="0" y="0"/>
            <a:ext cx="9144000" cy="6858000"/>
          </a:xfrm>
          <a:prstGeom prst="rect">
            <a:avLst/>
          </a:prstGeom>
          <a:noFill/>
          <a:ln w="3175">
            <a:solidFill>
              <a:schemeClr val="tx1"/>
            </a:solidFill>
            <a:miter lim="800000"/>
            <a:headEnd/>
            <a:tailEnd/>
          </a:ln>
        </p:spPr>
        <p:txBody>
          <a:bodyPr wrap="none" anchor="ctr"/>
          <a:lstStyle/>
          <a:p>
            <a:endParaRPr lang="en-GB"/>
          </a:p>
        </p:txBody>
      </p:sp>
      <p:pic>
        <p:nvPicPr>
          <p:cNvPr id="2071" name="Picture 23" descr="Logo (PP) text"/>
          <p:cNvPicPr>
            <a:picLocks noChangeAspect="1" noChangeArrowheads="1"/>
          </p:cNvPicPr>
          <p:nvPr/>
        </p:nvPicPr>
        <p:blipFill>
          <a:blip r:embed="rId4" cstate="print"/>
          <a:srcRect/>
          <a:stretch>
            <a:fillRect/>
          </a:stretch>
        </p:blipFill>
        <p:spPr bwMode="auto">
          <a:xfrm>
            <a:off x="381000" y="304800"/>
            <a:ext cx="2438400" cy="698500"/>
          </a:xfrm>
          <a:prstGeom prst="rect">
            <a:avLst/>
          </a:prstGeom>
          <a:noFill/>
        </p:spPr>
      </p:pic>
      <p:sp>
        <p:nvSpPr>
          <p:cNvPr id="8" name="Rectangle 2"/>
          <p:cNvSpPr>
            <a:spLocks noGrp="1" noChangeArrowheads="1"/>
          </p:cNvSpPr>
          <p:nvPr>
            <p:ph type="ctrTitle"/>
          </p:nvPr>
        </p:nvSpPr>
        <p:spPr>
          <a:xfrm>
            <a:off x="35496" y="2852936"/>
            <a:ext cx="8928992" cy="2160240"/>
          </a:xfrm>
        </p:spPr>
        <p:txBody>
          <a:bodyPr/>
          <a:lstStyle/>
          <a:p>
            <a:r>
              <a:rPr lang="en-US" sz="3400" b="1" i="1" dirty="0">
                <a:solidFill>
                  <a:schemeClr val="tx1">
                    <a:lumMod val="85000"/>
                    <a:lumOff val="15000"/>
                  </a:schemeClr>
                </a:solidFill>
                <a:latin typeface="Calibri" panose="020F0502020204030204" pitchFamily="34" charset="0"/>
                <a:cs typeface="Calibri" panose="020F0502020204030204" pitchFamily="34" charset="0"/>
              </a:rPr>
              <a:t>Learning &amp; Development for Freelancers in Singapore’s Creative Industries:</a:t>
            </a:r>
            <a:br>
              <a:rPr lang="en-US" sz="3400" b="1" i="1" dirty="0">
                <a:solidFill>
                  <a:schemeClr val="tx1">
                    <a:lumMod val="85000"/>
                    <a:lumOff val="15000"/>
                  </a:schemeClr>
                </a:solidFill>
                <a:latin typeface="Calibri" panose="020F0502020204030204" pitchFamily="34" charset="0"/>
                <a:cs typeface="Calibri" panose="020F0502020204030204" pitchFamily="34" charset="0"/>
              </a:rPr>
            </a:br>
            <a:r>
              <a:rPr lang="en-US" sz="3400" b="1" i="1" dirty="0">
                <a:solidFill>
                  <a:schemeClr val="tx1">
                    <a:lumMod val="85000"/>
                    <a:lumOff val="15000"/>
                  </a:schemeClr>
                </a:solidFill>
                <a:latin typeface="Calibri" panose="020F0502020204030204" pitchFamily="34" charset="0"/>
                <a:cs typeface="Calibri" panose="020F0502020204030204" pitchFamily="34" charset="0"/>
              </a:rPr>
              <a:t>the Problem of Two Markets</a:t>
            </a:r>
            <a:endParaRPr lang="en-US" sz="2400" b="1" i="1"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1028" name="Picture 4" descr="http://www.esplanade.com/about_the_centre/venues/concert_hall/images/CH%20595227.jpg"/>
          <p:cNvPicPr>
            <a:picLocks noChangeAspect="1" noChangeArrowheads="1"/>
          </p:cNvPicPr>
          <p:nvPr/>
        </p:nvPicPr>
        <p:blipFill rotWithShape="1">
          <a:blip r:embed="rId5">
            <a:extLst>
              <a:ext uri="{28A0092B-C50C-407E-A947-70E740481C1C}">
                <a14:useLocalDpi xmlns:a14="http://schemas.microsoft.com/office/drawing/2010/main" val="0"/>
              </a:ext>
            </a:extLst>
          </a:blip>
          <a:srcRect l="22225" r="22543"/>
          <a:stretch/>
        </p:blipFill>
        <p:spPr bwMode="auto">
          <a:xfrm>
            <a:off x="2282396" y="1268761"/>
            <a:ext cx="2303157" cy="16613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SlJGkxjq_MtiBwM8WlTuBr3urbtC5sBK8ZVjFpwX4_zmMibE0gJ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68761"/>
            <a:ext cx="2221195" cy="16498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ytimg.com/vi/2mQngZwZZhc/maxresdefault.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401"/>
          <a:stretch/>
        </p:blipFill>
        <p:spPr bwMode="auto">
          <a:xfrm>
            <a:off x="4644008" y="1268760"/>
            <a:ext cx="2111538" cy="16561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23728" y="4797152"/>
            <a:ext cx="5222768" cy="830997"/>
          </a:xfrm>
          <a:prstGeom prst="rect">
            <a:avLst/>
          </a:prstGeom>
        </p:spPr>
        <p:txBody>
          <a:bodyPr wrap="square">
            <a:spAutoFit/>
          </a:bodyPr>
          <a:lstStyle/>
          <a:p>
            <a:pPr algn="ctr"/>
            <a:r>
              <a:rPr lang="en-US" b="1" i="1" dirty="0">
                <a:solidFill>
                  <a:schemeClr val="tx1">
                    <a:lumMod val="85000"/>
                    <a:lumOff val="15000"/>
                  </a:schemeClr>
                </a:solidFill>
                <a:latin typeface="Calibri" panose="020F0502020204030204" pitchFamily="34" charset="0"/>
                <a:cs typeface="Calibri" panose="020F0502020204030204" pitchFamily="34" charset="0"/>
              </a:rPr>
              <a:t>Sahara Sadik, </a:t>
            </a:r>
            <a:r>
              <a:rPr lang="en-US" b="1" i="1" dirty="0" err="1">
                <a:solidFill>
                  <a:schemeClr val="tx1">
                    <a:lumMod val="85000"/>
                    <a:lumOff val="15000"/>
                  </a:schemeClr>
                </a:solidFill>
                <a:latin typeface="Calibri" panose="020F0502020204030204" pitchFamily="34" charset="0"/>
                <a:cs typeface="Calibri" panose="020F0502020204030204" pitchFamily="34" charset="0"/>
              </a:rPr>
              <a:t>Dr</a:t>
            </a:r>
            <a:r>
              <a:rPr lang="en-US" b="1" i="1" dirty="0">
                <a:solidFill>
                  <a:schemeClr val="tx1">
                    <a:lumMod val="85000"/>
                    <a:lumOff val="15000"/>
                  </a:schemeClr>
                </a:solidFill>
                <a:latin typeface="Calibri" panose="020F0502020204030204" pitchFamily="34" charset="0"/>
                <a:cs typeface="Calibri" panose="020F0502020204030204" pitchFamily="34" charset="0"/>
              </a:rPr>
              <a:t> Helen Bound</a:t>
            </a:r>
            <a:br>
              <a:rPr lang="en-US" b="1" i="1" dirty="0">
                <a:solidFill>
                  <a:schemeClr val="tx1">
                    <a:lumMod val="85000"/>
                    <a:lumOff val="15000"/>
                  </a:schemeClr>
                </a:solidFill>
                <a:latin typeface="Calibri" panose="020F0502020204030204" pitchFamily="34" charset="0"/>
                <a:cs typeface="Calibri" panose="020F0502020204030204" pitchFamily="34" charset="0"/>
              </a:rPr>
            </a:br>
            <a:r>
              <a:rPr lang="en-US" b="1" i="1" dirty="0">
                <a:solidFill>
                  <a:schemeClr val="tx1">
                    <a:lumMod val="85000"/>
                    <a:lumOff val="15000"/>
                  </a:schemeClr>
                </a:solidFill>
                <a:latin typeface="Calibri" panose="020F0502020204030204" pitchFamily="34" charset="0"/>
                <a:cs typeface="Calibri" panose="020F0502020204030204" pitchFamily="34" charset="0"/>
              </a:rPr>
              <a:t>Institute for Adult Learning, Singapore</a:t>
            </a:r>
            <a:endParaRPr lang="en-GB" dirty="0"/>
          </a:p>
        </p:txBody>
      </p:sp>
      <p:pic>
        <p:nvPicPr>
          <p:cNvPr id="12" name="Picture 2" descr="Media and Entertainment"/>
          <p:cNvPicPr>
            <a:picLocks noChangeAspect="1" noChangeArrowheads="1"/>
          </p:cNvPicPr>
          <p:nvPr/>
        </p:nvPicPr>
        <p:blipFill rotWithShape="1">
          <a:blip r:embed="rId8">
            <a:extLst>
              <a:ext uri="{28A0092B-C50C-407E-A947-70E740481C1C}">
                <a14:useLocalDpi xmlns:a14="http://schemas.microsoft.com/office/drawing/2010/main" val="0"/>
              </a:ext>
            </a:extLst>
          </a:blip>
          <a:srcRect r="62754"/>
          <a:stretch/>
        </p:blipFill>
        <p:spPr bwMode="auto">
          <a:xfrm>
            <a:off x="6789672" y="1268760"/>
            <a:ext cx="2376264" cy="1640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00" y="44624"/>
            <a:ext cx="9037004"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GB" sz="4000" dirty="0">
                <a:solidFill>
                  <a:schemeClr val="tx1">
                    <a:lumMod val="75000"/>
                    <a:lumOff val="25000"/>
                  </a:schemeClr>
                </a:solidFill>
              </a:rPr>
              <a:t>Work is Learning</a:t>
            </a:r>
          </a:p>
        </p:txBody>
      </p:sp>
      <p:sp>
        <p:nvSpPr>
          <p:cNvPr id="3" name="Rectangle 2"/>
          <p:cNvSpPr/>
          <p:nvPr/>
        </p:nvSpPr>
        <p:spPr>
          <a:xfrm>
            <a:off x="79636" y="1751325"/>
            <a:ext cx="4347480" cy="3477875"/>
          </a:xfrm>
          <a:prstGeom prst="rect">
            <a:avLst/>
          </a:prstGeom>
        </p:spPr>
        <p:txBody>
          <a:bodyPr wrap="square">
            <a:spAutoFit/>
          </a:bodyPr>
          <a:lstStyle/>
          <a:p>
            <a:r>
              <a:rPr lang="en-SG" sz="2000" dirty="0"/>
              <a:t>When I edited my first drama, I know nothing at all. And you have to command people because you are the director. That’s tough, that’s …I studied the structure of the television programs. I walked around with a tape recorder. I have no concept of lighting or anything, I just shot it the best way I know how.</a:t>
            </a:r>
            <a:endParaRPr lang="en-SG" sz="2000" dirty="0">
              <a:solidFill>
                <a:schemeClr val="bg2">
                  <a:lumMod val="50000"/>
                </a:schemeClr>
              </a:solidFill>
            </a:endParaRPr>
          </a:p>
          <a:p>
            <a:endParaRPr lang="en-SG" sz="2000" dirty="0">
              <a:solidFill>
                <a:schemeClr val="bg2">
                  <a:lumMod val="50000"/>
                </a:schemeClr>
              </a:solidFill>
            </a:endParaRPr>
          </a:p>
          <a:p>
            <a:pPr algn="r"/>
            <a:r>
              <a:rPr lang="en-SG" sz="2000" dirty="0"/>
              <a:t>– </a:t>
            </a:r>
            <a:r>
              <a:rPr lang="en-SG" sz="2000" i="1" dirty="0"/>
              <a:t>Kevin, freelance director </a:t>
            </a:r>
            <a:endParaRPr lang="en-GB" sz="2000" i="1" dirty="0"/>
          </a:p>
        </p:txBody>
      </p:sp>
      <p:sp>
        <p:nvSpPr>
          <p:cNvPr id="4" name="Rectangle 3"/>
          <p:cNvSpPr/>
          <p:nvPr/>
        </p:nvSpPr>
        <p:spPr>
          <a:xfrm>
            <a:off x="4716016" y="1767001"/>
            <a:ext cx="4248472" cy="3170099"/>
          </a:xfrm>
          <a:prstGeom prst="rect">
            <a:avLst/>
          </a:prstGeom>
        </p:spPr>
        <p:txBody>
          <a:bodyPr wrap="square">
            <a:spAutoFit/>
          </a:bodyPr>
          <a:lstStyle/>
          <a:p>
            <a:r>
              <a:rPr lang="en-SG" sz="2000" dirty="0"/>
              <a:t>The whole industry is about looking at what other people are doing. When I talk to my cameraman, I give them specific example of a movie that I watched that I would love. I said, have you seen that style? Something along that. That’s how we communicate.</a:t>
            </a:r>
          </a:p>
          <a:p>
            <a:pPr algn="r"/>
            <a:endParaRPr lang="en-SG" sz="2000" i="1" dirty="0"/>
          </a:p>
          <a:p>
            <a:pPr algn="r"/>
            <a:r>
              <a:rPr lang="en-SG" sz="2000" i="1" dirty="0"/>
              <a:t>– Victor, freelance producer </a:t>
            </a:r>
            <a:endParaRPr lang="en-GB" sz="2000" i="1" dirty="0"/>
          </a:p>
        </p:txBody>
      </p:sp>
      <p:sp>
        <p:nvSpPr>
          <p:cNvPr id="7" name="TextBox 6"/>
          <p:cNvSpPr txBox="1"/>
          <p:nvPr/>
        </p:nvSpPr>
        <p:spPr>
          <a:xfrm>
            <a:off x="105904" y="1105000"/>
            <a:ext cx="3962040" cy="461665"/>
          </a:xfrm>
          <a:prstGeom prst="rect">
            <a:avLst/>
          </a:prstGeom>
          <a:noFill/>
        </p:spPr>
        <p:txBody>
          <a:bodyPr wrap="square" rtlCol="0">
            <a:spAutoFit/>
          </a:bodyPr>
          <a:lstStyle/>
          <a:p>
            <a:r>
              <a:rPr lang="en-GB" b="1" dirty="0">
                <a:solidFill>
                  <a:schemeClr val="bg2">
                    <a:lumMod val="50000"/>
                  </a:schemeClr>
                </a:solidFill>
              </a:rPr>
              <a:t>Self-directed learning</a:t>
            </a:r>
          </a:p>
        </p:txBody>
      </p:sp>
      <p:sp>
        <p:nvSpPr>
          <p:cNvPr id="11" name="TextBox 10"/>
          <p:cNvSpPr txBox="1"/>
          <p:nvPr/>
        </p:nvSpPr>
        <p:spPr>
          <a:xfrm>
            <a:off x="4499124" y="1105000"/>
            <a:ext cx="4969420" cy="461665"/>
          </a:xfrm>
          <a:prstGeom prst="rect">
            <a:avLst/>
          </a:prstGeom>
          <a:noFill/>
        </p:spPr>
        <p:txBody>
          <a:bodyPr wrap="square" rtlCol="0">
            <a:spAutoFit/>
          </a:bodyPr>
          <a:lstStyle/>
          <a:p>
            <a:r>
              <a:rPr lang="en-GB" b="1" dirty="0">
                <a:solidFill>
                  <a:schemeClr val="bg2">
                    <a:lumMod val="50000"/>
                  </a:schemeClr>
                </a:solidFill>
              </a:rPr>
              <a:t>Observing &amp; reflexive learning</a:t>
            </a:r>
          </a:p>
        </p:txBody>
      </p:sp>
    </p:spTree>
    <p:extLst>
      <p:ext uri="{BB962C8B-B14F-4D97-AF65-F5344CB8AC3E}">
        <p14:creationId xmlns:p14="http://schemas.microsoft.com/office/powerpoint/2010/main" val="324382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CA013A-A6A4-4EDE-83E5-45A20ADA4CBF}" type="slidenum">
              <a:rPr lang="en-US" smtClean="0"/>
              <a:pPr/>
              <a:t>11</a:t>
            </a:fld>
            <a:endParaRPr lang="en-US">
              <a:solidFill>
                <a:schemeClr val="tx1"/>
              </a:solidFill>
            </a:endParaRPr>
          </a:p>
        </p:txBody>
      </p:sp>
      <p:sp>
        <p:nvSpPr>
          <p:cNvPr id="3" name="TextBox 2"/>
          <p:cNvSpPr txBox="1"/>
          <p:nvPr/>
        </p:nvSpPr>
        <p:spPr>
          <a:xfrm>
            <a:off x="2915816" y="519063"/>
            <a:ext cx="3396612" cy="461665"/>
          </a:xfrm>
          <a:prstGeom prst="rect">
            <a:avLst/>
          </a:prstGeom>
          <a:noFill/>
        </p:spPr>
        <p:txBody>
          <a:bodyPr wrap="square" rtlCol="0">
            <a:spAutoFit/>
          </a:bodyPr>
          <a:lstStyle/>
          <a:p>
            <a:pPr algn="ctr"/>
            <a:r>
              <a:rPr lang="en-GB" b="1" dirty="0">
                <a:solidFill>
                  <a:schemeClr val="bg2">
                    <a:lumMod val="50000"/>
                  </a:schemeClr>
                </a:solidFill>
              </a:rPr>
              <a:t>Informal Mentoring</a:t>
            </a:r>
          </a:p>
        </p:txBody>
      </p:sp>
      <p:sp>
        <p:nvSpPr>
          <p:cNvPr id="4" name="Rectangle 3"/>
          <p:cNvSpPr/>
          <p:nvPr/>
        </p:nvSpPr>
        <p:spPr>
          <a:xfrm>
            <a:off x="286048" y="1124744"/>
            <a:ext cx="4141936" cy="2246769"/>
          </a:xfrm>
          <a:prstGeom prst="rect">
            <a:avLst/>
          </a:prstGeom>
        </p:spPr>
        <p:txBody>
          <a:bodyPr wrap="square">
            <a:spAutoFit/>
          </a:bodyPr>
          <a:lstStyle/>
          <a:p>
            <a:r>
              <a:rPr lang="en-AU" sz="2000" dirty="0"/>
              <a:t>He doesn’t just tell you how to read, he tells you the nuance of it. He tells you all the little things that is not in the books through his experience and through his knowledge. </a:t>
            </a:r>
          </a:p>
          <a:p>
            <a:pPr algn="r"/>
            <a:r>
              <a:rPr lang="en-AU" sz="2000" i="1" dirty="0"/>
              <a:t>- Nasser, freelance </a:t>
            </a:r>
            <a:r>
              <a:rPr lang="en-AU" sz="2000" i="1" dirty="0" err="1"/>
              <a:t>keygrip</a:t>
            </a:r>
            <a:r>
              <a:rPr lang="en-AU" sz="2000" i="1" dirty="0"/>
              <a:t> </a:t>
            </a:r>
            <a:endParaRPr lang="en-GB" sz="2000" i="1" dirty="0"/>
          </a:p>
        </p:txBody>
      </p:sp>
      <p:sp>
        <p:nvSpPr>
          <p:cNvPr id="5" name="Rectangle 4"/>
          <p:cNvSpPr/>
          <p:nvPr/>
        </p:nvSpPr>
        <p:spPr>
          <a:xfrm>
            <a:off x="4686130" y="1124744"/>
            <a:ext cx="4350366" cy="2554545"/>
          </a:xfrm>
          <a:prstGeom prst="rect">
            <a:avLst/>
          </a:prstGeom>
        </p:spPr>
        <p:txBody>
          <a:bodyPr wrap="square">
            <a:spAutoFit/>
          </a:bodyPr>
          <a:lstStyle/>
          <a:p>
            <a:r>
              <a:rPr lang="en-GB" sz="2000" dirty="0"/>
              <a:t>I had </a:t>
            </a:r>
            <a:r>
              <a:rPr lang="en-US" sz="2000" dirty="0"/>
              <a:t>an intuition for storytelling, but I was not surviving in the industry because I was not shooting fast and economical enough. He taught me how to shoot things in a factory way.</a:t>
            </a:r>
          </a:p>
          <a:p>
            <a:pPr algn="r"/>
            <a:endParaRPr lang="en-AU" sz="2000" i="1" dirty="0"/>
          </a:p>
          <a:p>
            <a:pPr algn="r"/>
            <a:r>
              <a:rPr lang="en-AU" sz="2000" i="1" dirty="0"/>
              <a:t>-  Kevin, freelance director </a:t>
            </a:r>
            <a:endParaRPr lang="en-GB" sz="2000" i="1" dirty="0"/>
          </a:p>
          <a:p>
            <a:r>
              <a:rPr lang="en-US" sz="2000" dirty="0"/>
              <a:t> </a:t>
            </a:r>
            <a:endParaRPr lang="en-GB" sz="2000" dirty="0"/>
          </a:p>
        </p:txBody>
      </p:sp>
      <p:sp>
        <p:nvSpPr>
          <p:cNvPr id="6" name="Rectangle 5"/>
          <p:cNvSpPr/>
          <p:nvPr/>
        </p:nvSpPr>
        <p:spPr>
          <a:xfrm>
            <a:off x="2111063" y="4005064"/>
            <a:ext cx="4405153" cy="1323439"/>
          </a:xfrm>
          <a:prstGeom prst="rect">
            <a:avLst/>
          </a:prstGeom>
        </p:spPr>
        <p:txBody>
          <a:bodyPr wrap="square">
            <a:spAutoFit/>
          </a:bodyPr>
          <a:lstStyle/>
          <a:p>
            <a:r>
              <a:rPr lang="en-GB" sz="2000" dirty="0" err="1"/>
              <a:t>Fariz</a:t>
            </a:r>
            <a:r>
              <a:rPr lang="en-GB" sz="2000" dirty="0"/>
              <a:t> started taking me as an assistant so that is where I feel I am going the right way.</a:t>
            </a:r>
          </a:p>
          <a:p>
            <a:pPr algn="r"/>
            <a:r>
              <a:rPr lang="en-GB" sz="2000" i="1" dirty="0"/>
              <a:t>- </a:t>
            </a:r>
            <a:r>
              <a:rPr lang="en-GB" sz="2000" i="1" dirty="0" err="1"/>
              <a:t>Yati</a:t>
            </a:r>
            <a:r>
              <a:rPr lang="en-GB" sz="2000" i="1" dirty="0"/>
              <a:t>, lighting operator</a:t>
            </a:r>
          </a:p>
        </p:txBody>
      </p:sp>
      <p:grpSp>
        <p:nvGrpSpPr>
          <p:cNvPr id="10" name="Group 9"/>
          <p:cNvGrpSpPr/>
          <p:nvPr/>
        </p:nvGrpSpPr>
        <p:grpSpPr>
          <a:xfrm>
            <a:off x="2136393" y="5661248"/>
            <a:ext cx="5531951" cy="707886"/>
            <a:chOff x="2136393" y="5661248"/>
            <a:chExt cx="5531951" cy="707886"/>
          </a:xfrm>
        </p:grpSpPr>
        <p:sp>
          <p:nvSpPr>
            <p:cNvPr id="8" name="TextBox 7"/>
            <p:cNvSpPr txBox="1"/>
            <p:nvPr/>
          </p:nvSpPr>
          <p:spPr>
            <a:xfrm>
              <a:off x="2136393" y="5661248"/>
              <a:ext cx="707415" cy="707886"/>
            </a:xfrm>
            <a:prstGeom prst="rect">
              <a:avLst/>
            </a:prstGeom>
            <a:noFill/>
          </p:spPr>
          <p:txBody>
            <a:bodyPr wrap="square" rtlCol="0">
              <a:spAutoFit/>
            </a:bodyPr>
            <a:lstStyle/>
            <a:p>
              <a:r>
                <a:rPr lang="en-GB" sz="4000" b="1" dirty="0">
                  <a:solidFill>
                    <a:schemeClr val="accent2"/>
                  </a:solidFill>
                </a:rPr>
                <a:t>►</a:t>
              </a:r>
              <a:endParaRPr lang="en-GB" b="1" dirty="0">
                <a:solidFill>
                  <a:schemeClr val="accent2"/>
                </a:solidFill>
              </a:endParaRPr>
            </a:p>
          </p:txBody>
        </p:sp>
        <p:sp>
          <p:nvSpPr>
            <p:cNvPr id="9" name="Rectangle 8"/>
            <p:cNvSpPr/>
            <p:nvPr/>
          </p:nvSpPr>
          <p:spPr>
            <a:xfrm>
              <a:off x="2400130" y="5775647"/>
              <a:ext cx="5268214" cy="461665"/>
            </a:xfrm>
            <a:prstGeom prst="rect">
              <a:avLst/>
            </a:prstGeom>
          </p:spPr>
          <p:txBody>
            <a:bodyPr wrap="square">
              <a:spAutoFit/>
            </a:bodyPr>
            <a:lstStyle/>
            <a:p>
              <a:r>
                <a:rPr lang="en-GB" b="1" dirty="0">
                  <a:solidFill>
                    <a:schemeClr val="accent2"/>
                  </a:solidFill>
                </a:rPr>
                <a:t> sense of professional isolation</a:t>
              </a:r>
            </a:p>
          </p:txBody>
        </p:sp>
      </p:grpSp>
      <p:grpSp>
        <p:nvGrpSpPr>
          <p:cNvPr id="11" name="Group 10"/>
          <p:cNvGrpSpPr/>
          <p:nvPr/>
        </p:nvGrpSpPr>
        <p:grpSpPr>
          <a:xfrm>
            <a:off x="2123728" y="6105490"/>
            <a:ext cx="5531951" cy="707886"/>
            <a:chOff x="2136393" y="5661248"/>
            <a:chExt cx="5531951" cy="707886"/>
          </a:xfrm>
        </p:grpSpPr>
        <p:sp>
          <p:nvSpPr>
            <p:cNvPr id="12" name="TextBox 11"/>
            <p:cNvSpPr txBox="1"/>
            <p:nvPr/>
          </p:nvSpPr>
          <p:spPr>
            <a:xfrm>
              <a:off x="2136393" y="5661248"/>
              <a:ext cx="707415" cy="707886"/>
            </a:xfrm>
            <a:prstGeom prst="rect">
              <a:avLst/>
            </a:prstGeom>
            <a:noFill/>
          </p:spPr>
          <p:txBody>
            <a:bodyPr wrap="square" rtlCol="0">
              <a:spAutoFit/>
            </a:bodyPr>
            <a:lstStyle/>
            <a:p>
              <a:r>
                <a:rPr lang="en-GB" sz="4000" b="1" dirty="0">
                  <a:solidFill>
                    <a:schemeClr val="accent2"/>
                  </a:solidFill>
                </a:rPr>
                <a:t>►</a:t>
              </a:r>
              <a:endParaRPr lang="en-GB" b="1" dirty="0">
                <a:solidFill>
                  <a:schemeClr val="accent2"/>
                </a:solidFill>
              </a:endParaRPr>
            </a:p>
          </p:txBody>
        </p:sp>
        <p:sp>
          <p:nvSpPr>
            <p:cNvPr id="13" name="Rectangle 12"/>
            <p:cNvSpPr/>
            <p:nvPr/>
          </p:nvSpPr>
          <p:spPr>
            <a:xfrm>
              <a:off x="2400130" y="5775647"/>
              <a:ext cx="5268214" cy="461665"/>
            </a:xfrm>
            <a:prstGeom prst="rect">
              <a:avLst/>
            </a:prstGeom>
          </p:spPr>
          <p:txBody>
            <a:bodyPr wrap="square">
              <a:spAutoFit/>
            </a:bodyPr>
            <a:lstStyle/>
            <a:p>
              <a:r>
                <a:rPr lang="en-GB" b="1" dirty="0">
                  <a:solidFill>
                    <a:schemeClr val="accent2"/>
                  </a:solidFill>
                </a:rPr>
                <a:t> stretch opportunities  </a:t>
              </a:r>
            </a:p>
          </p:txBody>
        </p:sp>
      </p:grpSp>
    </p:spTree>
    <p:extLst>
      <p:ext uri="{BB962C8B-B14F-4D97-AF65-F5344CB8AC3E}">
        <p14:creationId xmlns:p14="http://schemas.microsoft.com/office/powerpoint/2010/main" val="415208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7E2DD4E-644E-4E13-BB93-B3245C5C378F}" type="slidenum">
              <a:rPr lang="en-US" smtClean="0"/>
              <a:pPr/>
              <a:t>12</a:t>
            </a:fld>
            <a:endParaRPr lang="en-US">
              <a:solidFill>
                <a:schemeClr val="tx1"/>
              </a:solidFill>
            </a:endParaRPr>
          </a:p>
        </p:txBody>
      </p:sp>
      <p:sp>
        <p:nvSpPr>
          <p:cNvPr id="6" name="TextBox 5"/>
          <p:cNvSpPr txBox="1"/>
          <p:nvPr/>
        </p:nvSpPr>
        <p:spPr>
          <a:xfrm>
            <a:off x="71500" y="44624"/>
            <a:ext cx="9037004"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GB" sz="4000" dirty="0">
                <a:solidFill>
                  <a:schemeClr val="tx1">
                    <a:lumMod val="75000"/>
                    <a:lumOff val="25000"/>
                  </a:schemeClr>
                </a:solidFill>
              </a:rPr>
              <a:t>“Internal Compass”</a:t>
            </a:r>
          </a:p>
        </p:txBody>
      </p:sp>
      <p:sp>
        <p:nvSpPr>
          <p:cNvPr id="2" name="Rectangle 1"/>
          <p:cNvSpPr/>
          <p:nvPr/>
        </p:nvSpPr>
        <p:spPr>
          <a:xfrm>
            <a:off x="971600" y="1052736"/>
            <a:ext cx="7056784" cy="4708981"/>
          </a:xfrm>
          <a:prstGeom prst="rect">
            <a:avLst/>
          </a:prstGeom>
        </p:spPr>
        <p:txBody>
          <a:bodyPr wrap="square">
            <a:spAutoFit/>
          </a:bodyPr>
          <a:lstStyle/>
          <a:p>
            <a:r>
              <a:rPr lang="en-SG" sz="2000" dirty="0"/>
              <a:t>If you started working in a freelance world and you don’t have a direction, [that is a challenge]…Someone wants to be focused in certain skill for example - console, just want to be a console specialist to know, to operate, different kinds of consoles, to know the console inside out, become a specialist in that area. He won’t simply take up a sound job or a cable job or other jobs. He will just focus on doing the console job and wait for the next console job and plan for the console job - I am going to initiate and call up and say do you need a console operator.  Obviously there are people who are not very sure what they want and doing everything end up so they are not being focused on certain skill that actually can help them to advance.</a:t>
            </a:r>
          </a:p>
          <a:p>
            <a:endParaRPr lang="en-SG" sz="2000" dirty="0"/>
          </a:p>
          <a:p>
            <a:pPr algn="r"/>
            <a:r>
              <a:rPr lang="en-SG" sz="2000" i="1" dirty="0"/>
              <a:t>- Jay, a leading lighting designer in Asia</a:t>
            </a:r>
            <a:endParaRPr lang="en-GB" sz="2000" i="1" dirty="0"/>
          </a:p>
        </p:txBody>
      </p:sp>
    </p:spTree>
    <p:extLst>
      <p:ext uri="{BB962C8B-B14F-4D97-AF65-F5344CB8AC3E}">
        <p14:creationId xmlns:p14="http://schemas.microsoft.com/office/powerpoint/2010/main" val="3885078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384"/>
            <a:ext cx="7772400" cy="1143000"/>
          </a:xfrm>
        </p:spPr>
        <p:txBody>
          <a:bodyPr/>
          <a:lstStyle/>
          <a:p>
            <a:r>
              <a:rPr lang="en-GB" sz="4000" b="1" dirty="0"/>
              <a:t>Pulling in different directions</a:t>
            </a:r>
          </a:p>
        </p:txBody>
      </p:sp>
      <p:sp>
        <p:nvSpPr>
          <p:cNvPr id="4" name="Slide Number Placeholder 3"/>
          <p:cNvSpPr>
            <a:spLocks noGrp="1"/>
          </p:cNvSpPr>
          <p:nvPr>
            <p:ph type="sldNum" sz="quarter" idx="12"/>
          </p:nvPr>
        </p:nvSpPr>
        <p:spPr/>
        <p:txBody>
          <a:bodyPr/>
          <a:lstStyle/>
          <a:p>
            <a:fld id="{07E2DD4E-644E-4E13-BB93-B3245C5C378F}" type="slidenum">
              <a:rPr lang="en-US" smtClean="0"/>
              <a:pPr/>
              <a:t>13</a:t>
            </a:fld>
            <a:endParaRPr lang="en-US">
              <a:solidFill>
                <a:schemeClr val="tx1"/>
              </a:solidFill>
            </a:endParaRPr>
          </a:p>
        </p:txBody>
      </p:sp>
      <p:sp>
        <p:nvSpPr>
          <p:cNvPr id="7" name="TextBox 6"/>
          <p:cNvSpPr txBox="1"/>
          <p:nvPr/>
        </p:nvSpPr>
        <p:spPr>
          <a:xfrm>
            <a:off x="203425" y="6033482"/>
            <a:ext cx="4656607" cy="707886"/>
          </a:xfrm>
          <a:prstGeom prst="rect">
            <a:avLst/>
          </a:prstGeom>
          <a:noFill/>
        </p:spPr>
        <p:txBody>
          <a:bodyPr wrap="square" rtlCol="0">
            <a:spAutoFit/>
          </a:bodyPr>
          <a:lstStyle/>
          <a:p>
            <a:r>
              <a:rPr lang="en-GB" sz="2000" dirty="0"/>
              <a:t>Single-venue apprenticeship programmes</a:t>
            </a:r>
          </a:p>
        </p:txBody>
      </p:sp>
      <p:sp>
        <p:nvSpPr>
          <p:cNvPr id="3" name="Rectangle 2"/>
          <p:cNvSpPr/>
          <p:nvPr/>
        </p:nvSpPr>
        <p:spPr>
          <a:xfrm>
            <a:off x="179512" y="3725158"/>
            <a:ext cx="4572000" cy="2308324"/>
          </a:xfrm>
          <a:prstGeom prst="rect">
            <a:avLst/>
          </a:prstGeom>
        </p:spPr>
        <p:txBody>
          <a:bodyPr>
            <a:spAutoFit/>
          </a:bodyPr>
          <a:lstStyle/>
          <a:p>
            <a:r>
              <a:rPr lang="en-GB" sz="2000" dirty="0"/>
              <a:t>I have witnessed in classes where…technicians who have been in the industry [for] 10-20 years…sitting there falling asleep because they know more about the subject matter than the instructor. </a:t>
            </a:r>
          </a:p>
          <a:p>
            <a:pPr algn="r"/>
            <a:r>
              <a:rPr lang="en-GB" sz="2000" i="1" dirty="0"/>
              <a:t>– VET industry player</a:t>
            </a:r>
          </a:p>
        </p:txBody>
      </p:sp>
      <p:sp>
        <p:nvSpPr>
          <p:cNvPr id="8" name="TextBox 7"/>
          <p:cNvSpPr txBox="1"/>
          <p:nvPr/>
        </p:nvSpPr>
        <p:spPr>
          <a:xfrm>
            <a:off x="258800" y="992922"/>
            <a:ext cx="5042160" cy="830997"/>
          </a:xfrm>
          <a:prstGeom prst="rect">
            <a:avLst/>
          </a:prstGeom>
          <a:noFill/>
        </p:spPr>
        <p:txBody>
          <a:bodyPr wrap="square" rtlCol="0">
            <a:spAutoFit/>
          </a:bodyPr>
          <a:lstStyle/>
          <a:p>
            <a:r>
              <a:rPr lang="en-GB" b="1" dirty="0">
                <a:solidFill>
                  <a:schemeClr val="bg2">
                    <a:lumMod val="50000"/>
                  </a:schemeClr>
                </a:solidFill>
              </a:rPr>
              <a:t>VET: Over-emphasis on credentials, didactic approaches</a:t>
            </a:r>
          </a:p>
        </p:txBody>
      </p:sp>
      <p:sp>
        <p:nvSpPr>
          <p:cNvPr id="9" name="TextBox 8"/>
          <p:cNvSpPr txBox="1"/>
          <p:nvPr/>
        </p:nvSpPr>
        <p:spPr>
          <a:xfrm>
            <a:off x="5364088" y="980728"/>
            <a:ext cx="3707904" cy="830997"/>
          </a:xfrm>
          <a:prstGeom prst="rect">
            <a:avLst/>
          </a:prstGeom>
          <a:noFill/>
        </p:spPr>
        <p:txBody>
          <a:bodyPr wrap="square" rtlCol="0">
            <a:spAutoFit/>
          </a:bodyPr>
          <a:lstStyle/>
          <a:p>
            <a:r>
              <a:rPr lang="en-GB" b="1" dirty="0">
                <a:solidFill>
                  <a:schemeClr val="bg2">
                    <a:lumMod val="50000"/>
                  </a:schemeClr>
                </a:solidFill>
              </a:rPr>
              <a:t>Industry: Meeting organisation needs</a:t>
            </a:r>
          </a:p>
        </p:txBody>
      </p:sp>
      <p:sp>
        <p:nvSpPr>
          <p:cNvPr id="10" name="Rectangle 9"/>
          <p:cNvSpPr/>
          <p:nvPr/>
        </p:nvSpPr>
        <p:spPr>
          <a:xfrm>
            <a:off x="188392" y="1958643"/>
            <a:ext cx="4572000" cy="1631216"/>
          </a:xfrm>
          <a:prstGeom prst="rect">
            <a:avLst/>
          </a:prstGeom>
        </p:spPr>
        <p:txBody>
          <a:bodyPr>
            <a:spAutoFit/>
          </a:bodyPr>
          <a:lstStyle/>
          <a:p>
            <a:r>
              <a:rPr lang="en-GB" sz="2000" dirty="0"/>
              <a:t>I think it’s words of mouth and some portfolio that they have that say hey, this is my previous or this is the thing that I can produced, take a look.</a:t>
            </a:r>
          </a:p>
          <a:p>
            <a:pPr algn="r"/>
            <a:r>
              <a:rPr lang="en-GB" sz="2000" i="1" dirty="0"/>
              <a:t>– VET industry player</a:t>
            </a:r>
          </a:p>
        </p:txBody>
      </p:sp>
      <p:sp>
        <p:nvSpPr>
          <p:cNvPr id="11" name="Rectangle 10"/>
          <p:cNvSpPr/>
          <p:nvPr/>
        </p:nvSpPr>
        <p:spPr>
          <a:xfrm>
            <a:off x="5441032" y="1874441"/>
            <a:ext cx="3595464" cy="2862322"/>
          </a:xfrm>
          <a:prstGeom prst="rect">
            <a:avLst/>
          </a:prstGeom>
        </p:spPr>
        <p:txBody>
          <a:bodyPr wrap="square">
            <a:spAutoFit/>
          </a:bodyPr>
          <a:lstStyle/>
          <a:p>
            <a:r>
              <a:rPr lang="en-SG" sz="2000" dirty="0"/>
              <a:t>We will train [our full-timer] because we are responsible for this person’s career development whereas as a freelancer, unfortunately anything outside that contract… how [can we as a] company …be responsible for that person.</a:t>
            </a:r>
            <a:endParaRPr lang="en-GB" sz="2000" dirty="0"/>
          </a:p>
        </p:txBody>
      </p:sp>
      <p:sp>
        <p:nvSpPr>
          <p:cNvPr id="5" name="TextBox 4"/>
          <p:cNvSpPr txBox="1"/>
          <p:nvPr/>
        </p:nvSpPr>
        <p:spPr>
          <a:xfrm>
            <a:off x="5508104" y="5085184"/>
            <a:ext cx="3240360" cy="1015663"/>
          </a:xfrm>
          <a:prstGeom prst="rect">
            <a:avLst/>
          </a:prstGeom>
          <a:noFill/>
        </p:spPr>
        <p:txBody>
          <a:bodyPr wrap="square" rtlCol="0">
            <a:spAutoFit/>
          </a:bodyPr>
          <a:lstStyle/>
          <a:p>
            <a:r>
              <a:rPr lang="en-GB" sz="2000" dirty="0"/>
              <a:t>Limited quality opportunities through local creative productions</a:t>
            </a:r>
          </a:p>
        </p:txBody>
      </p:sp>
    </p:spTree>
    <p:extLst>
      <p:ext uri="{BB962C8B-B14F-4D97-AF65-F5344CB8AC3E}">
        <p14:creationId xmlns:p14="http://schemas.microsoft.com/office/powerpoint/2010/main" val="1111592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bwMode="auto">
          <a:xfrm flipH="1">
            <a:off x="3413720" y="4737472"/>
            <a:ext cx="215911" cy="176945"/>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flipH="1">
            <a:off x="3514388" y="4825944"/>
            <a:ext cx="265524" cy="25924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3" name="Straight Connector 22"/>
          <p:cNvCxnSpPr>
            <a:endCxn id="2" idx="7"/>
          </p:cNvCxnSpPr>
          <p:nvPr/>
        </p:nvCxnSpPr>
        <p:spPr bwMode="auto">
          <a:xfrm flipH="1">
            <a:off x="5662355" y="3002896"/>
            <a:ext cx="215911" cy="176945"/>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flipH="1">
            <a:off x="5763023" y="3091368"/>
            <a:ext cx="265524" cy="25924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5411011" y="4766873"/>
            <a:ext cx="411691" cy="2513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5616856" y="4669761"/>
            <a:ext cx="411691" cy="25130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9" name="Rectangle 8"/>
          <p:cNvSpPr/>
          <p:nvPr/>
        </p:nvSpPr>
        <p:spPr bwMode="auto">
          <a:xfrm>
            <a:off x="1074900" y="1556792"/>
            <a:ext cx="7457539" cy="4824536"/>
          </a:xfrm>
          <a:prstGeom prst="rect">
            <a:avLst/>
          </a:prstGeom>
          <a:noFill/>
          <a:ln w="38100" cap="flat" cmpd="sng" algn="ctr">
            <a:solidFill>
              <a:schemeClr val="tx2">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MS PGothic" pitchFamily="34" charset="-128"/>
            </a:endParaRPr>
          </a:p>
        </p:txBody>
      </p:sp>
      <p:sp>
        <p:nvSpPr>
          <p:cNvPr id="4" name="Slide Number Placeholder 3"/>
          <p:cNvSpPr>
            <a:spLocks noGrp="1"/>
          </p:cNvSpPr>
          <p:nvPr>
            <p:ph type="sldNum" sz="quarter" idx="12"/>
          </p:nvPr>
        </p:nvSpPr>
        <p:spPr/>
        <p:txBody>
          <a:bodyPr/>
          <a:lstStyle/>
          <a:p>
            <a:fld id="{07E2DD4E-644E-4E13-BB93-B3245C5C378F}" type="slidenum">
              <a:rPr lang="en-US" smtClean="0"/>
              <a:pPr/>
              <a:t>14</a:t>
            </a:fld>
            <a:endParaRPr lang="en-US">
              <a:solidFill>
                <a:schemeClr val="tx1"/>
              </a:solidFill>
            </a:endParaRPr>
          </a:p>
        </p:txBody>
      </p:sp>
      <p:sp>
        <p:nvSpPr>
          <p:cNvPr id="5" name="Rectangle 4"/>
          <p:cNvSpPr/>
          <p:nvPr/>
        </p:nvSpPr>
        <p:spPr>
          <a:xfrm>
            <a:off x="17503" y="131664"/>
            <a:ext cx="9126497" cy="1323439"/>
          </a:xfrm>
          <a:prstGeom prst="rect">
            <a:avLst/>
          </a:prstGeom>
        </p:spPr>
        <p:txBody>
          <a:bodyPr wrap="square">
            <a:spAutoFit/>
          </a:bodyPr>
          <a:lstStyle/>
          <a:p>
            <a:pPr marL="0" indent="0" algn="ctr">
              <a:buNone/>
            </a:pPr>
            <a:r>
              <a:rPr lang="en-GB" sz="4000" b="1" dirty="0"/>
              <a:t>Towards a new model for VET design &amp; delivery</a:t>
            </a:r>
          </a:p>
        </p:txBody>
      </p:sp>
      <p:sp>
        <p:nvSpPr>
          <p:cNvPr id="3" name="TextBox 2"/>
          <p:cNvSpPr txBox="1"/>
          <p:nvPr/>
        </p:nvSpPr>
        <p:spPr>
          <a:xfrm>
            <a:off x="3275856" y="1556792"/>
            <a:ext cx="184731" cy="461665"/>
          </a:xfrm>
          <a:prstGeom prst="rect">
            <a:avLst/>
          </a:prstGeom>
          <a:noFill/>
        </p:spPr>
        <p:txBody>
          <a:bodyPr wrap="none" rtlCol="0">
            <a:spAutoFit/>
          </a:bodyPr>
          <a:lstStyle/>
          <a:p>
            <a:endParaRPr lang="en-GB" dirty="0"/>
          </a:p>
        </p:txBody>
      </p:sp>
      <p:sp>
        <p:nvSpPr>
          <p:cNvPr id="7" name="Oval 6"/>
          <p:cNvSpPr/>
          <p:nvPr/>
        </p:nvSpPr>
        <p:spPr bwMode="auto">
          <a:xfrm>
            <a:off x="5292080" y="4725144"/>
            <a:ext cx="2880320" cy="1512168"/>
          </a:xfrm>
          <a:prstGeom prst="ellipse">
            <a:avLst/>
          </a:prstGeom>
          <a:solidFill>
            <a:schemeClr val="accent2"/>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MS PGothic" pitchFamily="34" charset="-128"/>
            </a:endParaRPr>
          </a:p>
        </p:txBody>
      </p:sp>
      <p:sp>
        <p:nvSpPr>
          <p:cNvPr id="8" name="TextBox 7"/>
          <p:cNvSpPr txBox="1"/>
          <p:nvPr/>
        </p:nvSpPr>
        <p:spPr>
          <a:xfrm>
            <a:off x="5416600" y="5085184"/>
            <a:ext cx="2755800" cy="830997"/>
          </a:xfrm>
          <a:prstGeom prst="rect">
            <a:avLst/>
          </a:prstGeom>
          <a:noFill/>
        </p:spPr>
        <p:txBody>
          <a:bodyPr wrap="square" rtlCol="0">
            <a:spAutoFit/>
          </a:bodyPr>
          <a:lstStyle/>
          <a:p>
            <a:pPr algn="ctr"/>
            <a:r>
              <a:rPr lang="en-GB" dirty="0">
                <a:solidFill>
                  <a:schemeClr val="bg1"/>
                </a:solidFill>
              </a:rPr>
              <a:t>Integrated career &amp; life planning</a:t>
            </a:r>
          </a:p>
        </p:txBody>
      </p:sp>
      <p:sp>
        <p:nvSpPr>
          <p:cNvPr id="10" name="Oval 9"/>
          <p:cNvSpPr/>
          <p:nvPr/>
        </p:nvSpPr>
        <p:spPr bwMode="auto">
          <a:xfrm>
            <a:off x="5364088" y="1787624"/>
            <a:ext cx="3024336" cy="1512168"/>
          </a:xfrm>
          <a:prstGeom prst="ellipse">
            <a:avLst/>
          </a:prstGeom>
          <a:solidFill>
            <a:schemeClr val="accent2"/>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MS PGothic" pitchFamily="34" charset="-128"/>
            </a:endParaRPr>
          </a:p>
        </p:txBody>
      </p:sp>
      <p:sp>
        <p:nvSpPr>
          <p:cNvPr id="11" name="TextBox 10"/>
          <p:cNvSpPr txBox="1"/>
          <p:nvPr/>
        </p:nvSpPr>
        <p:spPr>
          <a:xfrm>
            <a:off x="5508104" y="1988840"/>
            <a:ext cx="2736304" cy="830997"/>
          </a:xfrm>
          <a:prstGeom prst="rect">
            <a:avLst/>
          </a:prstGeom>
          <a:noFill/>
        </p:spPr>
        <p:txBody>
          <a:bodyPr wrap="square" rtlCol="0">
            <a:spAutoFit/>
          </a:bodyPr>
          <a:lstStyle/>
          <a:p>
            <a:pPr algn="ctr"/>
            <a:r>
              <a:rPr lang="en-GB" dirty="0">
                <a:solidFill>
                  <a:schemeClr val="bg1"/>
                </a:solidFill>
              </a:rPr>
              <a:t>Knowledge </a:t>
            </a:r>
            <a:r>
              <a:rPr lang="en-GB" dirty="0" err="1">
                <a:solidFill>
                  <a:schemeClr val="bg1"/>
                </a:solidFill>
              </a:rPr>
              <a:t>recontextualisation</a:t>
            </a:r>
            <a:endParaRPr lang="en-GB" dirty="0">
              <a:solidFill>
                <a:schemeClr val="bg1"/>
              </a:solidFill>
            </a:endParaRPr>
          </a:p>
        </p:txBody>
      </p:sp>
      <p:sp>
        <p:nvSpPr>
          <p:cNvPr id="16" name="Oval 15"/>
          <p:cNvSpPr/>
          <p:nvPr/>
        </p:nvSpPr>
        <p:spPr bwMode="auto">
          <a:xfrm>
            <a:off x="1362933" y="4725144"/>
            <a:ext cx="2560995" cy="1512168"/>
          </a:xfrm>
          <a:prstGeom prst="ellipse">
            <a:avLst/>
          </a:prstGeom>
          <a:solidFill>
            <a:schemeClr val="accent2"/>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MS PGothic" pitchFamily="34" charset="-128"/>
            </a:endParaRPr>
          </a:p>
        </p:txBody>
      </p:sp>
      <p:sp>
        <p:nvSpPr>
          <p:cNvPr id="17" name="TextBox 16"/>
          <p:cNvSpPr txBox="1"/>
          <p:nvPr/>
        </p:nvSpPr>
        <p:spPr>
          <a:xfrm>
            <a:off x="1434942" y="5208557"/>
            <a:ext cx="2232248" cy="461665"/>
          </a:xfrm>
          <a:prstGeom prst="rect">
            <a:avLst/>
          </a:prstGeom>
          <a:noFill/>
        </p:spPr>
        <p:txBody>
          <a:bodyPr wrap="square" rtlCol="0">
            <a:spAutoFit/>
          </a:bodyPr>
          <a:lstStyle/>
          <a:p>
            <a:pPr algn="ctr"/>
            <a:r>
              <a:rPr lang="en-GB" dirty="0">
                <a:solidFill>
                  <a:schemeClr val="bg1"/>
                </a:solidFill>
              </a:rPr>
              <a:t>Craft skills</a:t>
            </a:r>
          </a:p>
        </p:txBody>
      </p:sp>
      <p:cxnSp>
        <p:nvCxnSpPr>
          <p:cNvPr id="19" name="Straight Connector 18"/>
          <p:cNvCxnSpPr/>
          <p:nvPr/>
        </p:nvCxnSpPr>
        <p:spPr bwMode="auto">
          <a:xfrm>
            <a:off x="3368221" y="2985483"/>
            <a:ext cx="411691" cy="2513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3574066" y="2888371"/>
            <a:ext cx="411691" cy="25130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2" name="Oval 1"/>
          <p:cNvSpPr/>
          <p:nvPr/>
        </p:nvSpPr>
        <p:spPr bwMode="auto">
          <a:xfrm>
            <a:off x="3203848" y="2852936"/>
            <a:ext cx="2880320" cy="2232248"/>
          </a:xfrm>
          <a:prstGeom prst="ellipse">
            <a:avLst/>
          </a:prstGeom>
          <a:solidFill>
            <a:schemeClr val="bg2"/>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MS PGothic" pitchFamily="34" charset="-128"/>
            </a:endParaRPr>
          </a:p>
        </p:txBody>
      </p:sp>
      <p:sp>
        <p:nvSpPr>
          <p:cNvPr id="6" name="TextBox 5"/>
          <p:cNvSpPr txBox="1"/>
          <p:nvPr/>
        </p:nvSpPr>
        <p:spPr>
          <a:xfrm>
            <a:off x="3635896" y="3140968"/>
            <a:ext cx="2016224" cy="830997"/>
          </a:xfrm>
          <a:prstGeom prst="rect">
            <a:avLst/>
          </a:prstGeom>
          <a:noFill/>
        </p:spPr>
        <p:txBody>
          <a:bodyPr wrap="square" rtlCol="0">
            <a:spAutoFit/>
          </a:bodyPr>
          <a:lstStyle/>
          <a:p>
            <a:pPr algn="ctr"/>
            <a:r>
              <a:rPr lang="en-GB" dirty="0">
                <a:solidFill>
                  <a:schemeClr val="bg1"/>
                </a:solidFill>
              </a:rPr>
              <a:t>Occupational community</a:t>
            </a:r>
          </a:p>
        </p:txBody>
      </p:sp>
      <p:sp>
        <p:nvSpPr>
          <p:cNvPr id="12" name="Oval 11"/>
          <p:cNvSpPr/>
          <p:nvPr/>
        </p:nvSpPr>
        <p:spPr bwMode="auto">
          <a:xfrm>
            <a:off x="1259632" y="1772816"/>
            <a:ext cx="2664296" cy="1512168"/>
          </a:xfrm>
          <a:prstGeom prst="ellipse">
            <a:avLst/>
          </a:prstGeom>
          <a:solidFill>
            <a:schemeClr val="accent2"/>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MS PGothic" pitchFamily="34" charset="-128"/>
            </a:endParaRPr>
          </a:p>
        </p:txBody>
      </p:sp>
      <p:sp>
        <p:nvSpPr>
          <p:cNvPr id="13" name="TextBox 12"/>
          <p:cNvSpPr txBox="1"/>
          <p:nvPr/>
        </p:nvSpPr>
        <p:spPr>
          <a:xfrm>
            <a:off x="1218917" y="2154486"/>
            <a:ext cx="2777019" cy="830997"/>
          </a:xfrm>
          <a:prstGeom prst="rect">
            <a:avLst/>
          </a:prstGeom>
          <a:noFill/>
        </p:spPr>
        <p:txBody>
          <a:bodyPr wrap="square" rtlCol="0">
            <a:spAutoFit/>
          </a:bodyPr>
          <a:lstStyle/>
          <a:p>
            <a:pPr algn="ctr"/>
            <a:r>
              <a:rPr lang="en-GB" dirty="0">
                <a:solidFill>
                  <a:schemeClr val="bg1"/>
                </a:solidFill>
              </a:rPr>
              <a:t>Entrepreneurial skills</a:t>
            </a:r>
          </a:p>
        </p:txBody>
      </p:sp>
      <p:sp>
        <p:nvSpPr>
          <p:cNvPr id="14" name="TextBox 13"/>
          <p:cNvSpPr txBox="1"/>
          <p:nvPr/>
        </p:nvSpPr>
        <p:spPr>
          <a:xfrm>
            <a:off x="3419872" y="3933056"/>
            <a:ext cx="2304256" cy="923330"/>
          </a:xfrm>
          <a:prstGeom prst="rect">
            <a:avLst/>
          </a:prstGeom>
          <a:noFill/>
        </p:spPr>
        <p:txBody>
          <a:bodyPr wrap="square" rtlCol="0">
            <a:spAutoFit/>
          </a:bodyPr>
          <a:lstStyle/>
          <a:p>
            <a:pPr marL="342900" indent="-342900" algn="ctr">
              <a:buFont typeface="Arial" panose="020B0604020202020204" pitchFamily="34" charset="0"/>
              <a:buChar char="•"/>
            </a:pPr>
            <a:r>
              <a:rPr lang="en-GB" sz="1800" dirty="0">
                <a:solidFill>
                  <a:schemeClr val="bg1"/>
                </a:solidFill>
              </a:rPr>
              <a:t>Industry mentors</a:t>
            </a:r>
          </a:p>
          <a:p>
            <a:pPr marL="342900" indent="-342900" algn="ctr">
              <a:buFont typeface="Arial" panose="020B0604020202020204" pitchFamily="34" charset="0"/>
              <a:buChar char="•"/>
            </a:pPr>
            <a:r>
              <a:rPr lang="en-GB" sz="1800" dirty="0">
                <a:solidFill>
                  <a:schemeClr val="bg1"/>
                </a:solidFill>
              </a:rPr>
              <a:t>Peers </a:t>
            </a:r>
          </a:p>
          <a:p>
            <a:pPr marL="342900" indent="-342900" algn="ctr">
              <a:buFont typeface="Arial" panose="020B0604020202020204" pitchFamily="34" charset="0"/>
              <a:buChar char="•"/>
            </a:pPr>
            <a:r>
              <a:rPr lang="en-GB" sz="1800" dirty="0">
                <a:solidFill>
                  <a:schemeClr val="bg1"/>
                </a:solidFill>
              </a:rPr>
              <a:t>Self</a:t>
            </a:r>
          </a:p>
        </p:txBody>
      </p:sp>
      <p:grpSp>
        <p:nvGrpSpPr>
          <p:cNvPr id="43" name="Group 42"/>
          <p:cNvGrpSpPr/>
          <p:nvPr/>
        </p:nvGrpSpPr>
        <p:grpSpPr>
          <a:xfrm>
            <a:off x="107504" y="3380799"/>
            <a:ext cx="8880109" cy="1200329"/>
            <a:chOff x="179512" y="2948751"/>
            <a:chExt cx="8880109" cy="1200329"/>
          </a:xfrm>
        </p:grpSpPr>
        <p:sp>
          <p:nvSpPr>
            <p:cNvPr id="15" name="TextBox 14"/>
            <p:cNvSpPr txBox="1"/>
            <p:nvPr/>
          </p:nvSpPr>
          <p:spPr>
            <a:xfrm>
              <a:off x="179512" y="2948751"/>
              <a:ext cx="1728192" cy="1200329"/>
            </a:xfrm>
            <a:prstGeom prst="rect">
              <a:avLst/>
            </a:prstGeom>
            <a:solidFill>
              <a:srgbClr val="C3BBB5"/>
            </a:solidFill>
            <a:scene3d>
              <a:camera prst="orthographicFront"/>
              <a:lightRig rig="threePt" dir="t"/>
            </a:scene3d>
            <a:sp3d>
              <a:bevelT/>
            </a:sp3d>
          </p:spPr>
          <p:txBody>
            <a:bodyPr wrap="square" rtlCol="0">
              <a:spAutoFit/>
            </a:bodyPr>
            <a:lstStyle/>
            <a:p>
              <a:pPr algn="ctr"/>
              <a:r>
                <a:rPr lang="en-GB" dirty="0">
                  <a:solidFill>
                    <a:schemeClr val="bg1"/>
                  </a:solidFill>
                  <a:latin typeface="Calibri" panose="020F0502020204030204" pitchFamily="34" charset="0"/>
                  <a:cs typeface="Calibri" panose="020F0502020204030204" pitchFamily="34" charset="0"/>
                </a:rPr>
                <a:t>Assessment for, of &amp; as learning</a:t>
              </a:r>
            </a:p>
          </p:txBody>
        </p:sp>
        <p:sp>
          <p:nvSpPr>
            <p:cNvPr id="42" name="TextBox 41"/>
            <p:cNvSpPr txBox="1"/>
            <p:nvPr/>
          </p:nvSpPr>
          <p:spPr>
            <a:xfrm>
              <a:off x="7452320" y="3040029"/>
              <a:ext cx="1607301" cy="830997"/>
            </a:xfrm>
            <a:prstGeom prst="rect">
              <a:avLst/>
            </a:prstGeom>
            <a:solidFill>
              <a:srgbClr val="C3BBB5"/>
            </a:solidFill>
            <a:scene3d>
              <a:camera prst="orthographicFront"/>
              <a:lightRig rig="threePt" dir="t"/>
            </a:scene3d>
            <a:sp3d>
              <a:bevelT/>
            </a:sp3d>
          </p:spPr>
          <p:txBody>
            <a:bodyPr wrap="square" rtlCol="0">
              <a:spAutoFit/>
            </a:bodyPr>
            <a:lstStyle/>
            <a:p>
              <a:pPr algn="ctr"/>
              <a:r>
                <a:rPr lang="en-GB" dirty="0">
                  <a:solidFill>
                    <a:schemeClr val="bg1"/>
                  </a:solidFill>
                  <a:latin typeface="Calibri" panose="020F0502020204030204" pitchFamily="34" charset="0"/>
                  <a:cs typeface="Calibri" panose="020F0502020204030204" pitchFamily="34" charset="0"/>
                </a:rPr>
                <a:t>Workers’ Biography</a:t>
              </a:r>
            </a:p>
          </p:txBody>
        </p:sp>
      </p:grpSp>
    </p:spTree>
    <p:extLst>
      <p:ext uri="{BB962C8B-B14F-4D97-AF65-F5344CB8AC3E}">
        <p14:creationId xmlns:p14="http://schemas.microsoft.com/office/powerpoint/2010/main" val="385254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ecision 9"/>
          <p:cNvSpPr/>
          <p:nvPr/>
        </p:nvSpPr>
        <p:spPr bwMode="auto">
          <a:xfrm>
            <a:off x="3411770" y="4581128"/>
            <a:ext cx="2196244" cy="2046040"/>
          </a:xfrm>
          <a:prstGeom prst="flowChartDecision">
            <a:avLst/>
          </a:prstGeom>
          <a:solidFill>
            <a:srgbClr val="B2B2B2">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MS PGothic" pitchFamily="34" charset="-128"/>
            </a:endParaRPr>
          </a:p>
        </p:txBody>
      </p:sp>
      <p:sp>
        <p:nvSpPr>
          <p:cNvPr id="2" name="Title 1"/>
          <p:cNvSpPr>
            <a:spLocks noGrp="1"/>
          </p:cNvSpPr>
          <p:nvPr>
            <p:ph type="title"/>
          </p:nvPr>
        </p:nvSpPr>
        <p:spPr>
          <a:xfrm>
            <a:off x="323528" y="197768"/>
            <a:ext cx="8640960" cy="1143000"/>
          </a:xfrm>
        </p:spPr>
        <p:txBody>
          <a:bodyPr/>
          <a:lstStyle/>
          <a:p>
            <a:r>
              <a:rPr lang="en-GB" sz="4000" b="1" dirty="0"/>
              <a:t>Embed new model in the production process</a:t>
            </a:r>
          </a:p>
        </p:txBody>
      </p:sp>
      <p:sp>
        <p:nvSpPr>
          <p:cNvPr id="4" name="Slide Number Placeholder 3"/>
          <p:cNvSpPr>
            <a:spLocks noGrp="1"/>
          </p:cNvSpPr>
          <p:nvPr>
            <p:ph type="sldNum" sz="quarter" idx="12"/>
          </p:nvPr>
        </p:nvSpPr>
        <p:spPr/>
        <p:txBody>
          <a:bodyPr/>
          <a:lstStyle/>
          <a:p>
            <a:fld id="{07E2DD4E-644E-4E13-BB93-B3245C5C378F}" type="slidenum">
              <a:rPr lang="en-US" smtClean="0"/>
              <a:pPr/>
              <a:t>15</a:t>
            </a:fld>
            <a:endParaRPr lang="en-US">
              <a:solidFill>
                <a:schemeClr val="tx1"/>
              </a:solidFill>
            </a:endParaRPr>
          </a:p>
        </p:txBody>
      </p:sp>
      <p:sp>
        <p:nvSpPr>
          <p:cNvPr id="5" name="Rectangle 4"/>
          <p:cNvSpPr/>
          <p:nvPr/>
        </p:nvSpPr>
        <p:spPr>
          <a:xfrm>
            <a:off x="323528" y="1484784"/>
            <a:ext cx="8640960" cy="3170099"/>
          </a:xfrm>
          <a:prstGeom prst="rect">
            <a:avLst/>
          </a:prstGeom>
        </p:spPr>
        <p:txBody>
          <a:bodyPr wrap="square">
            <a:spAutoFit/>
          </a:bodyPr>
          <a:lstStyle/>
          <a:p>
            <a:r>
              <a:rPr lang="en-GB" sz="2000" dirty="0"/>
              <a:t>Experienced freelancers have a real need for assistants, but little funds to hire them. “Everybody is stretched…a lot of shows have bad design because the designer is trying to do cheaper, better, faster [sic].” </a:t>
            </a:r>
            <a:r>
              <a:rPr lang="en-GB" sz="2000" i="1" dirty="0"/>
              <a:t>– Carl, sound designer</a:t>
            </a:r>
          </a:p>
          <a:p>
            <a:endParaRPr lang="en-GB" sz="2000" dirty="0"/>
          </a:p>
          <a:p>
            <a:r>
              <a:rPr lang="en-GB" sz="2000" dirty="0"/>
              <a:t>Carl brings young talent with him on shows, not as designers, but as operators. During busier periods, he may co-design with his young apprentice. “That’s the best way…Start off with observing, then slowly [the mentor] will share some of the workload which he deems is appropriate. His reputation is on the line.” </a:t>
            </a:r>
          </a:p>
        </p:txBody>
      </p:sp>
      <p:sp>
        <p:nvSpPr>
          <p:cNvPr id="6" name="Rectangle 5"/>
          <p:cNvSpPr/>
          <p:nvPr/>
        </p:nvSpPr>
        <p:spPr>
          <a:xfrm>
            <a:off x="5508104" y="5337497"/>
            <a:ext cx="2088232" cy="461665"/>
          </a:xfrm>
          <a:prstGeom prst="rect">
            <a:avLst/>
          </a:prstGeom>
        </p:spPr>
        <p:txBody>
          <a:bodyPr wrap="square">
            <a:spAutoFit/>
          </a:bodyPr>
          <a:lstStyle/>
          <a:p>
            <a:pPr algn="ctr"/>
            <a:r>
              <a:rPr lang="en-GB" b="1" dirty="0">
                <a:solidFill>
                  <a:schemeClr val="accent2"/>
                </a:solidFill>
              </a:rPr>
              <a:t> freelancers</a:t>
            </a:r>
          </a:p>
        </p:txBody>
      </p:sp>
      <p:sp>
        <p:nvSpPr>
          <p:cNvPr id="7" name="Rectangle 6"/>
          <p:cNvSpPr/>
          <p:nvPr/>
        </p:nvSpPr>
        <p:spPr>
          <a:xfrm>
            <a:off x="467544" y="5384213"/>
            <a:ext cx="3024336" cy="461665"/>
          </a:xfrm>
          <a:prstGeom prst="rect">
            <a:avLst/>
          </a:prstGeom>
        </p:spPr>
        <p:txBody>
          <a:bodyPr wrap="square">
            <a:spAutoFit/>
          </a:bodyPr>
          <a:lstStyle/>
          <a:p>
            <a:pPr algn="ctr"/>
            <a:r>
              <a:rPr lang="en-GB" b="1" dirty="0">
                <a:solidFill>
                  <a:schemeClr val="accent2"/>
                </a:solidFill>
              </a:rPr>
              <a:t> industry mentors</a:t>
            </a:r>
          </a:p>
        </p:txBody>
      </p:sp>
      <p:sp>
        <p:nvSpPr>
          <p:cNvPr id="8" name="Rectangle 7"/>
          <p:cNvSpPr/>
          <p:nvPr/>
        </p:nvSpPr>
        <p:spPr>
          <a:xfrm>
            <a:off x="3275856" y="4581128"/>
            <a:ext cx="2632157" cy="461665"/>
          </a:xfrm>
          <a:prstGeom prst="rect">
            <a:avLst/>
          </a:prstGeom>
        </p:spPr>
        <p:txBody>
          <a:bodyPr wrap="square">
            <a:spAutoFit/>
          </a:bodyPr>
          <a:lstStyle/>
          <a:p>
            <a:pPr algn="ctr"/>
            <a:r>
              <a:rPr lang="en-GB" b="1" dirty="0">
                <a:solidFill>
                  <a:schemeClr val="accent2"/>
                </a:solidFill>
              </a:rPr>
              <a:t> VET facilitators</a:t>
            </a:r>
          </a:p>
        </p:txBody>
      </p:sp>
      <p:sp>
        <p:nvSpPr>
          <p:cNvPr id="9" name="Rectangle 8"/>
          <p:cNvSpPr/>
          <p:nvPr/>
        </p:nvSpPr>
        <p:spPr>
          <a:xfrm>
            <a:off x="3131840" y="6207695"/>
            <a:ext cx="3096344" cy="461665"/>
          </a:xfrm>
          <a:prstGeom prst="rect">
            <a:avLst/>
          </a:prstGeom>
        </p:spPr>
        <p:txBody>
          <a:bodyPr wrap="square">
            <a:spAutoFit/>
          </a:bodyPr>
          <a:lstStyle/>
          <a:p>
            <a:pPr algn="ctr"/>
            <a:r>
              <a:rPr lang="en-GB" b="1" dirty="0">
                <a:solidFill>
                  <a:schemeClr val="accent2"/>
                </a:solidFill>
              </a:rPr>
              <a:t> VET policy-makers</a:t>
            </a:r>
          </a:p>
        </p:txBody>
      </p:sp>
      <p:sp>
        <p:nvSpPr>
          <p:cNvPr id="3" name="TextBox 2"/>
          <p:cNvSpPr txBox="1"/>
          <p:nvPr/>
        </p:nvSpPr>
        <p:spPr>
          <a:xfrm>
            <a:off x="7596336" y="4941168"/>
            <a:ext cx="1547664" cy="1200329"/>
          </a:xfrm>
          <a:prstGeom prst="rect">
            <a:avLst/>
          </a:prstGeom>
          <a:noFill/>
        </p:spPr>
        <p:txBody>
          <a:bodyPr wrap="square" rtlCol="0">
            <a:spAutoFit/>
          </a:bodyPr>
          <a:lstStyle/>
          <a:p>
            <a:pPr algn="ctr"/>
            <a:r>
              <a:rPr lang="en-GB" b="1" dirty="0">
                <a:solidFill>
                  <a:srgbClr val="FF0000"/>
                </a:solidFill>
              </a:rPr>
              <a:t>From supply to demand</a:t>
            </a:r>
          </a:p>
        </p:txBody>
      </p:sp>
    </p:spTree>
    <p:extLst>
      <p:ext uri="{BB962C8B-B14F-4D97-AF65-F5344CB8AC3E}">
        <p14:creationId xmlns:p14="http://schemas.microsoft.com/office/powerpoint/2010/main" val="4006991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80512" cy="17728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MS PGothic" pitchFamily="34" charset="-128"/>
            </a:endParaRPr>
          </a:p>
        </p:txBody>
      </p:sp>
      <p:sp>
        <p:nvSpPr>
          <p:cNvPr id="4" name="Slide Number Placeholder 3"/>
          <p:cNvSpPr>
            <a:spLocks noGrp="1"/>
          </p:cNvSpPr>
          <p:nvPr>
            <p:ph type="sldNum" sz="quarter" idx="12"/>
          </p:nvPr>
        </p:nvSpPr>
        <p:spPr/>
        <p:txBody>
          <a:bodyPr/>
          <a:lstStyle/>
          <a:p>
            <a:fld id="{07E2DD4E-644E-4E13-BB93-B3245C5C378F}" type="slidenum">
              <a:rPr lang="en-US" smtClean="0"/>
              <a:pPr/>
              <a:t>16</a:t>
            </a:fld>
            <a:endParaRPr lang="en-US">
              <a:solidFill>
                <a:schemeClr val="tx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607" r="1265" b="4713"/>
          <a:stretch/>
        </p:blipFill>
        <p:spPr bwMode="auto">
          <a:xfrm>
            <a:off x="0" y="310514"/>
            <a:ext cx="9089948" cy="4486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11760" y="5157192"/>
            <a:ext cx="4608512" cy="1077218"/>
          </a:xfrm>
          <a:prstGeom prst="rect">
            <a:avLst/>
          </a:prstGeom>
          <a:noFill/>
        </p:spPr>
        <p:txBody>
          <a:bodyPr wrap="square" rtlCol="0">
            <a:spAutoFit/>
          </a:bodyPr>
          <a:lstStyle/>
          <a:p>
            <a:pPr algn="ctr"/>
            <a:r>
              <a:rPr lang="en-GB" b="1" dirty="0">
                <a:solidFill>
                  <a:srgbClr val="FF0000"/>
                </a:solidFill>
              </a:rPr>
              <a:t>CALLING FOR ABSTRACTS</a:t>
            </a:r>
          </a:p>
          <a:p>
            <a:pPr algn="ctr"/>
            <a:endParaRPr lang="en-GB" sz="1400" b="1" dirty="0"/>
          </a:p>
          <a:p>
            <a:pPr algn="ctr"/>
            <a:r>
              <a:rPr lang="en-GB" b="1" dirty="0"/>
              <a:t>19 APRIL 2015</a:t>
            </a:r>
          </a:p>
        </p:txBody>
      </p:sp>
    </p:spTree>
    <p:extLst>
      <p:ext uri="{BB962C8B-B14F-4D97-AF65-F5344CB8AC3E}">
        <p14:creationId xmlns:p14="http://schemas.microsoft.com/office/powerpoint/2010/main" val="254564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8568952" cy="1143000"/>
          </a:xfrm>
        </p:spPr>
        <p:txBody>
          <a:bodyPr/>
          <a:lstStyle/>
          <a:p>
            <a:r>
              <a:rPr lang="en-GB" sz="4000" b="1" dirty="0"/>
              <a:t>Singapore’s Creative Industries</a:t>
            </a:r>
          </a:p>
        </p:txBody>
      </p:sp>
      <p:sp>
        <p:nvSpPr>
          <p:cNvPr id="3" name="Content Placeholder 2"/>
          <p:cNvSpPr>
            <a:spLocks noGrp="1"/>
          </p:cNvSpPr>
          <p:nvPr>
            <p:ph idx="1"/>
          </p:nvPr>
        </p:nvSpPr>
        <p:spPr>
          <a:xfrm>
            <a:off x="395536" y="1340768"/>
            <a:ext cx="8640960" cy="5256584"/>
          </a:xfrm>
        </p:spPr>
        <p:txBody>
          <a:bodyPr/>
          <a:lstStyle/>
          <a:p>
            <a:r>
              <a:rPr lang="en-GB" sz="2800" dirty="0"/>
              <a:t>Recent government commitment to the creative industries as part of push towards knowledge-based economy</a:t>
            </a:r>
          </a:p>
          <a:p>
            <a:pPr marL="0" indent="0">
              <a:buNone/>
            </a:pPr>
            <a:endParaRPr lang="en-GB" sz="1600" dirty="0"/>
          </a:p>
          <a:p>
            <a:r>
              <a:rPr lang="en-GB" sz="2800" dirty="0"/>
              <a:t>Local with heavy int’l involvement</a:t>
            </a:r>
          </a:p>
          <a:p>
            <a:pPr lvl="1"/>
            <a:r>
              <a:rPr lang="en-GB" sz="2400" dirty="0"/>
              <a:t>No law that local creative industries are protected</a:t>
            </a:r>
          </a:p>
          <a:p>
            <a:pPr marL="0" indent="0">
              <a:buNone/>
            </a:pPr>
            <a:endParaRPr lang="en-GB" sz="1600" dirty="0"/>
          </a:p>
          <a:p>
            <a:r>
              <a:rPr lang="en-GB" sz="2800" dirty="0"/>
              <a:t>Commensurately small</a:t>
            </a:r>
          </a:p>
          <a:p>
            <a:pPr lvl="1"/>
            <a:r>
              <a:rPr lang="en-GB" sz="2400" dirty="0"/>
              <a:t> 3% of GDP, but target to double by 2020</a:t>
            </a:r>
          </a:p>
          <a:p>
            <a:pPr lvl="1"/>
            <a:r>
              <a:rPr lang="en-GB" sz="2400" dirty="0"/>
              <a:t>Freelancers account for about 33% of total workforce </a:t>
            </a:r>
          </a:p>
          <a:p>
            <a:pPr lvl="1"/>
            <a:r>
              <a:rPr lang="en-GB" sz="2400" dirty="0"/>
              <a:t>Anecdotally, 70% are freelancers in Film &amp; TV</a:t>
            </a:r>
          </a:p>
          <a:p>
            <a:pPr lvl="1"/>
            <a:endParaRPr lang="en-GB" sz="2400" dirty="0"/>
          </a:p>
        </p:txBody>
      </p:sp>
      <p:sp>
        <p:nvSpPr>
          <p:cNvPr id="4" name="Slide Number Placeholder 3"/>
          <p:cNvSpPr>
            <a:spLocks noGrp="1"/>
          </p:cNvSpPr>
          <p:nvPr>
            <p:ph type="sldNum" sz="quarter" idx="12"/>
          </p:nvPr>
        </p:nvSpPr>
        <p:spPr/>
        <p:txBody>
          <a:bodyPr/>
          <a:lstStyle/>
          <a:p>
            <a:fld id="{07E2DD4E-644E-4E13-BB93-B3245C5C378F}" type="slidenum">
              <a:rPr lang="en-US" smtClean="0"/>
              <a:pPr/>
              <a:t>2</a:t>
            </a:fld>
            <a:endParaRPr lang="en-US">
              <a:solidFill>
                <a:schemeClr val="tx1"/>
              </a:solidFill>
            </a:endParaRPr>
          </a:p>
        </p:txBody>
      </p:sp>
    </p:spTree>
    <p:extLst>
      <p:ext uri="{BB962C8B-B14F-4D97-AF65-F5344CB8AC3E}">
        <p14:creationId xmlns:p14="http://schemas.microsoft.com/office/powerpoint/2010/main" val="317252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7E2DD4E-644E-4E13-BB93-B3245C5C378F}" type="slidenum">
              <a:rPr lang="en-US" smtClean="0"/>
              <a:pPr/>
              <a:t>3</a:t>
            </a:fld>
            <a:endParaRPr lang="en-US">
              <a:solidFill>
                <a:schemeClr val="tx1"/>
              </a:solidFill>
            </a:endParaRPr>
          </a:p>
        </p:txBody>
      </p:sp>
      <p:sp>
        <p:nvSpPr>
          <p:cNvPr id="5" name="Title 4"/>
          <p:cNvSpPr>
            <a:spLocks noGrp="1"/>
          </p:cNvSpPr>
          <p:nvPr>
            <p:ph type="title"/>
          </p:nvPr>
        </p:nvSpPr>
        <p:spPr>
          <a:xfrm>
            <a:off x="683568" y="-99392"/>
            <a:ext cx="7772400" cy="1584176"/>
          </a:xfrm>
        </p:spPr>
        <p:txBody>
          <a:bodyPr/>
          <a:lstStyle/>
          <a:p>
            <a:r>
              <a:rPr lang="en-GB" sz="3600" b="1" dirty="0"/>
              <a:t>Making markets meet to better cater to L&amp;D needs of freelancers</a:t>
            </a:r>
          </a:p>
        </p:txBody>
      </p:sp>
      <p:sp>
        <p:nvSpPr>
          <p:cNvPr id="6" name="TextBox 5"/>
          <p:cNvSpPr txBox="1"/>
          <p:nvPr/>
        </p:nvSpPr>
        <p:spPr>
          <a:xfrm>
            <a:off x="467544" y="1568981"/>
            <a:ext cx="8280920" cy="4524315"/>
          </a:xfrm>
          <a:prstGeom prst="rect">
            <a:avLst/>
          </a:prstGeom>
          <a:noFill/>
        </p:spPr>
        <p:txBody>
          <a:bodyPr wrap="square" rtlCol="0">
            <a:spAutoFit/>
          </a:bodyPr>
          <a:lstStyle/>
          <a:p>
            <a:r>
              <a:rPr lang="en-GB" b="1" dirty="0"/>
              <a:t>UNIQUE  </a:t>
            </a:r>
            <a:r>
              <a:rPr lang="en-GB" dirty="0"/>
              <a:t>Freelancers in Singapore’s creative industries have particular L&amp;D needs because of their “way of being”</a:t>
            </a:r>
          </a:p>
          <a:p>
            <a:pPr marL="342900" indent="-342900">
              <a:buFont typeface="Arial" panose="020B0604020202020204" pitchFamily="34" charset="0"/>
              <a:buChar char="•"/>
            </a:pPr>
            <a:endParaRPr lang="en-GB" dirty="0"/>
          </a:p>
          <a:p>
            <a:r>
              <a:rPr lang="en-GB" b="1" dirty="0"/>
              <a:t>VET MARKET</a:t>
            </a:r>
            <a:r>
              <a:rPr lang="en-GB" dirty="0"/>
              <a:t>  Programmes are shaped considerably by VET policy imperatives that may not necessarily address the L&amp;D needs of freelancers</a:t>
            </a:r>
          </a:p>
          <a:p>
            <a:pPr marL="342900" indent="-342900">
              <a:buFont typeface="Arial" panose="020B0604020202020204" pitchFamily="34" charset="0"/>
              <a:buChar char="•"/>
            </a:pPr>
            <a:endParaRPr lang="en-GB" dirty="0"/>
          </a:p>
          <a:p>
            <a:r>
              <a:rPr lang="en-GB" b="1" dirty="0"/>
              <a:t>EMPLOYERS IN CREATIVE INDUSTRIES </a:t>
            </a:r>
            <a:r>
              <a:rPr lang="en-GB" dirty="0"/>
              <a:t> Little ownership of L&amp;D for freelancers; self-serving</a:t>
            </a:r>
          </a:p>
          <a:p>
            <a:pPr marL="342900" indent="-342900">
              <a:buFont typeface="Arial" panose="020B0604020202020204" pitchFamily="34" charset="0"/>
              <a:buChar char="•"/>
            </a:pPr>
            <a:endParaRPr lang="en-GB" dirty="0"/>
          </a:p>
          <a:p>
            <a:r>
              <a:rPr lang="en-GB" b="1" dirty="0"/>
              <a:t>FREELANCERS  </a:t>
            </a:r>
            <a:r>
              <a:rPr lang="en-GB" dirty="0"/>
              <a:t>Poorly-organised to influence the VET agenda</a:t>
            </a:r>
          </a:p>
        </p:txBody>
      </p:sp>
    </p:spTree>
    <p:extLst>
      <p:ext uri="{BB962C8B-B14F-4D97-AF65-F5344CB8AC3E}">
        <p14:creationId xmlns:p14="http://schemas.microsoft.com/office/powerpoint/2010/main" val="3843650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16632"/>
            <a:ext cx="7200800" cy="792088"/>
          </a:xfrm>
        </p:spPr>
        <p:txBody>
          <a:bodyPr/>
          <a:lstStyle/>
          <a:p>
            <a:r>
              <a:rPr lang="en-GB" sz="4000" b="1" dirty="0">
                <a:latin typeface="Calibri" panose="020F0502020204030204" pitchFamily="34" charset="0"/>
                <a:cs typeface="Calibri" panose="020F0502020204030204" pitchFamily="34" charset="0"/>
              </a:rPr>
              <a:t>Research Project</a:t>
            </a:r>
          </a:p>
        </p:txBody>
      </p:sp>
      <p:sp>
        <p:nvSpPr>
          <p:cNvPr id="4" name="Slide Number Placeholder 3"/>
          <p:cNvSpPr>
            <a:spLocks noGrp="1"/>
          </p:cNvSpPr>
          <p:nvPr>
            <p:ph type="sldNum" sz="quarter" idx="12"/>
          </p:nvPr>
        </p:nvSpPr>
        <p:spPr/>
        <p:txBody>
          <a:bodyPr/>
          <a:lstStyle/>
          <a:p>
            <a:fld id="{07E2DD4E-644E-4E13-BB93-B3245C5C378F}" type="slidenum">
              <a:rPr lang="en-US" smtClean="0"/>
              <a:pPr/>
              <a:t>4</a:t>
            </a:fld>
            <a:endParaRPr lang="en-US">
              <a:solidFill>
                <a:schemeClr val="tx1"/>
              </a:solidFill>
            </a:endParaRPr>
          </a:p>
        </p:txBody>
      </p:sp>
      <p:sp>
        <p:nvSpPr>
          <p:cNvPr id="5" name="Content Placeholder 2"/>
          <p:cNvSpPr>
            <a:spLocks noGrp="1"/>
          </p:cNvSpPr>
          <p:nvPr>
            <p:ph idx="1"/>
          </p:nvPr>
        </p:nvSpPr>
        <p:spPr>
          <a:xfrm>
            <a:off x="467544" y="764704"/>
            <a:ext cx="3096344" cy="1584176"/>
          </a:xfrm>
        </p:spPr>
        <p:txBody>
          <a:bodyPr/>
          <a:lstStyle/>
          <a:p>
            <a:pPr marL="0" indent="0">
              <a:buNone/>
            </a:pPr>
            <a:r>
              <a:rPr lang="en-GB" sz="2800" u="sng" dirty="0">
                <a:latin typeface="Calibri" panose="020F0502020204030204" pitchFamily="34" charset="0"/>
                <a:cs typeface="Calibri" panose="020F0502020204030204" pitchFamily="34" charset="0"/>
              </a:rPr>
              <a:t>Research Questions</a:t>
            </a:r>
          </a:p>
          <a:p>
            <a:endParaRPr lang="en-GB" sz="3600" dirty="0">
              <a:latin typeface="Calibri" panose="020F0502020204030204" pitchFamily="34" charset="0"/>
              <a:cs typeface="Calibri" panose="020F0502020204030204" pitchFamily="34" charset="0"/>
            </a:endParaRPr>
          </a:p>
        </p:txBody>
      </p:sp>
      <p:sp>
        <p:nvSpPr>
          <p:cNvPr id="84" name="TextBox 83"/>
          <p:cNvSpPr txBox="1"/>
          <p:nvPr/>
        </p:nvSpPr>
        <p:spPr>
          <a:xfrm>
            <a:off x="539552" y="1268760"/>
            <a:ext cx="7992888" cy="1477328"/>
          </a:xfrm>
          <a:prstGeom prst="rect">
            <a:avLst/>
          </a:prstGeom>
          <a:noFill/>
        </p:spPr>
        <p:txBody>
          <a:bodyPr wrap="square" rtlCol="0">
            <a:spAutoFit/>
          </a:bodyPr>
          <a:lstStyle/>
          <a:p>
            <a:pPr marL="342900" indent="-342900" algn="just">
              <a:buFont typeface="+mj-lt"/>
              <a:buAutoNum type="arabicPeriod"/>
            </a:pPr>
            <a:r>
              <a:rPr lang="en-GB" sz="1800" dirty="0">
                <a:latin typeface="Calibri" panose="020F0502020204030204" pitchFamily="34" charset="0"/>
                <a:cs typeface="Calibri" panose="020F0502020204030204" pitchFamily="34" charset="0"/>
              </a:rPr>
              <a:t>How does the experience of non-permanent work contribute to or constrain the learning of workers? </a:t>
            </a:r>
          </a:p>
          <a:p>
            <a:pPr marL="342900" indent="-342900" algn="just">
              <a:buFont typeface="+mj-lt"/>
              <a:buAutoNum type="arabicPeriod"/>
            </a:pPr>
            <a:r>
              <a:rPr lang="en-GB" sz="1800" dirty="0">
                <a:latin typeface="Calibri" panose="020F0502020204030204" pitchFamily="34" charset="0"/>
                <a:cs typeface="Calibri" panose="020F0502020204030204" pitchFamily="34" charset="0"/>
              </a:rPr>
              <a:t>How do non-permanent workers identify with their work and how does this influence learning opportunities?</a:t>
            </a:r>
          </a:p>
          <a:p>
            <a:pPr marL="342900" indent="-342900" algn="just">
              <a:buFont typeface="+mj-lt"/>
              <a:buAutoNum type="arabicPeriod"/>
            </a:pPr>
            <a:r>
              <a:rPr lang="en-GB" sz="1800" dirty="0">
                <a:latin typeface="Calibri" panose="020F0502020204030204" pitchFamily="34" charset="0"/>
                <a:cs typeface="Calibri" panose="020F0502020204030204" pitchFamily="34" charset="0"/>
              </a:rPr>
              <a:t>How can the learning of non-permanent workers be supported and enhanced?</a:t>
            </a:r>
          </a:p>
        </p:txBody>
      </p:sp>
      <p:graphicFrame>
        <p:nvGraphicFramePr>
          <p:cNvPr id="3" name="Diagram 2"/>
          <p:cNvGraphicFramePr/>
          <p:nvPr>
            <p:extLst>
              <p:ext uri="{D42A27DB-BD31-4B8C-83A1-F6EECF244321}">
                <p14:modId xmlns:p14="http://schemas.microsoft.com/office/powerpoint/2010/main" val="168018578"/>
              </p:ext>
            </p:extLst>
          </p:nvPr>
        </p:nvGraphicFramePr>
        <p:xfrm>
          <a:off x="983940" y="2604458"/>
          <a:ext cx="6540388" cy="4424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p:cNvSpPr txBox="1"/>
          <p:nvPr/>
        </p:nvSpPr>
        <p:spPr>
          <a:xfrm>
            <a:off x="2987824" y="5621759"/>
            <a:ext cx="1152128" cy="615553"/>
          </a:xfrm>
          <a:prstGeom prst="rect">
            <a:avLst/>
          </a:prstGeom>
          <a:noFill/>
        </p:spPr>
        <p:txBody>
          <a:bodyPr wrap="square" rtlCol="0">
            <a:spAutoFit/>
          </a:bodyPr>
          <a:lstStyle/>
          <a:p>
            <a:pPr algn="ctr"/>
            <a:r>
              <a:rPr lang="en-GB" sz="1800" b="1" dirty="0">
                <a:solidFill>
                  <a:schemeClr val="bg1"/>
                </a:solidFill>
                <a:latin typeface="Calibri" panose="020F0502020204030204" pitchFamily="34" charset="0"/>
                <a:cs typeface="Calibri" panose="020F0502020204030204" pitchFamily="34" charset="0"/>
              </a:rPr>
              <a:t>Film &amp; TV </a:t>
            </a:r>
            <a:r>
              <a:rPr lang="en-GB" sz="1600" b="1" dirty="0">
                <a:solidFill>
                  <a:schemeClr val="bg1"/>
                </a:solidFill>
                <a:latin typeface="Calibri" panose="020F0502020204030204" pitchFamily="34" charset="0"/>
                <a:cs typeface="Calibri" panose="020F0502020204030204" pitchFamily="34" charset="0"/>
              </a:rPr>
              <a:t>(n=18)</a:t>
            </a:r>
          </a:p>
        </p:txBody>
      </p:sp>
      <p:sp>
        <p:nvSpPr>
          <p:cNvPr id="20" name="TextBox 19"/>
          <p:cNvSpPr txBox="1"/>
          <p:nvPr/>
        </p:nvSpPr>
        <p:spPr>
          <a:xfrm>
            <a:off x="4499992" y="3356992"/>
            <a:ext cx="1152128" cy="892552"/>
          </a:xfrm>
          <a:prstGeom prst="rect">
            <a:avLst/>
          </a:prstGeom>
          <a:noFill/>
        </p:spPr>
        <p:txBody>
          <a:bodyPr wrap="square" rtlCol="0">
            <a:spAutoFit/>
          </a:bodyPr>
          <a:lstStyle/>
          <a:p>
            <a:pPr algn="ctr"/>
            <a:r>
              <a:rPr lang="en-GB" sz="1800" b="1" dirty="0">
                <a:solidFill>
                  <a:schemeClr val="bg1"/>
                </a:solidFill>
                <a:latin typeface="Calibri" panose="020F0502020204030204" pitchFamily="34" charset="0"/>
                <a:cs typeface="Calibri" panose="020F0502020204030204" pitchFamily="34" charset="0"/>
              </a:rPr>
              <a:t>Adult Education</a:t>
            </a:r>
          </a:p>
          <a:p>
            <a:pPr algn="ctr"/>
            <a:r>
              <a:rPr lang="en-GB" sz="1600" b="1" dirty="0">
                <a:solidFill>
                  <a:schemeClr val="bg1"/>
                </a:solidFill>
                <a:latin typeface="Calibri" panose="020F0502020204030204" pitchFamily="34" charset="0"/>
                <a:cs typeface="Calibri" panose="020F0502020204030204" pitchFamily="34" charset="0"/>
              </a:rPr>
              <a:t>(n=30)</a:t>
            </a:r>
            <a:endParaRPr lang="en-GB" sz="1800" b="1" dirty="0">
              <a:solidFill>
                <a:schemeClr val="bg1"/>
              </a:solidFill>
              <a:latin typeface="Calibri" panose="020F0502020204030204" pitchFamily="34" charset="0"/>
              <a:cs typeface="Calibri" panose="020F0502020204030204" pitchFamily="34" charset="0"/>
            </a:endParaRPr>
          </a:p>
        </p:txBody>
      </p:sp>
      <p:sp>
        <p:nvSpPr>
          <p:cNvPr id="21" name="TextBox 20"/>
          <p:cNvSpPr txBox="1"/>
          <p:nvPr/>
        </p:nvSpPr>
        <p:spPr>
          <a:xfrm>
            <a:off x="2941217" y="3356992"/>
            <a:ext cx="1092942" cy="892552"/>
          </a:xfrm>
          <a:prstGeom prst="rect">
            <a:avLst/>
          </a:prstGeom>
          <a:noFill/>
        </p:spPr>
        <p:txBody>
          <a:bodyPr wrap="square" rtlCol="0">
            <a:spAutoFit/>
          </a:bodyPr>
          <a:lstStyle/>
          <a:p>
            <a:pPr algn="ctr"/>
            <a:r>
              <a:rPr lang="en-GB" sz="1800" b="1" dirty="0">
                <a:solidFill>
                  <a:schemeClr val="bg1"/>
                </a:solidFill>
                <a:latin typeface="Calibri" panose="020F0502020204030204" pitchFamily="34" charset="0"/>
                <a:cs typeface="Calibri" panose="020F0502020204030204" pitchFamily="34" charset="0"/>
              </a:rPr>
              <a:t>Technical Theatre</a:t>
            </a:r>
            <a:r>
              <a:rPr lang="en-GB" sz="1600" b="1" dirty="0">
                <a:solidFill>
                  <a:schemeClr val="bg1"/>
                </a:solidFill>
                <a:latin typeface="Calibri" panose="020F0502020204030204" pitchFamily="34" charset="0"/>
                <a:cs typeface="Calibri" panose="020F0502020204030204" pitchFamily="34" charset="0"/>
              </a:rPr>
              <a:t> (n=23)</a:t>
            </a:r>
            <a:endParaRPr lang="en-GB" sz="1800" b="1" dirty="0">
              <a:solidFill>
                <a:schemeClr val="bg1"/>
              </a:solidFill>
              <a:latin typeface="Calibri" panose="020F0502020204030204" pitchFamily="34" charset="0"/>
              <a:cs typeface="Calibri" panose="020F0502020204030204" pitchFamily="34" charset="0"/>
            </a:endParaRPr>
          </a:p>
        </p:txBody>
      </p:sp>
      <p:sp>
        <p:nvSpPr>
          <p:cNvPr id="22" name="TextBox 21"/>
          <p:cNvSpPr txBox="1"/>
          <p:nvPr/>
        </p:nvSpPr>
        <p:spPr>
          <a:xfrm>
            <a:off x="4427984" y="5589240"/>
            <a:ext cx="1296144" cy="615553"/>
          </a:xfrm>
          <a:prstGeom prst="rect">
            <a:avLst/>
          </a:prstGeom>
          <a:noFill/>
        </p:spPr>
        <p:txBody>
          <a:bodyPr wrap="square" rtlCol="0">
            <a:spAutoFit/>
          </a:bodyPr>
          <a:lstStyle/>
          <a:p>
            <a:pPr algn="ctr"/>
            <a:r>
              <a:rPr lang="en-GB" sz="1800" b="1" dirty="0">
                <a:solidFill>
                  <a:schemeClr val="bg1"/>
                </a:solidFill>
                <a:latin typeface="Calibri" panose="020F0502020204030204" pitchFamily="34" charset="0"/>
                <a:cs typeface="Calibri" panose="020F0502020204030204" pitchFamily="34" charset="0"/>
              </a:rPr>
              <a:t>Low-wage </a:t>
            </a:r>
            <a:r>
              <a:rPr lang="en-GB" sz="1600" b="1" dirty="0">
                <a:solidFill>
                  <a:schemeClr val="bg1"/>
                </a:solidFill>
                <a:latin typeface="Calibri" panose="020F0502020204030204" pitchFamily="34" charset="0"/>
                <a:cs typeface="Calibri" panose="020F0502020204030204" pitchFamily="34" charset="0"/>
              </a:rPr>
              <a:t>(n=30)</a:t>
            </a:r>
          </a:p>
        </p:txBody>
      </p:sp>
      <p:sp>
        <p:nvSpPr>
          <p:cNvPr id="24" name="Oval 23"/>
          <p:cNvSpPr/>
          <p:nvPr/>
        </p:nvSpPr>
        <p:spPr bwMode="auto">
          <a:xfrm>
            <a:off x="3487688" y="4105766"/>
            <a:ext cx="1588368" cy="1555482"/>
          </a:xfrm>
          <a:prstGeom prst="ellipse">
            <a:avLst/>
          </a:prstGeom>
          <a:solidFill>
            <a:schemeClr val="accent5">
              <a:lumMod val="50000"/>
            </a:schemeClr>
          </a:solidFill>
          <a:ln w="9525" cap="flat" cmpd="sng" algn="ctr">
            <a:solidFill>
              <a:srgbClr val="475245"/>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MS PGothic" pitchFamily="34" charset="-128"/>
            </a:endParaRPr>
          </a:p>
        </p:txBody>
      </p:sp>
      <p:sp>
        <p:nvSpPr>
          <p:cNvPr id="23" name="TextBox 22"/>
          <p:cNvSpPr txBox="1"/>
          <p:nvPr/>
        </p:nvSpPr>
        <p:spPr>
          <a:xfrm>
            <a:off x="3563888" y="4449886"/>
            <a:ext cx="1512168" cy="923330"/>
          </a:xfrm>
          <a:prstGeom prst="rect">
            <a:avLst/>
          </a:prstGeom>
          <a:noFill/>
        </p:spPr>
        <p:txBody>
          <a:bodyPr wrap="square" rtlCol="0">
            <a:spAutoFit/>
          </a:bodyPr>
          <a:lstStyle/>
          <a:p>
            <a:pPr algn="ctr"/>
            <a:r>
              <a:rPr lang="en-GB" sz="1800" b="1" dirty="0">
                <a:solidFill>
                  <a:schemeClr val="bg1"/>
                </a:solidFill>
                <a:latin typeface="Calibri" panose="020F0502020204030204" pitchFamily="34" charset="0"/>
                <a:cs typeface="Calibri" panose="020F0502020204030204" pitchFamily="34" charset="0"/>
              </a:rPr>
              <a:t>Transmutable workers in Singapore</a:t>
            </a:r>
          </a:p>
        </p:txBody>
      </p:sp>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6237288"/>
            <a:ext cx="8985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39552" y="4499541"/>
            <a:ext cx="1368152" cy="646331"/>
          </a:xfrm>
          <a:prstGeom prst="rect">
            <a:avLst/>
          </a:prstGeom>
          <a:noFill/>
        </p:spPr>
        <p:txBody>
          <a:bodyPr wrap="square" rtlCol="0">
            <a:spAutoFit/>
          </a:bodyPr>
          <a:lstStyle/>
          <a:p>
            <a:r>
              <a:rPr lang="en-GB" sz="1800" b="1" dirty="0">
                <a:solidFill>
                  <a:srgbClr val="FF0000"/>
                </a:solidFill>
              </a:rPr>
              <a:t>Creative industries</a:t>
            </a:r>
          </a:p>
        </p:txBody>
      </p:sp>
      <p:sp>
        <p:nvSpPr>
          <p:cNvPr id="7" name="Left Brace 6"/>
          <p:cNvSpPr/>
          <p:nvPr/>
        </p:nvSpPr>
        <p:spPr bwMode="auto">
          <a:xfrm>
            <a:off x="1691680" y="3751005"/>
            <a:ext cx="360040" cy="2126267"/>
          </a:xfrm>
          <a:prstGeom prst="lef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MS PGothic" pitchFamily="34" charset="-128"/>
            </a:endParaRPr>
          </a:p>
        </p:txBody>
      </p:sp>
    </p:spTree>
    <p:extLst>
      <p:ext uri="{BB962C8B-B14F-4D97-AF65-F5344CB8AC3E}">
        <p14:creationId xmlns:p14="http://schemas.microsoft.com/office/powerpoint/2010/main" val="2546718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384"/>
            <a:ext cx="7772400" cy="1143000"/>
          </a:xfrm>
        </p:spPr>
        <p:txBody>
          <a:bodyPr/>
          <a:lstStyle/>
          <a:p>
            <a:r>
              <a:rPr lang="en-GB" sz="4000" b="1" dirty="0"/>
              <a:t>Methodology</a:t>
            </a:r>
          </a:p>
        </p:txBody>
      </p:sp>
      <p:sp>
        <p:nvSpPr>
          <p:cNvPr id="3" name="Content Placeholder 2"/>
          <p:cNvSpPr>
            <a:spLocks noGrp="1"/>
          </p:cNvSpPr>
          <p:nvPr>
            <p:ph idx="1"/>
          </p:nvPr>
        </p:nvSpPr>
        <p:spPr>
          <a:xfrm>
            <a:off x="467544" y="1124744"/>
            <a:ext cx="8496944" cy="5184576"/>
          </a:xfrm>
        </p:spPr>
        <p:txBody>
          <a:bodyPr/>
          <a:lstStyle/>
          <a:p>
            <a:r>
              <a:rPr lang="en-GB" sz="2800" dirty="0"/>
              <a:t>41 semi-structured interviews with freelancers in Film &amp; TV, and Technical Theatre sectors</a:t>
            </a:r>
          </a:p>
          <a:p>
            <a:pPr lvl="1"/>
            <a:r>
              <a:rPr lang="en-GB" sz="2400" dirty="0"/>
              <a:t>Purposive sampling to cover a range of job roles &amp; years in the industry</a:t>
            </a:r>
          </a:p>
          <a:p>
            <a:pPr marL="0" indent="0">
              <a:buNone/>
            </a:pPr>
            <a:endParaRPr lang="en-GB" sz="2000" dirty="0"/>
          </a:p>
          <a:p>
            <a:r>
              <a:rPr lang="en-GB" sz="2800" dirty="0"/>
              <a:t>12 in-depth interviews with employers, VET providers</a:t>
            </a:r>
          </a:p>
          <a:p>
            <a:endParaRPr lang="en-GB" sz="2000" dirty="0"/>
          </a:p>
          <a:p>
            <a:r>
              <a:rPr lang="en-GB" sz="2800" dirty="0"/>
              <a:t>2 reference group sessions with 39 industry stakeholders, including policy-makers</a:t>
            </a:r>
          </a:p>
          <a:p>
            <a:endParaRPr lang="en-GB" sz="2800" dirty="0"/>
          </a:p>
        </p:txBody>
      </p:sp>
      <p:sp>
        <p:nvSpPr>
          <p:cNvPr id="4" name="Slide Number Placeholder 3"/>
          <p:cNvSpPr>
            <a:spLocks noGrp="1"/>
          </p:cNvSpPr>
          <p:nvPr>
            <p:ph type="sldNum" sz="quarter" idx="12"/>
          </p:nvPr>
        </p:nvSpPr>
        <p:spPr/>
        <p:txBody>
          <a:bodyPr/>
          <a:lstStyle/>
          <a:p>
            <a:fld id="{07E2DD4E-644E-4E13-BB93-B3245C5C378F}" type="slidenum">
              <a:rPr lang="en-US" smtClean="0"/>
              <a:pPr/>
              <a:t>5</a:t>
            </a:fld>
            <a:endParaRPr lang="en-US">
              <a:solidFill>
                <a:schemeClr val="tx1"/>
              </a:solidFill>
            </a:endParaRPr>
          </a:p>
        </p:txBody>
      </p:sp>
    </p:spTree>
    <p:extLst>
      <p:ext uri="{BB962C8B-B14F-4D97-AF65-F5344CB8AC3E}">
        <p14:creationId xmlns:p14="http://schemas.microsoft.com/office/powerpoint/2010/main" val="2917300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CA013A-A6A4-4EDE-83E5-45A20ADA4CBF}" type="slidenum">
              <a:rPr lang="en-US" smtClean="0"/>
              <a:pPr/>
              <a:t>6</a:t>
            </a:fld>
            <a:endParaRPr lang="en-US">
              <a:solidFill>
                <a:schemeClr val="tx1"/>
              </a:solidFill>
            </a:endParaRPr>
          </a:p>
        </p:txBody>
      </p:sp>
      <p:sp>
        <p:nvSpPr>
          <p:cNvPr id="3" name="Oval 2"/>
          <p:cNvSpPr/>
          <p:nvPr/>
        </p:nvSpPr>
        <p:spPr>
          <a:xfrm>
            <a:off x="2843808" y="764704"/>
            <a:ext cx="3168352" cy="3024336"/>
          </a:xfrm>
          <a:prstGeom prst="ellipse">
            <a:avLst/>
          </a:prstGeom>
          <a:solidFill>
            <a:schemeClr val="bg2">
              <a:lumMod val="50000"/>
            </a:schemeClr>
          </a:solidFill>
          <a:ln w="123825">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3131839" y="1301859"/>
            <a:ext cx="2726619" cy="830997"/>
          </a:xfrm>
          <a:prstGeom prst="rect">
            <a:avLst/>
          </a:prstGeom>
          <a:noFill/>
        </p:spPr>
        <p:txBody>
          <a:bodyPr wrap="square" rtlCol="0">
            <a:spAutoFit/>
          </a:bodyPr>
          <a:lstStyle/>
          <a:p>
            <a:pPr algn="ctr"/>
            <a:r>
              <a:rPr lang="en-GB" sz="2400" dirty="0">
                <a:solidFill>
                  <a:schemeClr val="bg1"/>
                </a:solidFill>
              </a:rPr>
              <a:t>Entrepreneurial self</a:t>
            </a:r>
          </a:p>
        </p:txBody>
      </p:sp>
      <p:sp>
        <p:nvSpPr>
          <p:cNvPr id="5" name="Oval 4"/>
          <p:cNvSpPr/>
          <p:nvPr/>
        </p:nvSpPr>
        <p:spPr>
          <a:xfrm>
            <a:off x="3908149" y="2105596"/>
            <a:ext cx="1177592" cy="10777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Curved Connector 5"/>
          <p:cNvCxnSpPr/>
          <p:nvPr/>
        </p:nvCxnSpPr>
        <p:spPr>
          <a:xfrm>
            <a:off x="3950381" y="2420888"/>
            <a:ext cx="1135360" cy="432048"/>
          </a:xfrm>
          <a:prstGeom prst="curvedConnector3">
            <a:avLst>
              <a:gd name="adj1" fmla="val 50000"/>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241123" y="2204864"/>
            <a:ext cx="669280" cy="338554"/>
          </a:xfrm>
          <a:prstGeom prst="rect">
            <a:avLst/>
          </a:prstGeom>
        </p:spPr>
        <p:txBody>
          <a:bodyPr wrap="square">
            <a:spAutoFit/>
          </a:bodyPr>
          <a:lstStyle/>
          <a:p>
            <a:pPr lvl="0" algn="r"/>
            <a:r>
              <a:rPr lang="en-GB" sz="1600" dirty="0">
                <a:solidFill>
                  <a:schemeClr val="tx1">
                    <a:lumMod val="65000"/>
                    <a:lumOff val="35000"/>
                  </a:schemeClr>
                </a:solidFill>
                <a:latin typeface="Arial Narrow" pitchFamily="34" charset="0"/>
              </a:rPr>
              <a:t>craft</a:t>
            </a:r>
          </a:p>
        </p:txBody>
      </p:sp>
      <p:sp>
        <p:nvSpPr>
          <p:cNvPr id="8" name="Rectangle 7"/>
          <p:cNvSpPr/>
          <p:nvPr/>
        </p:nvSpPr>
        <p:spPr>
          <a:xfrm>
            <a:off x="3799711" y="2730406"/>
            <a:ext cx="1070006" cy="338554"/>
          </a:xfrm>
          <a:prstGeom prst="rect">
            <a:avLst/>
          </a:prstGeom>
        </p:spPr>
        <p:txBody>
          <a:bodyPr wrap="square">
            <a:spAutoFit/>
          </a:bodyPr>
          <a:lstStyle/>
          <a:p>
            <a:pPr lvl="0" algn="r"/>
            <a:r>
              <a:rPr lang="en-GB" sz="1600" dirty="0">
                <a:solidFill>
                  <a:schemeClr val="tx1">
                    <a:lumMod val="65000"/>
                    <a:lumOff val="35000"/>
                  </a:schemeClr>
                </a:solidFill>
                <a:latin typeface="Arial Narrow" pitchFamily="34" charset="0"/>
              </a:rPr>
              <a:t>business</a:t>
            </a:r>
          </a:p>
        </p:txBody>
      </p:sp>
      <p:sp>
        <p:nvSpPr>
          <p:cNvPr id="10" name="Oval 9"/>
          <p:cNvSpPr/>
          <p:nvPr/>
        </p:nvSpPr>
        <p:spPr>
          <a:xfrm>
            <a:off x="1412032" y="3429000"/>
            <a:ext cx="3168352" cy="3024336"/>
          </a:xfrm>
          <a:prstGeom prst="ellipse">
            <a:avLst/>
          </a:prstGeom>
          <a:solidFill>
            <a:schemeClr val="bg2">
              <a:lumMod val="50000"/>
            </a:schemeClr>
          </a:solidFill>
          <a:ln w="123825">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4572000" y="3429000"/>
            <a:ext cx="3168352" cy="3024336"/>
          </a:xfrm>
          <a:prstGeom prst="ellipse">
            <a:avLst/>
          </a:prstGeom>
          <a:solidFill>
            <a:schemeClr val="bg2">
              <a:lumMod val="50000"/>
            </a:schemeClr>
          </a:solidFill>
          <a:ln w="123825">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4792866" y="4525669"/>
            <a:ext cx="2726619" cy="461665"/>
          </a:xfrm>
          <a:prstGeom prst="rect">
            <a:avLst/>
          </a:prstGeom>
          <a:noFill/>
        </p:spPr>
        <p:txBody>
          <a:bodyPr wrap="square" rtlCol="0">
            <a:spAutoFit/>
          </a:bodyPr>
          <a:lstStyle/>
          <a:p>
            <a:pPr algn="ctr"/>
            <a:r>
              <a:rPr lang="en-GB" sz="2400" dirty="0">
                <a:solidFill>
                  <a:schemeClr val="bg1"/>
                </a:solidFill>
              </a:rPr>
              <a:t>“Internal compass”</a:t>
            </a:r>
          </a:p>
        </p:txBody>
      </p:sp>
      <p:sp>
        <p:nvSpPr>
          <p:cNvPr id="13" name="TextBox 12"/>
          <p:cNvSpPr txBox="1"/>
          <p:nvPr/>
        </p:nvSpPr>
        <p:spPr>
          <a:xfrm>
            <a:off x="1629357" y="4525669"/>
            <a:ext cx="2726619" cy="830997"/>
          </a:xfrm>
          <a:prstGeom prst="rect">
            <a:avLst/>
          </a:prstGeom>
          <a:noFill/>
        </p:spPr>
        <p:txBody>
          <a:bodyPr wrap="square" rtlCol="0">
            <a:spAutoFit/>
          </a:bodyPr>
          <a:lstStyle/>
          <a:p>
            <a:pPr algn="ctr"/>
            <a:r>
              <a:rPr lang="en-GB" sz="2400" dirty="0">
                <a:solidFill>
                  <a:schemeClr val="bg1"/>
                </a:solidFill>
              </a:rPr>
              <a:t>Learning at &amp; through work</a:t>
            </a:r>
          </a:p>
        </p:txBody>
      </p:sp>
      <p:sp>
        <p:nvSpPr>
          <p:cNvPr id="14" name="Rounded Rectangle 13"/>
          <p:cNvSpPr/>
          <p:nvPr/>
        </p:nvSpPr>
        <p:spPr>
          <a:xfrm>
            <a:off x="1368151" y="0"/>
            <a:ext cx="6660233" cy="720080"/>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lumMod val="75000"/>
                    <a:lumOff val="25000"/>
                  </a:schemeClr>
                </a:solidFill>
              </a:rPr>
              <a:t>“Ways of Being”</a:t>
            </a:r>
          </a:p>
        </p:txBody>
      </p:sp>
    </p:spTree>
    <p:extLst>
      <p:ext uri="{BB962C8B-B14F-4D97-AF65-F5344CB8AC3E}">
        <p14:creationId xmlns:p14="http://schemas.microsoft.com/office/powerpoint/2010/main" val="4124090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432048" y="1919007"/>
            <a:ext cx="2627784" cy="2412344"/>
          </a:xfrm>
          <a:prstGeom prst="hexagon">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Film &amp; TV freelancers</a:t>
            </a:r>
          </a:p>
          <a:p>
            <a:pPr algn="ctr"/>
            <a:r>
              <a:rPr lang="en-GB" sz="2400" dirty="0"/>
              <a:t>identify:</a:t>
            </a:r>
          </a:p>
        </p:txBody>
      </p:sp>
      <p:sp>
        <p:nvSpPr>
          <p:cNvPr id="4" name="Hexagon 3"/>
          <p:cNvSpPr/>
          <p:nvPr/>
        </p:nvSpPr>
        <p:spPr>
          <a:xfrm>
            <a:off x="2483768" y="1124744"/>
            <a:ext cx="2419909" cy="2060942"/>
          </a:xfrm>
          <a:prstGeom prst="hexagon">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FIRST With their craft </a:t>
            </a:r>
          </a:p>
        </p:txBody>
      </p:sp>
      <p:sp>
        <p:nvSpPr>
          <p:cNvPr id="5" name="Hexagon 4"/>
          <p:cNvSpPr/>
          <p:nvPr/>
        </p:nvSpPr>
        <p:spPr>
          <a:xfrm>
            <a:off x="2483768" y="3185686"/>
            <a:ext cx="2419909" cy="2091476"/>
          </a:xfrm>
          <a:prstGeom prst="hexagon">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SECOND</a:t>
            </a:r>
          </a:p>
          <a:p>
            <a:pPr algn="ctr"/>
            <a:r>
              <a:rPr lang="en-GB" sz="2200" dirty="0"/>
              <a:t>As a ‘Freelancer’ </a:t>
            </a:r>
          </a:p>
        </p:txBody>
      </p:sp>
      <p:sp>
        <p:nvSpPr>
          <p:cNvPr id="7" name="Hexagon 6"/>
          <p:cNvSpPr/>
          <p:nvPr/>
        </p:nvSpPr>
        <p:spPr>
          <a:xfrm>
            <a:off x="4355976" y="720080"/>
            <a:ext cx="1847947" cy="1584176"/>
          </a:xfrm>
          <a:prstGeom prst="hexagon">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Technical</a:t>
            </a:r>
          </a:p>
        </p:txBody>
      </p:sp>
      <p:sp>
        <p:nvSpPr>
          <p:cNvPr id="9" name="Hexagon 8"/>
          <p:cNvSpPr/>
          <p:nvPr/>
        </p:nvSpPr>
        <p:spPr>
          <a:xfrm>
            <a:off x="4355975" y="2155215"/>
            <a:ext cx="1847948" cy="1584176"/>
          </a:xfrm>
          <a:prstGeom prst="hexagon">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Creative aesthetic</a:t>
            </a:r>
          </a:p>
        </p:txBody>
      </p:sp>
      <p:sp>
        <p:nvSpPr>
          <p:cNvPr id="11" name="Hexagon 10"/>
          <p:cNvSpPr/>
          <p:nvPr/>
        </p:nvSpPr>
        <p:spPr>
          <a:xfrm>
            <a:off x="4355976" y="4331351"/>
            <a:ext cx="2016224" cy="1689937"/>
          </a:xfrm>
          <a:prstGeom prst="hexagon">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Entre-</a:t>
            </a:r>
            <a:r>
              <a:rPr lang="en-GB" sz="2000" dirty="0" err="1"/>
              <a:t>preneurial</a:t>
            </a:r>
            <a:endParaRPr lang="en-GB" sz="2000" dirty="0"/>
          </a:p>
          <a:p>
            <a:pPr algn="ctr"/>
            <a:r>
              <a:rPr lang="en-GB" sz="2000" dirty="0"/>
              <a:t>Business skills</a:t>
            </a:r>
          </a:p>
        </p:txBody>
      </p:sp>
      <p:sp>
        <p:nvSpPr>
          <p:cNvPr id="13" name="Hexagon 12"/>
          <p:cNvSpPr/>
          <p:nvPr/>
        </p:nvSpPr>
        <p:spPr>
          <a:xfrm>
            <a:off x="5940152" y="3861048"/>
            <a:ext cx="1512168" cy="1416114"/>
          </a:xfrm>
          <a:prstGeom prst="hexagon">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Net-working</a:t>
            </a:r>
          </a:p>
        </p:txBody>
      </p:sp>
      <p:sp>
        <p:nvSpPr>
          <p:cNvPr id="14" name="Hexagon 13"/>
          <p:cNvSpPr/>
          <p:nvPr/>
        </p:nvSpPr>
        <p:spPr>
          <a:xfrm>
            <a:off x="5940153" y="5277162"/>
            <a:ext cx="1512167" cy="1397791"/>
          </a:xfrm>
          <a:prstGeom prst="hexagon">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a:t>Mallea-bility</a:t>
            </a:r>
            <a:endParaRPr lang="en-GB" sz="1600" dirty="0"/>
          </a:p>
        </p:txBody>
      </p:sp>
      <p:sp>
        <p:nvSpPr>
          <p:cNvPr id="15" name="Rounded Rectangle 14"/>
          <p:cNvSpPr/>
          <p:nvPr/>
        </p:nvSpPr>
        <p:spPr>
          <a:xfrm>
            <a:off x="1368151" y="0"/>
            <a:ext cx="6660233" cy="720080"/>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lumMod val="75000"/>
                    <a:lumOff val="25000"/>
                  </a:schemeClr>
                </a:solidFill>
              </a:rPr>
              <a:t>The Entrepreneurial Self</a:t>
            </a:r>
          </a:p>
        </p:txBody>
      </p:sp>
    </p:spTree>
    <p:extLst>
      <p:ext uri="{BB962C8B-B14F-4D97-AF65-F5344CB8AC3E}">
        <p14:creationId xmlns:p14="http://schemas.microsoft.com/office/powerpoint/2010/main" val="146193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9588" y="2225784"/>
            <a:ext cx="3784220" cy="1729507"/>
          </a:xfrm>
          <a:prstGeom prst="rect">
            <a:avLst/>
          </a:prstGeom>
        </p:spPr>
      </p:pic>
      <p:sp>
        <p:nvSpPr>
          <p:cNvPr id="4" name="Block Arc 3"/>
          <p:cNvSpPr/>
          <p:nvPr/>
        </p:nvSpPr>
        <p:spPr>
          <a:xfrm>
            <a:off x="1835696" y="1052736"/>
            <a:ext cx="5112568" cy="1872208"/>
          </a:xfrm>
          <a:prstGeom prst="blockArc">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a:p>
            <a:pPr algn="ctr"/>
            <a:endParaRPr lang="en-GB" sz="2400" dirty="0">
              <a:solidFill>
                <a:schemeClr val="tx1"/>
              </a:solidFill>
            </a:endParaRPr>
          </a:p>
        </p:txBody>
      </p:sp>
      <p:sp>
        <p:nvSpPr>
          <p:cNvPr id="2" name="Rounded Rectangle 1"/>
          <p:cNvSpPr/>
          <p:nvPr/>
        </p:nvSpPr>
        <p:spPr>
          <a:xfrm>
            <a:off x="755576" y="44624"/>
            <a:ext cx="7491176" cy="720080"/>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lumMod val="75000"/>
                    <a:lumOff val="25000"/>
                  </a:schemeClr>
                </a:solidFill>
              </a:rPr>
              <a:t>Constant Re-contextualisation</a:t>
            </a:r>
          </a:p>
        </p:txBody>
      </p:sp>
      <p:sp>
        <p:nvSpPr>
          <p:cNvPr id="8" name="Rounded Rectangle 7"/>
          <p:cNvSpPr/>
          <p:nvPr/>
        </p:nvSpPr>
        <p:spPr>
          <a:xfrm>
            <a:off x="6590568" y="2602768"/>
            <a:ext cx="1656184" cy="64435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reflexive</a:t>
            </a:r>
          </a:p>
        </p:txBody>
      </p:sp>
      <p:sp>
        <p:nvSpPr>
          <p:cNvPr id="9" name="Rounded Rectangle 8"/>
          <p:cNvSpPr/>
          <p:nvPr/>
        </p:nvSpPr>
        <p:spPr>
          <a:xfrm>
            <a:off x="3347864" y="3645023"/>
            <a:ext cx="1872208" cy="63244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b="1" dirty="0">
                <a:solidFill>
                  <a:srgbClr val="E26814"/>
                </a:solidFill>
              </a:rPr>
              <a:t>malleable</a:t>
            </a:r>
          </a:p>
        </p:txBody>
      </p:sp>
      <p:sp>
        <p:nvSpPr>
          <p:cNvPr id="6" name="Rounded Rectangle 5"/>
          <p:cNvSpPr/>
          <p:nvPr/>
        </p:nvSpPr>
        <p:spPr>
          <a:xfrm>
            <a:off x="2769588" y="5574433"/>
            <a:ext cx="3009340" cy="827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reproduction of economic self</a:t>
            </a:r>
          </a:p>
        </p:txBody>
      </p:sp>
      <p:sp>
        <p:nvSpPr>
          <p:cNvPr id="7" name="Rounded Rectangle 6"/>
          <p:cNvSpPr/>
          <p:nvPr/>
        </p:nvSpPr>
        <p:spPr>
          <a:xfrm>
            <a:off x="1152726" y="4464080"/>
            <a:ext cx="3059234" cy="82706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rapid reading of environments</a:t>
            </a:r>
          </a:p>
        </p:txBody>
      </p:sp>
      <p:sp>
        <p:nvSpPr>
          <p:cNvPr id="10" name="Rounded Rectangle 9"/>
          <p:cNvSpPr/>
          <p:nvPr/>
        </p:nvSpPr>
        <p:spPr>
          <a:xfrm>
            <a:off x="5294424" y="4488860"/>
            <a:ext cx="2592288" cy="82706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knowing rules of engagement</a:t>
            </a:r>
          </a:p>
        </p:txBody>
      </p:sp>
      <p:sp>
        <p:nvSpPr>
          <p:cNvPr id="14" name="Oval 13"/>
          <p:cNvSpPr/>
          <p:nvPr/>
        </p:nvSpPr>
        <p:spPr>
          <a:xfrm>
            <a:off x="251521" y="764704"/>
            <a:ext cx="8711000" cy="59046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395535" y="2942176"/>
            <a:ext cx="2286807" cy="82706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meta-competencies</a:t>
            </a:r>
          </a:p>
        </p:txBody>
      </p:sp>
      <p:sp>
        <p:nvSpPr>
          <p:cNvPr id="15" name="TextBox 14"/>
          <p:cNvSpPr txBox="1"/>
          <p:nvPr/>
        </p:nvSpPr>
        <p:spPr>
          <a:xfrm>
            <a:off x="2915816" y="1743199"/>
            <a:ext cx="3442976" cy="461665"/>
          </a:xfrm>
          <a:prstGeom prst="rect">
            <a:avLst/>
          </a:prstGeom>
          <a:noFill/>
          <a:ln>
            <a:noFill/>
          </a:ln>
        </p:spPr>
        <p:txBody>
          <a:bodyPr wrap="square" rtlCol="0">
            <a:spAutoFit/>
          </a:bodyPr>
          <a:lstStyle/>
          <a:p>
            <a:r>
              <a:rPr lang="en-GB" sz="2400" dirty="0"/>
              <a:t>Technical &amp; aesthetic</a:t>
            </a:r>
          </a:p>
        </p:txBody>
      </p:sp>
      <p:sp>
        <p:nvSpPr>
          <p:cNvPr id="16" name="TextBox 15"/>
          <p:cNvSpPr txBox="1"/>
          <p:nvPr/>
        </p:nvSpPr>
        <p:spPr>
          <a:xfrm>
            <a:off x="2587980" y="1115735"/>
            <a:ext cx="3784220" cy="461665"/>
          </a:xfrm>
          <a:prstGeom prst="rect">
            <a:avLst/>
          </a:prstGeom>
          <a:noFill/>
        </p:spPr>
        <p:txBody>
          <a:bodyPr wrap="square" rtlCol="0">
            <a:spAutoFit/>
          </a:bodyPr>
          <a:lstStyle/>
          <a:p>
            <a:pPr algn="ctr"/>
            <a:r>
              <a:rPr lang="en-GB" sz="2400" b="1" dirty="0"/>
              <a:t>Knowledgeable practice</a:t>
            </a:r>
          </a:p>
        </p:txBody>
      </p:sp>
    </p:spTree>
    <p:extLst>
      <p:ext uri="{BB962C8B-B14F-4D97-AF65-F5344CB8AC3E}">
        <p14:creationId xmlns:p14="http://schemas.microsoft.com/office/powerpoint/2010/main" val="1598326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CA013A-A6A4-4EDE-83E5-45A20ADA4CBF}" type="slidenum">
              <a:rPr lang="en-US" smtClean="0"/>
              <a:pPr/>
              <a:t>9</a:t>
            </a:fld>
            <a:endParaRPr lang="en-US">
              <a:solidFill>
                <a:schemeClr val="tx1"/>
              </a:solidFill>
            </a:endParaRPr>
          </a:p>
        </p:txBody>
      </p:sp>
      <p:sp>
        <p:nvSpPr>
          <p:cNvPr id="3" name="Rectangle 2"/>
          <p:cNvSpPr/>
          <p:nvPr/>
        </p:nvSpPr>
        <p:spPr>
          <a:xfrm>
            <a:off x="179512" y="548680"/>
            <a:ext cx="4104456" cy="2554545"/>
          </a:xfrm>
          <a:prstGeom prst="rect">
            <a:avLst/>
          </a:prstGeom>
        </p:spPr>
        <p:txBody>
          <a:bodyPr wrap="square">
            <a:spAutoFit/>
          </a:bodyPr>
          <a:lstStyle/>
          <a:p>
            <a:r>
              <a:rPr lang="en-GB" sz="2000" dirty="0"/>
              <a:t>Once you get a foot in and someone well-established says this guy can work, people will say good, come and work on my show, and it is very much that way.</a:t>
            </a:r>
          </a:p>
          <a:p>
            <a:r>
              <a:rPr lang="en-GB" sz="2000" dirty="0"/>
              <a:t> </a:t>
            </a:r>
          </a:p>
          <a:p>
            <a:pPr algn="r"/>
            <a:r>
              <a:rPr lang="en-GB" sz="2000" dirty="0"/>
              <a:t>- </a:t>
            </a:r>
            <a:r>
              <a:rPr lang="en-GB" sz="2000" i="1" dirty="0"/>
              <a:t>Ron, a leading lighting designer in Asia</a:t>
            </a:r>
          </a:p>
        </p:txBody>
      </p:sp>
      <p:sp>
        <p:nvSpPr>
          <p:cNvPr id="4" name="Rectangle 3"/>
          <p:cNvSpPr/>
          <p:nvPr/>
        </p:nvSpPr>
        <p:spPr>
          <a:xfrm>
            <a:off x="4427984" y="559825"/>
            <a:ext cx="4644008" cy="2554545"/>
          </a:xfrm>
          <a:prstGeom prst="rect">
            <a:avLst/>
          </a:prstGeom>
        </p:spPr>
        <p:txBody>
          <a:bodyPr wrap="square">
            <a:spAutoFit/>
          </a:bodyPr>
          <a:lstStyle/>
          <a:p>
            <a:r>
              <a:rPr lang="en-GB" sz="2000" dirty="0"/>
              <a:t>The more you work in different environments, the more you come to an understanding that you have to change to fit yourself into different environments. It took me years to develop this “state of mind”.</a:t>
            </a:r>
          </a:p>
          <a:p>
            <a:endParaRPr lang="en-GB" sz="2000" dirty="0"/>
          </a:p>
          <a:p>
            <a:pPr algn="r"/>
            <a:r>
              <a:rPr lang="en-GB" sz="2000" i="1" dirty="0"/>
              <a:t>- Howard, freelance video editor</a:t>
            </a:r>
          </a:p>
        </p:txBody>
      </p:sp>
      <p:sp>
        <p:nvSpPr>
          <p:cNvPr id="5" name="Rectangle 4"/>
          <p:cNvSpPr/>
          <p:nvPr/>
        </p:nvSpPr>
        <p:spPr>
          <a:xfrm>
            <a:off x="1115616" y="3645024"/>
            <a:ext cx="5382344" cy="2554545"/>
          </a:xfrm>
          <a:prstGeom prst="rect">
            <a:avLst/>
          </a:prstGeom>
        </p:spPr>
        <p:txBody>
          <a:bodyPr wrap="square">
            <a:spAutoFit/>
          </a:bodyPr>
          <a:lstStyle/>
          <a:p>
            <a:pPr algn="just"/>
            <a:r>
              <a:rPr lang="en-GB" sz="2000" dirty="0">
                <a:latin typeface="+mj-lt"/>
                <a:cs typeface="Calibri" panose="020F0502020204030204" pitchFamily="34" charset="0"/>
              </a:rPr>
              <a:t>I don’t want to freelance anymore because it’s very unstable and I was getting lesser and lesser (sic) calls (from Esplanade)…I started out with passion, but slowly the passion became money and money became a job…my passion kind of died.</a:t>
            </a:r>
          </a:p>
          <a:p>
            <a:pPr algn="just"/>
            <a:endParaRPr lang="en-GB" sz="2000" dirty="0">
              <a:latin typeface="+mj-lt"/>
              <a:cs typeface="Calibri" panose="020F0502020204030204" pitchFamily="34" charset="0"/>
            </a:endParaRPr>
          </a:p>
          <a:p>
            <a:pPr algn="r"/>
            <a:r>
              <a:rPr lang="en-GB" sz="2000" i="1" dirty="0">
                <a:latin typeface="+mj-lt"/>
                <a:cs typeface="Calibri" panose="020F0502020204030204" pitchFamily="34" charset="0"/>
              </a:rPr>
              <a:t>- Ashley, lighting operator</a:t>
            </a:r>
            <a:r>
              <a:rPr lang="en-GB" sz="2000" dirty="0">
                <a:latin typeface="+mj-lt"/>
                <a:cs typeface="Calibri" panose="020F0502020204030204" pitchFamily="34" charset="0"/>
              </a:rPr>
              <a:t> </a:t>
            </a:r>
          </a:p>
        </p:txBody>
      </p:sp>
    </p:spTree>
    <p:extLst>
      <p:ext uri="{BB962C8B-B14F-4D97-AF65-F5344CB8AC3E}">
        <p14:creationId xmlns:p14="http://schemas.microsoft.com/office/powerpoint/2010/main" val="3154097204"/>
      </p:ext>
    </p:extLst>
  </p:cSld>
  <p:clrMapOvr>
    <a:masterClrMapping/>
  </p:clrMapOvr>
</p:sld>
</file>

<file path=ppt/theme/theme1.xml><?xml version="1.0" encoding="utf-8"?>
<a:theme xmlns:a="http://schemas.openxmlformats.org/drawingml/2006/main" name="Avetra_CI_Presentation_V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BE3472B65A1143B982F7B2EE1D8377" ma:contentTypeVersion="13" ma:contentTypeDescription="Create a new document." ma:contentTypeScope="" ma:versionID="4ff8073c3b522eb8b9c748b39c812379">
  <xsd:schema xmlns:xsd="http://www.w3.org/2001/XMLSchema" xmlns:xs="http://www.w3.org/2001/XMLSchema" xmlns:p="http://schemas.microsoft.com/office/2006/metadata/properties" xmlns:ns2="fb404576-cde5-42a3-ab17-5103a495c61b" xmlns:ns3="bae00214-0dab-4a74-be3b-bfd7314de5f1" targetNamespace="http://schemas.microsoft.com/office/2006/metadata/properties" ma:root="true" ma:fieldsID="a183c1295684f7746251bca9af5f9e46" ns2:_="" ns3:_="">
    <xsd:import namespace="fb404576-cde5-42a3-ab17-5103a495c61b"/>
    <xsd:import namespace="bae00214-0dab-4a74-be3b-bfd7314de5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04576-cde5-42a3-ab17-5103a495c6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e00214-0dab-4a74-be3b-bfd7314de5f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A92376-F277-4B9F-87AE-3DEC832933FA}"/>
</file>

<file path=customXml/itemProps2.xml><?xml version="1.0" encoding="utf-8"?>
<ds:datastoreItem xmlns:ds="http://schemas.openxmlformats.org/officeDocument/2006/customXml" ds:itemID="{1C0B74B2-F18E-423E-A2BC-A254372B7DE5}"/>
</file>

<file path=customXml/itemProps3.xml><?xml version="1.0" encoding="utf-8"?>
<ds:datastoreItem xmlns:ds="http://schemas.openxmlformats.org/officeDocument/2006/customXml" ds:itemID="{5759129D-47AD-403D-A8CC-154BA105C642}"/>
</file>

<file path=docProps/app.xml><?xml version="1.0" encoding="utf-8"?>
<Properties xmlns="http://schemas.openxmlformats.org/officeDocument/2006/extended-properties" xmlns:vt="http://schemas.openxmlformats.org/officeDocument/2006/docPropsVTypes">
  <Template>Avetra_CI_Presentation_V1</Template>
  <TotalTime>45</TotalTime>
  <Words>1353</Words>
  <Application>Microsoft Office PowerPoint</Application>
  <PresentationFormat>On-screen Show (4:3)</PresentationFormat>
  <Paragraphs>154</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MS PGothic</vt:lpstr>
      <vt:lpstr>Arial</vt:lpstr>
      <vt:lpstr>Arial Narrow</vt:lpstr>
      <vt:lpstr>Calibri</vt:lpstr>
      <vt:lpstr>Helvetica</vt:lpstr>
      <vt:lpstr>Avetra_CI_Presentation_V1</vt:lpstr>
      <vt:lpstr>Learning &amp; Development for Freelancers in Singapore’s Creative Industries: the Problem of Two Markets</vt:lpstr>
      <vt:lpstr>Singapore’s Creative Industries</vt:lpstr>
      <vt:lpstr>Making markets meet to better cater to L&amp;D needs of freelancers</vt:lpstr>
      <vt:lpstr>Research Project</vt:lpstr>
      <vt:lpstr>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Pulling in different directions</vt:lpstr>
      <vt:lpstr>PowerPoint Presentation</vt:lpstr>
      <vt:lpstr>Embed new model in the production process</vt:lpstr>
      <vt:lpstr>PowerPoint Presentation</vt:lpstr>
    </vt:vector>
  </TitlesOfParts>
  <Company>Singapore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&amp; Development for Freelancers in Singapore’s Creative Industries: the Problem of Two Markets</dc:title>
  <dc:creator>Nur SAHARA (IAL)</dc:creator>
  <cp:lastModifiedBy>Megan Ogier</cp:lastModifiedBy>
  <cp:revision>6</cp:revision>
  <cp:lastPrinted>2013-12-11T03:05:45Z</cp:lastPrinted>
  <dcterms:created xsi:type="dcterms:W3CDTF">2015-04-08T21:49:16Z</dcterms:created>
  <dcterms:modified xsi:type="dcterms:W3CDTF">2016-11-23T21:40:41Z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0x010100E8BE3472B65A1143B982F7B2EE1D8377</vt:lpwstr>
  </property>
</Properties>
</file>