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64" r:id="rId3"/>
    <p:sldId id="265" r:id="rId4"/>
    <p:sldId id="266" r:id="rId5"/>
    <p:sldId id="287" r:id="rId6"/>
    <p:sldId id="294" r:id="rId7"/>
    <p:sldId id="297" r:id="rId8"/>
    <p:sldId id="311" r:id="rId9"/>
    <p:sldId id="310" r:id="rId10"/>
    <p:sldId id="292" r:id="rId11"/>
    <p:sldId id="293" r:id="rId12"/>
    <p:sldId id="299" r:id="rId13"/>
    <p:sldId id="258" r:id="rId14"/>
    <p:sldId id="263" r:id="rId15"/>
    <p:sldId id="313" r:id="rId16"/>
    <p:sldId id="314" r:id="rId17"/>
    <p:sldId id="261" r:id="rId18"/>
    <p:sldId id="262" r:id="rId19"/>
    <p:sldId id="260" r:id="rId20"/>
    <p:sldId id="268" r:id="rId21"/>
    <p:sldId id="267" r:id="rId22"/>
    <p:sldId id="273" r:id="rId23"/>
    <p:sldId id="275" r:id="rId24"/>
    <p:sldId id="274" r:id="rId25"/>
    <p:sldId id="271" r:id="rId26"/>
    <p:sldId id="315" r:id="rId27"/>
    <p:sldId id="270" r:id="rId28"/>
    <p:sldId id="279" r:id="rId29"/>
    <p:sldId id="278" r:id="rId30"/>
    <p:sldId id="304" r:id="rId31"/>
    <p:sldId id="306" r:id="rId32"/>
    <p:sldId id="307" r:id="rId33"/>
    <p:sldId id="276" r:id="rId34"/>
    <p:sldId id="269" r:id="rId35"/>
    <p:sldId id="316" r:id="rId36"/>
    <p:sldId id="301" r:id="rId37"/>
    <p:sldId id="302" r:id="rId38"/>
    <p:sldId id="30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42"/>
      </p:cViewPr>
      <p:guideLst>
        <p:guide orient="horz" pos="2160"/>
        <p:guide pos="2880"/>
      </p:guideLst>
    </p:cSldViewPr>
  </p:slideViewPr>
  <p:notesTextViewPr>
    <p:cViewPr>
      <p:scale>
        <a:sx n="1" d="1"/>
        <a:sy n="1" d="1"/>
      </p:scale>
      <p:origin x="0" y="0"/>
    </p:cViewPr>
  </p:notesTextViewPr>
  <p:sorterViewPr>
    <p:cViewPr>
      <p:scale>
        <a:sx n="100" d="100"/>
        <a:sy n="100" d="100"/>
      </p:scale>
      <p:origin x="0" y="20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04282A-CD0C-48B6-999E-DE71479FCFDF}" type="datetimeFigureOut">
              <a:rPr lang="en-AU" smtClean="0"/>
              <a:t>24/11/2016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A9CF1-902B-47BC-AF9B-BC981BE62E7C}" type="slidenum">
              <a:rPr lang="en-AU" smtClean="0"/>
              <a:t>‹#›</a:t>
            </a:fld>
            <a:endParaRPr lang="en-AU"/>
          </a:p>
        </p:txBody>
      </p:sp>
    </p:spTree>
    <p:extLst>
      <p:ext uri="{BB962C8B-B14F-4D97-AF65-F5344CB8AC3E}">
        <p14:creationId xmlns:p14="http://schemas.microsoft.com/office/powerpoint/2010/main" val="129974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B5A9CF1-902B-47BC-AF9B-BC981BE62E7C}" type="slidenum">
              <a:rPr lang="en-AU" smtClean="0"/>
              <a:t>8</a:t>
            </a:fld>
            <a:endParaRPr lang="en-AU"/>
          </a:p>
        </p:txBody>
      </p:sp>
    </p:spTree>
    <p:extLst>
      <p:ext uri="{BB962C8B-B14F-4D97-AF65-F5344CB8AC3E}">
        <p14:creationId xmlns:p14="http://schemas.microsoft.com/office/powerpoint/2010/main" val="178489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B5A9CF1-902B-47BC-AF9B-BC981BE62E7C}" type="slidenum">
              <a:rPr lang="en-AU" smtClean="0"/>
              <a:t>17</a:t>
            </a:fld>
            <a:endParaRPr lang="en-AU"/>
          </a:p>
        </p:txBody>
      </p:sp>
    </p:spTree>
    <p:extLst>
      <p:ext uri="{BB962C8B-B14F-4D97-AF65-F5344CB8AC3E}">
        <p14:creationId xmlns:p14="http://schemas.microsoft.com/office/powerpoint/2010/main" val="183107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B5A9CF1-902B-47BC-AF9B-BC981BE62E7C}" type="slidenum">
              <a:rPr lang="en-AU" smtClean="0"/>
              <a:t>34</a:t>
            </a:fld>
            <a:endParaRPr lang="en-AU"/>
          </a:p>
        </p:txBody>
      </p:sp>
    </p:spTree>
    <p:extLst>
      <p:ext uri="{BB962C8B-B14F-4D97-AF65-F5344CB8AC3E}">
        <p14:creationId xmlns:p14="http://schemas.microsoft.com/office/powerpoint/2010/main" val="4222667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16ECFFB-B0C6-45CE-932A-E9E4EE5A04C6}" type="datetimeFigureOut">
              <a:rPr lang="en-AU" smtClean="0"/>
              <a:t>24/11/2016</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6369D91-0C9A-4FC5-89E4-AB1A23950A73}"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6ECFFB-B0C6-45CE-932A-E9E4EE5A04C6}" type="datetimeFigureOut">
              <a:rPr lang="en-AU" smtClean="0"/>
              <a:t>24/11/2016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369D91-0C9A-4FC5-89E4-AB1A23950A73}"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6ECFFB-B0C6-45CE-932A-E9E4EE5A04C6}" type="datetimeFigureOut">
              <a:rPr lang="en-AU" smtClean="0"/>
              <a:t>24/11/2016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369D91-0C9A-4FC5-89E4-AB1A23950A73}"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6ECFFB-B0C6-45CE-932A-E9E4EE5A04C6}" type="datetimeFigureOut">
              <a:rPr lang="en-AU" smtClean="0"/>
              <a:t>24/11/2016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369D91-0C9A-4FC5-89E4-AB1A23950A73}" type="slidenum">
              <a:rPr lang="en-AU" smtClean="0"/>
              <a:t>‹#›</a:t>
            </a:fld>
            <a:endParaRPr lang="en-AU"/>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16ECFFB-B0C6-45CE-932A-E9E4EE5A04C6}" type="datetimeFigureOut">
              <a:rPr lang="en-AU" smtClean="0"/>
              <a:t>24/11/2016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369D91-0C9A-4FC5-89E4-AB1A23950A73}" type="slidenum">
              <a:rPr lang="en-AU" smtClean="0"/>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6ECFFB-B0C6-45CE-932A-E9E4EE5A04C6}" type="datetimeFigureOut">
              <a:rPr lang="en-AU" smtClean="0"/>
              <a:t>24/11/2016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6369D91-0C9A-4FC5-89E4-AB1A23950A73}" type="slidenum">
              <a:rPr lang="en-AU" smtClean="0"/>
              <a:t>‹#›</a:t>
            </a:fld>
            <a:endParaRPr lang="en-AU"/>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16ECFFB-B0C6-45CE-932A-E9E4EE5A04C6}" type="datetimeFigureOut">
              <a:rPr lang="en-AU" smtClean="0"/>
              <a:t>24/11/2016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6369D91-0C9A-4FC5-89E4-AB1A23950A73}"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6ECFFB-B0C6-45CE-932A-E9E4EE5A04C6}" type="datetimeFigureOut">
              <a:rPr lang="en-AU" smtClean="0"/>
              <a:t>24/11/2016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6369D91-0C9A-4FC5-89E4-AB1A23950A73}" type="slidenum">
              <a:rPr lang="en-AU" smtClean="0"/>
              <a:t>‹#›</a:t>
            </a:fld>
            <a:endParaRPr lang="en-AU"/>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ECFFB-B0C6-45CE-932A-E9E4EE5A04C6}" type="datetimeFigureOut">
              <a:rPr lang="en-AU" smtClean="0"/>
              <a:t>24/11/2016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6369D91-0C9A-4FC5-89E4-AB1A23950A73}"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16ECFFB-B0C6-45CE-932A-E9E4EE5A04C6}" type="datetimeFigureOut">
              <a:rPr lang="en-AU" smtClean="0"/>
              <a:t>24/11/2016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6369D91-0C9A-4FC5-89E4-AB1A23950A73}"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16ECFFB-B0C6-45CE-932A-E9E4EE5A04C6}" type="datetimeFigureOut">
              <a:rPr lang="en-AU" smtClean="0"/>
              <a:t>24/11/2016</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6369D91-0C9A-4FC5-89E4-AB1A23950A73}" type="slidenum">
              <a:rPr lang="en-AU" smtClean="0"/>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16ECFFB-B0C6-45CE-932A-E9E4EE5A04C6}" type="datetimeFigureOut">
              <a:rPr lang="en-AU" smtClean="0"/>
              <a:t>24/11/2016</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369D91-0C9A-4FC5-89E4-AB1A23950A73}"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2304255"/>
          </a:xfrm>
        </p:spPr>
        <p:txBody>
          <a:bodyPr>
            <a:normAutofit/>
          </a:bodyPr>
          <a:lstStyle/>
          <a:p>
            <a:r>
              <a:rPr lang="en-AU" dirty="0"/>
              <a:t>Gen Green 4 survey: skills for sustainability at the end of the DESD</a:t>
            </a:r>
          </a:p>
        </p:txBody>
      </p:sp>
      <p:sp>
        <p:nvSpPr>
          <p:cNvPr id="3" name="Subtitle 2"/>
          <p:cNvSpPr>
            <a:spLocks noGrp="1"/>
          </p:cNvSpPr>
          <p:nvPr>
            <p:ph type="subTitle" idx="1"/>
          </p:nvPr>
        </p:nvSpPr>
        <p:spPr>
          <a:xfrm>
            <a:off x="685800" y="2852936"/>
            <a:ext cx="7772400" cy="2664295"/>
          </a:xfrm>
        </p:spPr>
        <p:txBody>
          <a:bodyPr>
            <a:normAutofit fontScale="77500" lnSpcReduction="20000"/>
          </a:bodyPr>
          <a:lstStyle/>
          <a:p>
            <a:pPr algn="ctr"/>
            <a:r>
              <a:rPr lang="en-AU" dirty="0"/>
              <a:t>Dr Mike Brown</a:t>
            </a:r>
          </a:p>
          <a:p>
            <a:pPr algn="ctr"/>
            <a:r>
              <a:rPr lang="en-AU" dirty="0"/>
              <a:t>School of Education</a:t>
            </a:r>
          </a:p>
          <a:p>
            <a:pPr algn="ctr"/>
            <a:r>
              <a:rPr lang="en-AU" dirty="0"/>
              <a:t>La Trobe University</a:t>
            </a:r>
          </a:p>
          <a:p>
            <a:pPr algn="ctr"/>
            <a:endParaRPr lang="en-AU" dirty="0"/>
          </a:p>
          <a:p>
            <a:pPr algn="ctr"/>
            <a:r>
              <a:rPr lang="en-AU" dirty="0"/>
              <a:t>and with a little help from my friends . . . </a:t>
            </a:r>
          </a:p>
          <a:p>
            <a:pPr algn="ctr"/>
            <a:r>
              <a:rPr lang="en-AU" dirty="0"/>
              <a:t>Dr Fabian Sack</a:t>
            </a:r>
          </a:p>
          <a:p>
            <a:pPr algn="ctr"/>
            <a:r>
              <a:rPr lang="en-AU" dirty="0"/>
              <a:t>Judy Turnbull</a:t>
            </a:r>
          </a:p>
          <a:p>
            <a:pPr algn="ctr"/>
            <a:r>
              <a:rPr lang="en-AU" dirty="0"/>
              <a:t>Mohammad Rahimi</a:t>
            </a:r>
          </a:p>
        </p:txBody>
      </p:sp>
    </p:spTree>
    <p:extLst>
      <p:ext uri="{BB962C8B-B14F-4D97-AF65-F5344CB8AC3E}">
        <p14:creationId xmlns:p14="http://schemas.microsoft.com/office/powerpoint/2010/main" val="269897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770" y="1221537"/>
            <a:ext cx="8229600" cy="3893420"/>
          </a:xfrm>
        </p:spPr>
        <p:txBody>
          <a:bodyPr/>
          <a:lstStyle/>
          <a:p>
            <a:pPr marL="0" indent="0">
              <a:spcAft>
                <a:spcPts val="1800"/>
              </a:spcAft>
              <a:buNone/>
            </a:pPr>
            <a:r>
              <a:rPr lang="en-US" dirty="0"/>
              <a:t>Institute Recruitment:</a:t>
            </a:r>
          </a:p>
          <a:p>
            <a:pPr marL="914400" lvl="1" indent="-457200">
              <a:spcAft>
                <a:spcPts val="1800"/>
              </a:spcAft>
            </a:pPr>
            <a:r>
              <a:rPr lang="en-US" dirty="0"/>
              <a:t>Identified mix of urban &amp; regional institutions in each state &amp; territory</a:t>
            </a:r>
          </a:p>
          <a:p>
            <a:pPr marL="914400" lvl="1" indent="-457200">
              <a:spcAft>
                <a:spcPts val="1800"/>
              </a:spcAft>
            </a:pPr>
            <a:r>
              <a:rPr lang="en-US" dirty="0"/>
              <a:t>CEOs asked to sign agreement, nominated project &amp; marketing contacts</a:t>
            </a:r>
          </a:p>
          <a:p>
            <a:pPr marL="914400" lvl="1" indent="-457200">
              <a:spcAft>
                <a:spcPts val="1800"/>
              </a:spcAft>
            </a:pPr>
            <a:r>
              <a:rPr lang="en-US" dirty="0"/>
              <a:t>18 institutes signed up from across Australia</a:t>
            </a:r>
          </a:p>
          <a:p>
            <a:endParaRPr lang="en-US" dirty="0"/>
          </a:p>
        </p:txBody>
      </p:sp>
    </p:spTree>
    <p:extLst>
      <p:ext uri="{BB962C8B-B14F-4D97-AF65-F5344CB8AC3E}">
        <p14:creationId xmlns:p14="http://schemas.microsoft.com/office/powerpoint/2010/main" val="214013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24" y="242278"/>
            <a:ext cx="8229600" cy="1143000"/>
          </a:xfrm>
        </p:spPr>
        <p:txBody>
          <a:bodyPr>
            <a:normAutofit/>
          </a:bodyPr>
          <a:lstStyle/>
          <a:p>
            <a:r>
              <a:rPr lang="en-US" sz="3200" b="1" dirty="0"/>
              <a:t>Participating organisations:</a:t>
            </a:r>
          </a:p>
        </p:txBody>
      </p:sp>
      <p:sp>
        <p:nvSpPr>
          <p:cNvPr id="3" name="Content Placeholder 2"/>
          <p:cNvSpPr>
            <a:spLocks noGrp="1"/>
          </p:cNvSpPr>
          <p:nvPr>
            <p:ph idx="1"/>
          </p:nvPr>
        </p:nvSpPr>
        <p:spPr>
          <a:xfrm>
            <a:off x="226502" y="2030462"/>
            <a:ext cx="3979960" cy="3713189"/>
          </a:xfrm>
        </p:spPr>
        <p:txBody>
          <a:bodyPr numCol="1">
            <a:normAutofit fontScale="85000" lnSpcReduction="20000"/>
          </a:bodyPr>
          <a:lstStyle/>
          <a:p>
            <a:pPr marL="0" indent="0">
              <a:buNone/>
            </a:pPr>
            <a:r>
              <a:rPr lang="en-AU" sz="2100" dirty="0" err="1"/>
              <a:t>WorldSkills</a:t>
            </a:r>
            <a:r>
              <a:rPr lang="en-AU" sz="2100" dirty="0"/>
              <a:t> Australia</a:t>
            </a:r>
          </a:p>
          <a:p>
            <a:pPr marL="0" indent="0">
              <a:buNone/>
            </a:pPr>
            <a:r>
              <a:rPr lang="en-AU" sz="2100" dirty="0"/>
              <a:t>Canberra Institute of Technology</a:t>
            </a:r>
          </a:p>
          <a:p>
            <a:pPr marL="0" indent="0">
              <a:buNone/>
            </a:pPr>
            <a:r>
              <a:rPr lang="en-AU" sz="2100" dirty="0"/>
              <a:t>TAFE NSW Hunter Institute</a:t>
            </a:r>
          </a:p>
          <a:p>
            <a:pPr marL="0" indent="0">
              <a:buNone/>
            </a:pPr>
            <a:r>
              <a:rPr lang="en-AU" sz="2100" dirty="0"/>
              <a:t>TAFE New England</a:t>
            </a:r>
          </a:p>
          <a:p>
            <a:pPr marL="0" indent="0">
              <a:buNone/>
            </a:pPr>
            <a:r>
              <a:rPr lang="en-AU" sz="2100" dirty="0"/>
              <a:t>TAFE NSW Sydney Institute</a:t>
            </a:r>
          </a:p>
          <a:p>
            <a:pPr marL="0" indent="0">
              <a:buNone/>
            </a:pPr>
            <a:r>
              <a:rPr lang="en-AU" sz="2100" dirty="0"/>
              <a:t>The Northern Sydney Institute TAFE NSW</a:t>
            </a:r>
          </a:p>
          <a:p>
            <a:pPr marL="0" indent="0">
              <a:buNone/>
            </a:pPr>
            <a:r>
              <a:rPr lang="en-AU" sz="2100" dirty="0"/>
              <a:t>Southbank Institute of Technology</a:t>
            </a:r>
          </a:p>
          <a:p>
            <a:pPr marL="0" indent="0">
              <a:buNone/>
            </a:pPr>
            <a:r>
              <a:rPr lang="en-AU" sz="2100" dirty="0"/>
              <a:t>Southern Queensland Institute of TAFE</a:t>
            </a:r>
          </a:p>
          <a:p>
            <a:pPr marL="0" indent="0">
              <a:buNone/>
            </a:pPr>
            <a:r>
              <a:rPr lang="en-AU" sz="2200" dirty="0"/>
              <a:t>Sunshine Coast Institute of TAFE</a:t>
            </a:r>
          </a:p>
          <a:p>
            <a:pPr marL="0" indent="0">
              <a:buNone/>
            </a:pPr>
            <a:endParaRPr lang="en-AU" sz="2100" dirty="0"/>
          </a:p>
          <a:p>
            <a:endParaRPr lang="en-US" dirty="0"/>
          </a:p>
        </p:txBody>
      </p:sp>
      <p:sp>
        <p:nvSpPr>
          <p:cNvPr id="4" name="Content Placeholder 2"/>
          <p:cNvSpPr txBox="1">
            <a:spLocks/>
          </p:cNvSpPr>
          <p:nvPr/>
        </p:nvSpPr>
        <p:spPr>
          <a:xfrm>
            <a:off x="4541024" y="2030462"/>
            <a:ext cx="3749262" cy="4036775"/>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AU" sz="2000" dirty="0"/>
              <a:t>Tropical North Queensland TAFE</a:t>
            </a:r>
          </a:p>
          <a:p>
            <a:pPr marL="0" indent="0">
              <a:lnSpc>
                <a:spcPct val="90000"/>
              </a:lnSpc>
              <a:buNone/>
            </a:pPr>
            <a:r>
              <a:rPr lang="en-AU" sz="2000" dirty="0" err="1"/>
              <a:t>TasTAFE</a:t>
            </a:r>
            <a:endParaRPr lang="en-AU" sz="2000" dirty="0"/>
          </a:p>
          <a:p>
            <a:pPr marL="0" indent="0">
              <a:lnSpc>
                <a:spcPct val="90000"/>
              </a:lnSpc>
              <a:buNone/>
            </a:pPr>
            <a:r>
              <a:rPr lang="en-AU" sz="2000" dirty="0"/>
              <a:t>Chisholm Institute</a:t>
            </a:r>
          </a:p>
          <a:p>
            <a:pPr marL="0" indent="0">
              <a:lnSpc>
                <a:spcPct val="90000"/>
              </a:lnSpc>
              <a:buNone/>
            </a:pPr>
            <a:r>
              <a:rPr lang="en-AU" sz="2000" dirty="0"/>
              <a:t>RMIT University</a:t>
            </a:r>
          </a:p>
          <a:p>
            <a:pPr marL="0" indent="0">
              <a:lnSpc>
                <a:spcPct val="90000"/>
              </a:lnSpc>
              <a:buNone/>
            </a:pPr>
            <a:r>
              <a:rPr lang="en-AU" sz="2000" dirty="0"/>
              <a:t>Swinburne University of Technology</a:t>
            </a:r>
          </a:p>
          <a:p>
            <a:pPr marL="0" indent="0">
              <a:lnSpc>
                <a:spcPct val="90000"/>
              </a:lnSpc>
              <a:buNone/>
            </a:pPr>
            <a:r>
              <a:rPr lang="en-AU" sz="2000" dirty="0"/>
              <a:t>Federation University Australia</a:t>
            </a:r>
          </a:p>
          <a:p>
            <a:pPr marL="0" indent="0">
              <a:lnSpc>
                <a:spcPct val="90000"/>
              </a:lnSpc>
              <a:buNone/>
            </a:pPr>
            <a:r>
              <a:rPr lang="en-AU" sz="2000" dirty="0"/>
              <a:t>Challenger Institute of Technology</a:t>
            </a:r>
          </a:p>
          <a:p>
            <a:pPr marL="0" indent="0">
              <a:lnSpc>
                <a:spcPct val="90000"/>
              </a:lnSpc>
              <a:buNone/>
            </a:pPr>
            <a:r>
              <a:rPr lang="en-AU" sz="2000" dirty="0"/>
              <a:t>Pilbara Institute</a:t>
            </a:r>
          </a:p>
          <a:p>
            <a:pPr marL="0" indent="0">
              <a:lnSpc>
                <a:spcPct val="90000"/>
              </a:lnSpc>
              <a:spcAft>
                <a:spcPts val="600"/>
              </a:spcAft>
              <a:buNone/>
            </a:pPr>
            <a:r>
              <a:rPr lang="en-AU" sz="2000" dirty="0"/>
              <a:t>Polytechnic West</a:t>
            </a:r>
          </a:p>
        </p:txBody>
      </p:sp>
    </p:spTree>
    <p:extLst>
      <p:ext uri="{BB962C8B-B14F-4D97-AF65-F5344CB8AC3E}">
        <p14:creationId xmlns:p14="http://schemas.microsoft.com/office/powerpoint/2010/main" val="197564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7642"/>
            <a:ext cx="8229600" cy="4626126"/>
          </a:xfrm>
        </p:spPr>
        <p:txBody>
          <a:bodyPr>
            <a:normAutofit/>
          </a:bodyPr>
          <a:lstStyle/>
          <a:p>
            <a:pPr>
              <a:spcBef>
                <a:spcPts val="768"/>
              </a:spcBef>
              <a:spcAft>
                <a:spcPts val="2400"/>
              </a:spcAft>
            </a:pPr>
            <a:r>
              <a:rPr lang="en-AU" dirty="0"/>
              <a:t>Data collection from two main groups of informants </a:t>
            </a:r>
          </a:p>
          <a:p>
            <a:pPr>
              <a:spcBef>
                <a:spcPts val="768"/>
              </a:spcBef>
              <a:spcAft>
                <a:spcPts val="2400"/>
              </a:spcAft>
            </a:pPr>
            <a:r>
              <a:rPr lang="en-AU" dirty="0"/>
              <a:t>Two online survey instruments  </a:t>
            </a:r>
          </a:p>
          <a:p>
            <a:pPr>
              <a:spcBef>
                <a:spcPts val="768"/>
              </a:spcBef>
              <a:spcAft>
                <a:spcPts val="2400"/>
              </a:spcAft>
            </a:pPr>
            <a:r>
              <a:rPr lang="en-AU" dirty="0"/>
              <a:t>A rigorous analytical approach using both qualitative and quantitative data combined to identify the key insights of the respondents</a:t>
            </a:r>
          </a:p>
          <a:p>
            <a:pPr>
              <a:spcAft>
                <a:spcPts val="2400"/>
              </a:spcAft>
            </a:pPr>
            <a:endParaRPr lang="en-US" dirty="0"/>
          </a:p>
        </p:txBody>
      </p:sp>
    </p:spTree>
    <p:extLst>
      <p:ext uri="{BB962C8B-B14F-4D97-AF65-F5344CB8AC3E}">
        <p14:creationId xmlns:p14="http://schemas.microsoft.com/office/powerpoint/2010/main" val="3261134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688632"/>
          </a:xfrm>
        </p:spPr>
        <p:txBody>
          <a:bodyPr>
            <a:normAutofit fontScale="32500" lnSpcReduction="20000"/>
          </a:bodyPr>
          <a:lstStyle/>
          <a:p>
            <a:r>
              <a:rPr lang="en-AU" sz="5800" dirty="0"/>
              <a:t>Apprentices and trainees are learning through both participation in authentic workplace practice and within training programs.</a:t>
            </a:r>
          </a:p>
          <a:p>
            <a:endParaRPr lang="en-AU" sz="5800" dirty="0"/>
          </a:p>
          <a:p>
            <a:r>
              <a:rPr lang="en-AU" sz="5800" dirty="0"/>
              <a:t>Apprentices and trainees come to work and training with existing beliefs and values towards sustainability</a:t>
            </a:r>
          </a:p>
          <a:p>
            <a:pPr marL="109728" indent="0">
              <a:buNone/>
            </a:pPr>
            <a:endParaRPr lang="en-AU" sz="5800" dirty="0"/>
          </a:p>
          <a:p>
            <a:r>
              <a:rPr lang="en-AU" sz="5800" dirty="0"/>
              <a:t>Apprentices and trainees are the skilled workforce of the future</a:t>
            </a:r>
          </a:p>
          <a:p>
            <a:endParaRPr lang="en-AU" sz="5800" dirty="0"/>
          </a:p>
          <a:p>
            <a:r>
              <a:rPr lang="en-AU" sz="5800" dirty="0"/>
              <a:t>Large corporations are increasingly choosing to publicly report on their policies and practices relating to sustainability</a:t>
            </a:r>
          </a:p>
          <a:p>
            <a:endParaRPr lang="en-AU" sz="5800" dirty="0"/>
          </a:p>
          <a:p>
            <a:r>
              <a:rPr lang="en-AU" sz="5800" dirty="0"/>
              <a:t>If a company provides evidence of addressing sustainability what do these policies and practices look like at the level of the work and training of the apprentices and trainees.</a:t>
            </a:r>
          </a:p>
          <a:p>
            <a:endParaRPr lang="en-AU" sz="5800" dirty="0"/>
          </a:p>
          <a:p>
            <a:r>
              <a:rPr lang="en-AU" sz="5800" dirty="0"/>
              <a:t>The Gen Green 4 survey is the largest national study to date and involved both, apprentices and trainees (n=649), and VET teachers (n=417) - the findings from this study provide an indication of the state of skills for sustainability at the end of the DESD</a:t>
            </a:r>
          </a:p>
          <a:p>
            <a:endParaRPr lang="en-AU" dirty="0"/>
          </a:p>
        </p:txBody>
      </p:sp>
      <p:sp>
        <p:nvSpPr>
          <p:cNvPr id="2" name="Title 1"/>
          <p:cNvSpPr>
            <a:spLocks noGrp="1"/>
          </p:cNvSpPr>
          <p:nvPr>
            <p:ph type="title"/>
          </p:nvPr>
        </p:nvSpPr>
        <p:spPr>
          <a:xfrm>
            <a:off x="457200" y="274638"/>
            <a:ext cx="8229600" cy="778098"/>
          </a:xfrm>
        </p:spPr>
        <p:txBody>
          <a:bodyPr>
            <a:normAutofit/>
          </a:bodyPr>
          <a:lstStyle/>
          <a:p>
            <a:r>
              <a:rPr lang="en-AU" dirty="0"/>
              <a:t>Major premises</a:t>
            </a:r>
          </a:p>
        </p:txBody>
      </p:sp>
    </p:spTree>
    <p:extLst>
      <p:ext uri="{BB962C8B-B14F-4D97-AF65-F5344CB8AC3E}">
        <p14:creationId xmlns:p14="http://schemas.microsoft.com/office/powerpoint/2010/main" val="193900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25991"/>
            <a:ext cx="6607909" cy="664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146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668" y="836711"/>
            <a:ext cx="8659812" cy="580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13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560"/>
            <a:ext cx="8229600" cy="3738563"/>
          </a:xfrm>
        </p:spPr>
        <p:txBody>
          <a:bodyPr/>
          <a:lstStyle/>
          <a:p>
            <a:pPr>
              <a:spcAft>
                <a:spcPts val="1800"/>
              </a:spcAft>
            </a:pPr>
            <a:r>
              <a:rPr lang="en-AU" dirty="0"/>
              <a:t>Apprentices, trainees and teachers responded to survey instruments that explored their:</a:t>
            </a:r>
          </a:p>
          <a:p>
            <a:pPr lvl="1">
              <a:spcAft>
                <a:spcPts val="1800"/>
              </a:spcAft>
            </a:pPr>
            <a:r>
              <a:rPr lang="en-AU" dirty="0"/>
              <a:t> sustainability related values</a:t>
            </a:r>
          </a:p>
          <a:p>
            <a:pPr lvl="1">
              <a:spcAft>
                <a:spcPts val="1800"/>
              </a:spcAft>
            </a:pPr>
            <a:r>
              <a:rPr lang="en-AU" dirty="0"/>
              <a:t>sustainability related behaviours </a:t>
            </a:r>
          </a:p>
          <a:p>
            <a:pPr lvl="1">
              <a:spcAft>
                <a:spcPts val="1800"/>
              </a:spcAft>
            </a:pPr>
            <a:r>
              <a:rPr lang="en-AU" dirty="0"/>
              <a:t>learning and teaching of skills for sustainability</a:t>
            </a:r>
          </a:p>
        </p:txBody>
      </p:sp>
    </p:spTree>
    <p:extLst>
      <p:ext uri="{BB962C8B-B14F-4D97-AF65-F5344CB8AC3E}">
        <p14:creationId xmlns:p14="http://schemas.microsoft.com/office/powerpoint/2010/main" val="89943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977" y="1052736"/>
            <a:ext cx="8849511" cy="580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78098"/>
          </a:xfrm>
        </p:spPr>
        <p:txBody>
          <a:bodyPr>
            <a:normAutofit/>
          </a:bodyPr>
          <a:lstStyle/>
          <a:p>
            <a:r>
              <a:rPr lang="en-AU" sz="3200" dirty="0"/>
              <a:t>Student and teacher espoused values</a:t>
            </a:r>
          </a:p>
        </p:txBody>
      </p:sp>
    </p:spTree>
    <p:extLst>
      <p:ext uri="{BB962C8B-B14F-4D97-AF65-F5344CB8AC3E}">
        <p14:creationId xmlns:p14="http://schemas.microsoft.com/office/powerpoint/2010/main" val="307830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838746" cy="647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34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48680"/>
            <a:ext cx="9164400"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02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641379"/>
          </a:xfrm>
        </p:spPr>
        <p:txBody>
          <a:bodyPr>
            <a:normAutofit/>
          </a:bodyPr>
          <a:lstStyle/>
          <a:p>
            <a:r>
              <a:rPr lang="en-AU" dirty="0"/>
              <a:t>Provide an overview of the utilisation and formation of skills for sustainability amongst apprentices and trainees in Australia at the close of the Decade of Education for Sustainable Development  (DESD 2005-2014)</a:t>
            </a:r>
          </a:p>
          <a:p>
            <a:r>
              <a:rPr lang="en-AU" dirty="0"/>
              <a:t>The fifth of a suite of five studies of which three people are regulars: Dr 	Fabian Sack, Judy Turnbull and Dr Mike Brown</a:t>
            </a:r>
          </a:p>
          <a:p>
            <a:r>
              <a:rPr lang="en-AU" dirty="0"/>
              <a:t>Gen Green 4 study shows the state of play at the end of the DESD</a:t>
            </a:r>
          </a:p>
        </p:txBody>
      </p:sp>
      <p:sp>
        <p:nvSpPr>
          <p:cNvPr id="2" name="Title 1"/>
          <p:cNvSpPr>
            <a:spLocks noGrp="1"/>
          </p:cNvSpPr>
          <p:nvPr>
            <p:ph type="title"/>
          </p:nvPr>
        </p:nvSpPr>
        <p:spPr>
          <a:xfrm>
            <a:off x="457200" y="274638"/>
            <a:ext cx="8229600" cy="994122"/>
          </a:xfrm>
        </p:spPr>
        <p:txBody>
          <a:bodyPr>
            <a:normAutofit/>
          </a:bodyPr>
          <a:lstStyle/>
          <a:p>
            <a:r>
              <a:rPr lang="en-AU" dirty="0"/>
              <a:t>This session will . . . </a:t>
            </a:r>
          </a:p>
        </p:txBody>
      </p:sp>
    </p:spTree>
    <p:extLst>
      <p:ext uri="{BB962C8B-B14F-4D97-AF65-F5344CB8AC3E}">
        <p14:creationId xmlns:p14="http://schemas.microsoft.com/office/powerpoint/2010/main" val="168066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1" y="1268760"/>
            <a:ext cx="9098726"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7504" y="274638"/>
            <a:ext cx="8928992" cy="562074"/>
          </a:xfrm>
        </p:spPr>
        <p:txBody>
          <a:bodyPr>
            <a:normAutofit fontScale="90000"/>
          </a:bodyPr>
          <a:lstStyle/>
          <a:p>
            <a:r>
              <a:rPr lang="en-AU" sz="2300" dirty="0"/>
              <a:t>Students’ sources of learning environmental, social and economic skills</a:t>
            </a:r>
          </a:p>
        </p:txBody>
      </p:sp>
    </p:spTree>
    <p:extLst>
      <p:ext uri="{BB962C8B-B14F-4D97-AF65-F5344CB8AC3E}">
        <p14:creationId xmlns:p14="http://schemas.microsoft.com/office/powerpoint/2010/main" val="2978863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0"/>
            <a:ext cx="7920880" cy="687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8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19187" y="1991519"/>
            <a:ext cx="690562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1520" y="274638"/>
            <a:ext cx="8712968" cy="490066"/>
          </a:xfrm>
        </p:spPr>
        <p:txBody>
          <a:bodyPr>
            <a:normAutofit fontScale="90000"/>
          </a:bodyPr>
          <a:lstStyle/>
          <a:p>
            <a:r>
              <a:rPr lang="en-AU" sz="3200" dirty="0"/>
              <a:t>Teaching of education for sustainability skills</a:t>
            </a:r>
          </a:p>
        </p:txBody>
      </p:sp>
    </p:spTree>
    <p:extLst>
      <p:ext uri="{BB962C8B-B14F-4D97-AF65-F5344CB8AC3E}">
        <p14:creationId xmlns:p14="http://schemas.microsoft.com/office/powerpoint/2010/main" val="155999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44" y="1268760"/>
            <a:ext cx="864095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06090"/>
          </a:xfrm>
        </p:spPr>
        <p:txBody>
          <a:bodyPr>
            <a:normAutofit fontScale="90000"/>
          </a:bodyPr>
          <a:lstStyle/>
          <a:p>
            <a:r>
              <a:rPr lang="en-AU" sz="2400" dirty="0"/>
              <a:t>Students and teachers’ practice of sustainability-related behaviours in class, at work and at home</a:t>
            </a:r>
          </a:p>
        </p:txBody>
      </p:sp>
    </p:spTree>
    <p:extLst>
      <p:ext uri="{BB962C8B-B14F-4D97-AF65-F5344CB8AC3E}">
        <p14:creationId xmlns:p14="http://schemas.microsoft.com/office/powerpoint/2010/main" val="354383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2987" y="1658144"/>
            <a:ext cx="705802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78098"/>
          </a:xfrm>
        </p:spPr>
        <p:txBody>
          <a:bodyPr>
            <a:normAutofit fontScale="90000"/>
          </a:bodyPr>
          <a:lstStyle/>
          <a:p>
            <a:r>
              <a:rPr lang="en-AU" sz="2400" dirty="0"/>
              <a:t>Views of students without environmental skills on demand over time for these skills</a:t>
            </a:r>
          </a:p>
        </p:txBody>
      </p:sp>
    </p:spTree>
    <p:extLst>
      <p:ext uri="{BB962C8B-B14F-4D97-AF65-F5344CB8AC3E}">
        <p14:creationId xmlns:p14="http://schemas.microsoft.com/office/powerpoint/2010/main" val="3055335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7378357" cy="655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460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3" y="0"/>
            <a:ext cx="6624736" cy="6847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832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36" y="548680"/>
            <a:ext cx="9064533"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956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528" y="548680"/>
            <a:ext cx="8515963" cy="565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80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67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noAutofit/>
          </a:bodyPr>
          <a:lstStyle/>
          <a:p>
            <a:r>
              <a:rPr lang="en-AU" sz="2400" dirty="0"/>
              <a:t>Gen Green 1 in 2008: a national survey of apprentices and trainees who were Australian Worldskills competitors (n=101); DSF, environmental sustainability</a:t>
            </a:r>
          </a:p>
          <a:p>
            <a:r>
              <a:rPr lang="en-AU" sz="2400" dirty="0"/>
              <a:t>Gen Green 2 in 2010: a national survey of apprentices and trainees who were Australian Worldskills competitors (n= 97); DSF, Triple bottom line/GRI G4 (TBL)</a:t>
            </a:r>
          </a:p>
          <a:p>
            <a:r>
              <a:rPr lang="en-AU" sz="2400" dirty="0"/>
              <a:t>A Victorian based study in 2011 of VET teachers, managers, students, and community and industry representatives (n=80); LaTrobe </a:t>
            </a:r>
            <a:r>
              <a:rPr lang="en-AU" sz="2400" dirty="0" err="1"/>
              <a:t>Uni</a:t>
            </a:r>
            <a:r>
              <a:rPr lang="en-AU" sz="2400" dirty="0"/>
              <a:t> Institute, TBL/GRI</a:t>
            </a:r>
          </a:p>
          <a:p>
            <a:r>
              <a:rPr lang="en-AU" sz="2400" dirty="0"/>
              <a:t>Gen Green 3 in 2012: a national survey of apprentices and trainees who were Australian Worldskills competitors (n= 97); LaTrobe </a:t>
            </a:r>
            <a:r>
              <a:rPr lang="en-AU" sz="2400" dirty="0" err="1"/>
              <a:t>Uni</a:t>
            </a:r>
            <a:r>
              <a:rPr lang="en-AU" sz="2400" dirty="0"/>
              <a:t> Institute, TBL/GRI</a:t>
            </a:r>
          </a:p>
          <a:p>
            <a:r>
              <a:rPr lang="en-AU" sz="2400" dirty="0"/>
              <a:t>Gen Green 4 in 2014: a national survey of apprentices and trainees (n= 649) and VET teachers and trainers (n=417); DIICCSRTE, TBL/GRI</a:t>
            </a:r>
          </a:p>
        </p:txBody>
      </p:sp>
      <p:sp>
        <p:nvSpPr>
          <p:cNvPr id="2" name="Title 1"/>
          <p:cNvSpPr>
            <a:spLocks noGrp="1"/>
          </p:cNvSpPr>
          <p:nvPr>
            <p:ph type="title"/>
          </p:nvPr>
        </p:nvSpPr>
        <p:spPr>
          <a:xfrm>
            <a:off x="467544" y="116632"/>
            <a:ext cx="8229600" cy="576064"/>
          </a:xfrm>
        </p:spPr>
        <p:txBody>
          <a:bodyPr>
            <a:normAutofit/>
          </a:bodyPr>
          <a:lstStyle/>
          <a:p>
            <a:r>
              <a:rPr lang="en-AU" sz="2800" dirty="0"/>
              <a:t>Five Australian studies during the DESD</a:t>
            </a:r>
          </a:p>
        </p:txBody>
      </p:sp>
    </p:spTree>
    <p:extLst>
      <p:ext uri="{BB962C8B-B14F-4D97-AF65-F5344CB8AC3E}">
        <p14:creationId xmlns:p14="http://schemas.microsoft.com/office/powerpoint/2010/main" val="1493649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0000"/>
              </a:solidFill>
            </a:endParaRPr>
          </a:p>
        </p:txBody>
      </p:sp>
      <p:sp>
        <p:nvSpPr>
          <p:cNvPr id="8" name="TextBox 7"/>
          <p:cNvSpPr txBox="1"/>
          <p:nvPr/>
        </p:nvSpPr>
        <p:spPr>
          <a:xfrm>
            <a:off x="1147097" y="475226"/>
            <a:ext cx="6374580" cy="830997"/>
          </a:xfrm>
          <a:prstGeom prst="rect">
            <a:avLst/>
          </a:prstGeom>
          <a:noFill/>
        </p:spPr>
        <p:txBody>
          <a:bodyPr wrap="square" rtlCol="0">
            <a:spAutoFit/>
          </a:bodyPr>
          <a:lstStyle/>
          <a:p>
            <a:pPr algn="ctr"/>
            <a:r>
              <a:rPr lang="en-AU" sz="2400" b="1" dirty="0"/>
              <a:t>The impact of student age on environmental skills learning from different sources </a:t>
            </a:r>
            <a:endParaRPr lang="en-US" sz="2400" b="1" dirty="0">
              <a:solidFill>
                <a:srgbClr val="000000"/>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47835" y="1914217"/>
            <a:ext cx="8348209" cy="4468507"/>
          </a:xfrm>
          <a:prstGeom prst="rect">
            <a:avLst/>
          </a:prstGeom>
          <a:noFill/>
          <a:ln>
            <a:noFill/>
          </a:ln>
        </p:spPr>
      </p:pic>
    </p:spTree>
    <p:extLst>
      <p:ext uri="{BB962C8B-B14F-4D97-AF65-F5344CB8AC3E}">
        <p14:creationId xmlns:p14="http://schemas.microsoft.com/office/powerpoint/2010/main" val="3816855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0000"/>
              </a:solidFill>
            </a:endParaRPr>
          </a:p>
        </p:txBody>
      </p:sp>
      <p:sp>
        <p:nvSpPr>
          <p:cNvPr id="8" name="TextBox 7"/>
          <p:cNvSpPr txBox="1"/>
          <p:nvPr/>
        </p:nvSpPr>
        <p:spPr>
          <a:xfrm>
            <a:off x="1147097" y="475226"/>
            <a:ext cx="6374580" cy="830997"/>
          </a:xfrm>
          <a:prstGeom prst="rect">
            <a:avLst/>
          </a:prstGeom>
          <a:noFill/>
        </p:spPr>
        <p:txBody>
          <a:bodyPr wrap="square" rtlCol="0">
            <a:spAutoFit/>
          </a:bodyPr>
          <a:lstStyle/>
          <a:p>
            <a:pPr algn="ctr"/>
            <a:r>
              <a:rPr lang="en-AU" sz="2400" b="1" dirty="0"/>
              <a:t>Sources of learning skills for sustainability for male and female students </a:t>
            </a:r>
            <a:endParaRPr lang="en-US" sz="2400" b="1" dirty="0">
              <a:solidFill>
                <a:srgbClr val="000000"/>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91213" y="2118587"/>
            <a:ext cx="8469550" cy="4215604"/>
          </a:xfrm>
          <a:prstGeom prst="rect">
            <a:avLst/>
          </a:prstGeom>
          <a:noFill/>
          <a:ln>
            <a:noFill/>
          </a:ln>
        </p:spPr>
      </p:pic>
    </p:spTree>
    <p:extLst>
      <p:ext uri="{BB962C8B-B14F-4D97-AF65-F5344CB8AC3E}">
        <p14:creationId xmlns:p14="http://schemas.microsoft.com/office/powerpoint/2010/main" val="1705552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86725"/>
            <a:ext cx="7992887" cy="3738563"/>
          </a:xfrm>
        </p:spPr>
        <p:txBody>
          <a:bodyPr/>
          <a:lstStyle/>
          <a:p>
            <a:pPr marL="0" lvl="0" indent="0">
              <a:buNone/>
            </a:pPr>
            <a:r>
              <a:rPr lang="en-AU" dirty="0"/>
              <a:t>Gender differences in values and behaviours </a:t>
            </a:r>
          </a:p>
          <a:p>
            <a:pPr marL="0" lvl="0" indent="0">
              <a:buNone/>
            </a:pPr>
            <a:r>
              <a:rPr lang="en-AU" dirty="0"/>
              <a:t>and </a:t>
            </a:r>
          </a:p>
          <a:p>
            <a:pPr marL="0" lvl="0" indent="0">
              <a:buNone/>
            </a:pPr>
            <a:r>
              <a:rPr lang="en-AU" dirty="0"/>
              <a:t>gender and age differences in learning skills for sustainability have important implications for the design of future ‘skills for sustainability’ programs</a:t>
            </a:r>
          </a:p>
          <a:p>
            <a:endParaRPr lang="en-US" dirty="0"/>
          </a:p>
        </p:txBody>
      </p:sp>
    </p:spTree>
    <p:extLst>
      <p:ext uri="{BB962C8B-B14F-4D97-AF65-F5344CB8AC3E}">
        <p14:creationId xmlns:p14="http://schemas.microsoft.com/office/powerpoint/2010/main" val="385328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384" y="166374"/>
            <a:ext cx="9066616" cy="643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899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33522"/>
            <a:ext cx="7669874" cy="6839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684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1800"/>
              </a:spcAft>
              <a:buNone/>
            </a:pPr>
            <a:r>
              <a:rPr lang="en-AU" dirty="0"/>
              <a:t>The results of this study show ‘a social demand’ for skills for sustainability:</a:t>
            </a:r>
          </a:p>
          <a:p>
            <a:pPr lvl="1">
              <a:spcAft>
                <a:spcPts val="1800"/>
              </a:spcAft>
            </a:pPr>
            <a:r>
              <a:rPr lang="en-AU" dirty="0"/>
              <a:t>Apprentices, trainees and their teachers cared a great deal about social, economic and environmental sustainability</a:t>
            </a:r>
          </a:p>
          <a:p>
            <a:pPr lvl="1">
              <a:spcAft>
                <a:spcPts val="1800"/>
              </a:spcAft>
            </a:pPr>
            <a:r>
              <a:rPr lang="en-AU" dirty="0"/>
              <a:t>Demand for skills for sustainability from VET students was almost entirely met</a:t>
            </a:r>
          </a:p>
        </p:txBody>
      </p:sp>
      <p:sp>
        <p:nvSpPr>
          <p:cNvPr id="3" name="Title 2"/>
          <p:cNvSpPr>
            <a:spLocks noGrp="1"/>
          </p:cNvSpPr>
          <p:nvPr>
            <p:ph type="title"/>
          </p:nvPr>
        </p:nvSpPr>
        <p:spPr/>
        <p:txBody>
          <a:bodyPr/>
          <a:lstStyle/>
          <a:p>
            <a:r>
              <a:rPr lang="en-AU" dirty="0"/>
              <a:t>Conclusions</a:t>
            </a:r>
          </a:p>
        </p:txBody>
      </p:sp>
    </p:spTree>
    <p:extLst>
      <p:ext uri="{BB962C8B-B14F-4D97-AF65-F5344CB8AC3E}">
        <p14:creationId xmlns:p14="http://schemas.microsoft.com/office/powerpoint/2010/main" val="1546336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203" y="1973877"/>
            <a:ext cx="7146790" cy="1956542"/>
          </a:xfrm>
        </p:spPr>
        <p:txBody>
          <a:bodyPr>
            <a:normAutofit/>
          </a:bodyPr>
          <a:lstStyle/>
          <a:p>
            <a:pPr marL="0" lvl="0" indent="0">
              <a:buNone/>
            </a:pPr>
            <a:r>
              <a:rPr lang="en-AU" dirty="0"/>
              <a:t>Further action is required to embed green skills into the VET system, especially in the areas of energy efficiency and supply chains</a:t>
            </a:r>
          </a:p>
        </p:txBody>
      </p:sp>
    </p:spTree>
    <p:extLst>
      <p:ext uri="{BB962C8B-B14F-4D97-AF65-F5344CB8AC3E}">
        <p14:creationId xmlns:p14="http://schemas.microsoft.com/office/powerpoint/2010/main" val="1334416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312" y="1226546"/>
            <a:ext cx="8229600" cy="4723505"/>
          </a:xfrm>
        </p:spPr>
        <p:txBody>
          <a:bodyPr>
            <a:normAutofit/>
          </a:bodyPr>
          <a:lstStyle/>
          <a:p>
            <a:pPr marL="0" indent="0">
              <a:spcAft>
                <a:spcPts val="1200"/>
              </a:spcAft>
              <a:buNone/>
            </a:pPr>
            <a:r>
              <a:rPr lang="en-AU" dirty="0"/>
              <a:t>The research:</a:t>
            </a:r>
          </a:p>
          <a:p>
            <a:pPr lvl="1">
              <a:spcAft>
                <a:spcPts val="1200"/>
              </a:spcAft>
            </a:pPr>
            <a:r>
              <a:rPr lang="en-AU" dirty="0"/>
              <a:t>Identifies possible features of the next generation of skills for sustainability policy </a:t>
            </a:r>
          </a:p>
          <a:p>
            <a:pPr lvl="1">
              <a:spcAft>
                <a:spcPts val="1200"/>
              </a:spcAft>
            </a:pPr>
            <a:r>
              <a:rPr lang="en-AU" dirty="0"/>
              <a:t>Flags a need to better understand the relationship between the economic demand for skills for sustainability expressed by employers and the social demand expressed by VET participants.</a:t>
            </a:r>
          </a:p>
          <a:p>
            <a:pPr lvl="0">
              <a:spcAft>
                <a:spcPts val="1200"/>
              </a:spcAft>
            </a:pPr>
            <a:endParaRPr lang="en-AU" dirty="0"/>
          </a:p>
        </p:txBody>
      </p:sp>
    </p:spTree>
    <p:extLst>
      <p:ext uri="{BB962C8B-B14F-4D97-AF65-F5344CB8AC3E}">
        <p14:creationId xmlns:p14="http://schemas.microsoft.com/office/powerpoint/2010/main" val="2774141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987" y="782902"/>
            <a:ext cx="7615972" cy="5054063"/>
          </a:xfrm>
        </p:spPr>
        <p:txBody>
          <a:bodyPr>
            <a:normAutofit/>
          </a:bodyPr>
          <a:lstStyle/>
          <a:p>
            <a:pPr marL="0" indent="0">
              <a:spcAft>
                <a:spcPts val="1200"/>
              </a:spcAft>
              <a:buNone/>
            </a:pPr>
            <a:r>
              <a:rPr lang="en-AU" dirty="0"/>
              <a:t>As participants in both training and work Australian apprentices and trainees, and their trainers, have insight into the supply of &amp; demand for skills for sustainability </a:t>
            </a:r>
          </a:p>
          <a:p>
            <a:pPr marL="0" indent="0">
              <a:spcAft>
                <a:spcPts val="1200"/>
              </a:spcAft>
              <a:buNone/>
            </a:pPr>
            <a:r>
              <a:rPr lang="en-AU" dirty="0"/>
              <a:t>Their considered responses provides a unique insight into the world of work and training, which is not often considered </a:t>
            </a:r>
          </a:p>
          <a:p>
            <a:pPr marL="0" indent="0">
              <a:spcAft>
                <a:spcPts val="1200"/>
              </a:spcAft>
              <a:buNone/>
            </a:pPr>
            <a:r>
              <a:rPr lang="en-AU" dirty="0"/>
              <a:t>This insight can contribute to the further development of skills for sustainability in Australia</a:t>
            </a:r>
          </a:p>
          <a:p>
            <a:endParaRPr lang="en-US" dirty="0"/>
          </a:p>
        </p:txBody>
      </p:sp>
    </p:spTree>
    <p:extLst>
      <p:ext uri="{BB962C8B-B14F-4D97-AF65-F5344CB8AC3E}">
        <p14:creationId xmlns:p14="http://schemas.microsoft.com/office/powerpoint/2010/main" val="161838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normAutofit/>
          </a:bodyPr>
          <a:lstStyle/>
          <a:p>
            <a:endParaRPr lang="en-AU" dirty="0"/>
          </a:p>
          <a:p>
            <a:r>
              <a:rPr lang="en-AU" dirty="0"/>
              <a:t>Sustainable development:</a:t>
            </a:r>
          </a:p>
          <a:p>
            <a:pPr lvl="2"/>
            <a:r>
              <a:rPr lang="en-AU" dirty="0"/>
              <a:t>Some debate: all things to all people</a:t>
            </a:r>
          </a:p>
          <a:p>
            <a:pPr lvl="2"/>
            <a:r>
              <a:rPr lang="en-AU" dirty="0"/>
              <a:t>living within our means and decent work</a:t>
            </a:r>
          </a:p>
          <a:p>
            <a:r>
              <a:rPr lang="en-AU" dirty="0"/>
              <a:t>Sustainability:</a:t>
            </a:r>
          </a:p>
          <a:p>
            <a:pPr lvl="2"/>
            <a:r>
              <a:rPr lang="en-AU" dirty="0"/>
              <a:t>More recently</a:t>
            </a:r>
          </a:p>
          <a:p>
            <a:r>
              <a:rPr lang="en-AU" dirty="0"/>
              <a:t>Two models</a:t>
            </a:r>
          </a:p>
          <a:p>
            <a:pPr marL="630936" lvl="2" indent="0">
              <a:buNone/>
            </a:pPr>
            <a:r>
              <a:rPr lang="en-AU" dirty="0"/>
              <a:t>interlocking rings</a:t>
            </a:r>
          </a:p>
          <a:p>
            <a:pPr marL="630936" lvl="2" indent="0">
              <a:buNone/>
            </a:pPr>
            <a:r>
              <a:rPr lang="en-AU" dirty="0"/>
              <a:t>Concentric rings </a:t>
            </a:r>
          </a:p>
        </p:txBody>
      </p:sp>
      <p:sp>
        <p:nvSpPr>
          <p:cNvPr id="2" name="Title 1"/>
          <p:cNvSpPr>
            <a:spLocks noGrp="1"/>
          </p:cNvSpPr>
          <p:nvPr>
            <p:ph type="title"/>
          </p:nvPr>
        </p:nvSpPr>
        <p:spPr>
          <a:xfrm>
            <a:off x="457200" y="274638"/>
            <a:ext cx="8229600" cy="1498178"/>
          </a:xfrm>
        </p:spPr>
        <p:txBody>
          <a:bodyPr>
            <a:normAutofit/>
          </a:bodyPr>
          <a:lstStyle/>
          <a:p>
            <a:r>
              <a:rPr lang="en-AU" dirty="0"/>
              <a:t>Two versions of sustainability </a:t>
            </a:r>
            <a:br>
              <a:rPr lang="en-AU" dirty="0"/>
            </a:br>
            <a:r>
              <a:rPr lang="en-AU" sz="3100" dirty="0"/>
              <a:t>(derived from sustainable development)</a:t>
            </a:r>
          </a:p>
        </p:txBody>
      </p:sp>
    </p:spTree>
    <p:extLst>
      <p:ext uri="{BB962C8B-B14F-4D97-AF65-F5344CB8AC3E}">
        <p14:creationId xmlns:p14="http://schemas.microsoft.com/office/powerpoint/2010/main" val="72931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5592"/>
            <a:ext cx="8229600" cy="3958137"/>
          </a:xfrm>
        </p:spPr>
        <p:txBody>
          <a:bodyPr/>
          <a:lstStyle/>
          <a:p>
            <a:pPr marL="0" indent="0">
              <a:buNone/>
            </a:pPr>
            <a:r>
              <a:rPr lang="en-AU" sz="2800" dirty="0"/>
              <a:t>Skills for sustainability are conceived as including skills for social, economic and environmental sustainability</a:t>
            </a:r>
            <a:endParaRPr lang="en-US" sz="2800" dirty="0"/>
          </a:p>
        </p:txBody>
      </p:sp>
      <p:pic>
        <p:nvPicPr>
          <p:cNvPr id="4" name="Picture 3"/>
          <p:cNvPicPr>
            <a:picLocks noChangeAspect="1"/>
          </p:cNvPicPr>
          <p:nvPr/>
        </p:nvPicPr>
        <p:blipFill>
          <a:blip r:embed="rId2"/>
          <a:stretch>
            <a:fillRect/>
          </a:stretch>
        </p:blipFill>
        <p:spPr>
          <a:xfrm>
            <a:off x="2254504" y="2180625"/>
            <a:ext cx="4419210" cy="2975076"/>
          </a:xfrm>
          <a:prstGeom prst="rect">
            <a:avLst/>
          </a:prstGeom>
        </p:spPr>
      </p:pic>
    </p:spTree>
    <p:extLst>
      <p:ext uri="{BB962C8B-B14F-4D97-AF65-F5344CB8AC3E}">
        <p14:creationId xmlns:p14="http://schemas.microsoft.com/office/powerpoint/2010/main" val="153870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2000"/>
            <a:ext cx="8229600" cy="5422364"/>
          </a:xfrm>
        </p:spPr>
        <p:txBody>
          <a:bodyPr>
            <a:normAutofit fontScale="92500" lnSpcReduction="20000"/>
          </a:bodyPr>
          <a:lstStyle/>
          <a:p>
            <a:pPr marL="0" indent="0">
              <a:buNone/>
            </a:pPr>
            <a:r>
              <a:rPr lang="en-AU" dirty="0"/>
              <a:t>Policy and advocacy tends to respond to:</a:t>
            </a:r>
          </a:p>
          <a:p>
            <a:pPr marL="0" indent="0">
              <a:buNone/>
            </a:pPr>
            <a:endParaRPr lang="en-AU" dirty="0"/>
          </a:p>
          <a:p>
            <a:pPr lvl="1"/>
            <a:r>
              <a:rPr lang="en-AU" dirty="0"/>
              <a:t>environmental impacts  of industrialisation </a:t>
            </a:r>
          </a:p>
          <a:p>
            <a:pPr marL="0" indent="0">
              <a:buNone/>
            </a:pPr>
            <a:r>
              <a:rPr lang="en-AU" dirty="0"/>
              <a:t>with</a:t>
            </a:r>
          </a:p>
          <a:p>
            <a:pPr lvl="1"/>
            <a:r>
              <a:rPr lang="en-AU" dirty="0"/>
              <a:t>an opportunity to grow new jobs and expand the labour market</a:t>
            </a:r>
          </a:p>
          <a:p>
            <a:pPr lvl="1"/>
            <a:r>
              <a:rPr lang="en-AU" dirty="0"/>
              <a:t>change existing jobs to make them greener</a:t>
            </a:r>
          </a:p>
          <a:p>
            <a:pPr lvl="1"/>
            <a:r>
              <a:rPr lang="en-AU" dirty="0"/>
              <a:t>(and eliminate polluting or high resource depleting industries)</a:t>
            </a:r>
          </a:p>
          <a:p>
            <a:pPr lvl="1"/>
            <a:endParaRPr lang="en-AU" dirty="0"/>
          </a:p>
          <a:p>
            <a:pPr marL="0" indent="0">
              <a:buNone/>
            </a:pPr>
            <a:r>
              <a:rPr lang="en-AU" dirty="0"/>
              <a:t>For example:</a:t>
            </a:r>
          </a:p>
          <a:p>
            <a:pPr lvl="1"/>
            <a:r>
              <a:rPr lang="en-AU" dirty="0"/>
              <a:t>Cooperation between ACTU and ACF in Australia</a:t>
            </a:r>
          </a:p>
          <a:p>
            <a:pPr lvl="1"/>
            <a:r>
              <a:rPr lang="en-AU" dirty="0"/>
              <a:t>Cooperation between UNEP and ILO internationally</a:t>
            </a:r>
          </a:p>
          <a:p>
            <a:pPr lvl="1"/>
            <a:r>
              <a:rPr lang="en-AU" dirty="0"/>
              <a:t>Caring for Our Future </a:t>
            </a:r>
          </a:p>
          <a:p>
            <a:pPr lvl="1"/>
            <a:r>
              <a:rPr lang="en-AU" dirty="0"/>
              <a:t>Living Sustainably</a:t>
            </a:r>
          </a:p>
          <a:p>
            <a:pPr lvl="1"/>
            <a:r>
              <a:rPr lang="en-AU" dirty="0"/>
              <a:t>Green Skills Agreement </a:t>
            </a:r>
          </a:p>
          <a:p>
            <a:endParaRPr lang="en-US" dirty="0"/>
          </a:p>
        </p:txBody>
      </p:sp>
    </p:spTree>
    <p:extLst>
      <p:ext uri="{BB962C8B-B14F-4D97-AF65-F5344CB8AC3E}">
        <p14:creationId xmlns:p14="http://schemas.microsoft.com/office/powerpoint/2010/main" val="126364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545970"/>
            <a:ext cx="8229600" cy="6336704"/>
          </a:xfrm>
        </p:spPr>
        <p:txBody>
          <a:bodyPr>
            <a:noAutofit/>
          </a:bodyPr>
          <a:lstStyle/>
          <a:p>
            <a:pPr>
              <a:spcAft>
                <a:spcPts val="1200"/>
              </a:spcAft>
            </a:pPr>
            <a:r>
              <a:rPr lang="en-AU" sz="2200" b="1" dirty="0"/>
              <a:t>A number of studies find that:</a:t>
            </a:r>
          </a:p>
          <a:p>
            <a:pPr marL="342900" indent="-342900">
              <a:spcAft>
                <a:spcPts val="1200"/>
              </a:spcAft>
              <a:buFont typeface="Arial"/>
              <a:buChar char="•"/>
            </a:pPr>
            <a:r>
              <a:rPr lang="en-AU" sz="2200" dirty="0"/>
              <a:t>Increased coordination between environment, employment and education and training policies and practices are needed</a:t>
            </a:r>
          </a:p>
          <a:p>
            <a:pPr marL="342900" indent="-342900">
              <a:spcAft>
                <a:spcPts val="1200"/>
              </a:spcAft>
              <a:buFont typeface="Arial"/>
              <a:buChar char="•"/>
            </a:pPr>
            <a:r>
              <a:rPr lang="en-AU" sz="2200" dirty="0"/>
              <a:t>Displaced workers from some sectors will not necessarily fit into the sectors where new jobs are being created</a:t>
            </a:r>
          </a:p>
          <a:p>
            <a:pPr marL="342900" indent="-342900">
              <a:spcAft>
                <a:spcPts val="1200"/>
              </a:spcAft>
              <a:buFont typeface="Arial"/>
              <a:buChar char="•"/>
            </a:pPr>
            <a:r>
              <a:rPr lang="en-AU" sz="2200" dirty="0"/>
              <a:t>Increased access to lifelong learning, general core skills and appropriately aligned skill formation are needed to assist workers and citizens to participate in and adjust to change</a:t>
            </a:r>
          </a:p>
          <a:p>
            <a:pPr marL="342900" indent="-342900">
              <a:spcAft>
                <a:spcPts val="1200"/>
              </a:spcAft>
              <a:buFont typeface="Arial"/>
              <a:buChar char="•"/>
            </a:pPr>
            <a:r>
              <a:rPr lang="en-AU" sz="2200" dirty="0"/>
              <a:t>Increased dialogue between unions, workers and employers is essential for understanding the various needs as they arise</a:t>
            </a:r>
          </a:p>
          <a:p>
            <a:endParaRPr lang="en-AU" sz="2200" dirty="0"/>
          </a:p>
        </p:txBody>
      </p:sp>
    </p:spTree>
    <p:extLst>
      <p:ext uri="{BB962C8B-B14F-4D97-AF65-F5344CB8AC3E}">
        <p14:creationId xmlns:p14="http://schemas.microsoft.com/office/powerpoint/2010/main" val="391624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235" y="923374"/>
            <a:ext cx="8229600" cy="4561408"/>
          </a:xfrm>
        </p:spPr>
        <p:txBody>
          <a:bodyPr>
            <a:normAutofit/>
          </a:bodyPr>
          <a:lstStyle/>
          <a:p>
            <a:pPr>
              <a:spcAft>
                <a:spcPts val="1200"/>
              </a:spcAft>
            </a:pPr>
            <a:r>
              <a:rPr lang="en-AU" dirty="0"/>
              <a:t>The research into the supply of and demand for green skills in Australia tends to focus on modelling and projections </a:t>
            </a:r>
          </a:p>
          <a:p>
            <a:pPr marL="457200" lvl="1" indent="0">
              <a:spcAft>
                <a:spcPts val="1200"/>
              </a:spcAft>
              <a:buNone/>
            </a:pPr>
            <a:r>
              <a:rPr lang="en-AU" i="1" dirty="0"/>
              <a:t>(what might be, not what is)</a:t>
            </a:r>
          </a:p>
          <a:p>
            <a:pPr>
              <a:spcAft>
                <a:spcPts val="1200"/>
              </a:spcAft>
            </a:pPr>
            <a:r>
              <a:rPr lang="en-AU" dirty="0"/>
              <a:t>The forecasts and projections are often accompanied  by case studies and vignettes </a:t>
            </a:r>
          </a:p>
          <a:p>
            <a:pPr marL="457200" lvl="1" indent="0">
              <a:spcAft>
                <a:spcPts val="1200"/>
              </a:spcAft>
              <a:buNone/>
            </a:pPr>
            <a:r>
              <a:rPr lang="en-AU" i="1" dirty="0"/>
              <a:t>(focusing on best practice not general practice)</a:t>
            </a:r>
          </a:p>
        </p:txBody>
      </p:sp>
    </p:spTree>
    <p:extLst>
      <p:ext uri="{BB962C8B-B14F-4D97-AF65-F5344CB8AC3E}">
        <p14:creationId xmlns:p14="http://schemas.microsoft.com/office/powerpoint/2010/main" val="285035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4864"/>
            <a:ext cx="8229600" cy="3802427"/>
          </a:xfrm>
        </p:spPr>
        <p:txBody>
          <a:bodyPr/>
          <a:lstStyle/>
          <a:p>
            <a:r>
              <a:rPr lang="en-AU" dirty="0"/>
              <a:t>This research provides evidence on the depth and breadth of the take-up of skills for sustainability within Australian training organisations and workplaces at the conclusion of the UN’s Decade of Education for Sustainable Development (DESD) </a:t>
            </a:r>
            <a:endParaRPr lang="en-US" dirty="0"/>
          </a:p>
          <a:p>
            <a:endParaRPr lang="en-AU" dirty="0"/>
          </a:p>
        </p:txBody>
      </p:sp>
      <p:sp>
        <p:nvSpPr>
          <p:cNvPr id="3" name="Title 2"/>
          <p:cNvSpPr>
            <a:spLocks noGrp="1"/>
          </p:cNvSpPr>
          <p:nvPr>
            <p:ph type="title"/>
          </p:nvPr>
        </p:nvSpPr>
        <p:spPr/>
        <p:txBody>
          <a:bodyPr/>
          <a:lstStyle/>
          <a:p>
            <a:r>
              <a:rPr lang="en-AU" dirty="0"/>
              <a:t>Gen Green 4 national survey</a:t>
            </a:r>
          </a:p>
        </p:txBody>
      </p:sp>
    </p:spTree>
    <p:extLst>
      <p:ext uri="{BB962C8B-B14F-4D97-AF65-F5344CB8AC3E}">
        <p14:creationId xmlns:p14="http://schemas.microsoft.com/office/powerpoint/2010/main" val="3394608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E3472B65A1143B982F7B2EE1D8377" ma:contentTypeVersion="13" ma:contentTypeDescription="Create a new document." ma:contentTypeScope="" ma:versionID="4ff8073c3b522eb8b9c748b39c812379">
  <xsd:schema xmlns:xsd="http://www.w3.org/2001/XMLSchema" xmlns:xs="http://www.w3.org/2001/XMLSchema" xmlns:p="http://schemas.microsoft.com/office/2006/metadata/properties" xmlns:ns2="fb404576-cde5-42a3-ab17-5103a495c61b" xmlns:ns3="bae00214-0dab-4a74-be3b-bfd7314de5f1" targetNamespace="http://schemas.microsoft.com/office/2006/metadata/properties" ma:root="true" ma:fieldsID="a183c1295684f7746251bca9af5f9e46" ns2:_="" ns3:_="">
    <xsd:import namespace="fb404576-cde5-42a3-ab17-5103a495c61b"/>
    <xsd:import namespace="bae00214-0dab-4a74-be3b-bfd7314de5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04576-cde5-42a3-ab17-5103a495c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e00214-0dab-4a74-be3b-bfd7314de5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EA112F-D679-4C08-A3D6-8B2E63B34931}"/>
</file>

<file path=customXml/itemProps2.xml><?xml version="1.0" encoding="utf-8"?>
<ds:datastoreItem xmlns:ds="http://schemas.openxmlformats.org/officeDocument/2006/customXml" ds:itemID="{D0DA3226-37EF-4590-9FBB-FD4B671D1E1E}"/>
</file>

<file path=customXml/itemProps3.xml><?xml version="1.0" encoding="utf-8"?>
<ds:datastoreItem xmlns:ds="http://schemas.openxmlformats.org/officeDocument/2006/customXml" ds:itemID="{5DDB6906-8E82-4091-9CFD-4AD71125FFC8}"/>
</file>

<file path=docProps/app.xml><?xml version="1.0" encoding="utf-8"?>
<Properties xmlns="http://schemas.openxmlformats.org/officeDocument/2006/extended-properties" xmlns:vt="http://schemas.openxmlformats.org/officeDocument/2006/docPropsVTypes">
  <TotalTime>1830</TotalTime>
  <Words>1128</Words>
  <Application>Microsoft Office PowerPoint</Application>
  <PresentationFormat>On-screen Show (4:3)</PresentationFormat>
  <Paragraphs>121</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Lucida Sans Unicode</vt:lpstr>
      <vt:lpstr>Verdana</vt:lpstr>
      <vt:lpstr>Wingdings 2</vt:lpstr>
      <vt:lpstr>Wingdings 3</vt:lpstr>
      <vt:lpstr>Concourse</vt:lpstr>
      <vt:lpstr>Gen Green 4 survey: skills for sustainability at the end of the DESD</vt:lpstr>
      <vt:lpstr>This session will . . . </vt:lpstr>
      <vt:lpstr>Five Australian studies during the DESD</vt:lpstr>
      <vt:lpstr>Two versions of sustainability  (derived from sustainable development)</vt:lpstr>
      <vt:lpstr>PowerPoint Presentation</vt:lpstr>
      <vt:lpstr>PowerPoint Presentation</vt:lpstr>
      <vt:lpstr>PowerPoint Presentation</vt:lpstr>
      <vt:lpstr>PowerPoint Presentation</vt:lpstr>
      <vt:lpstr>Gen Green 4 national survey</vt:lpstr>
      <vt:lpstr>PowerPoint Presentation</vt:lpstr>
      <vt:lpstr>Participating organisations:</vt:lpstr>
      <vt:lpstr>PowerPoint Presentation</vt:lpstr>
      <vt:lpstr>Major premises</vt:lpstr>
      <vt:lpstr>PowerPoint Presentation</vt:lpstr>
      <vt:lpstr>PowerPoint Presentation</vt:lpstr>
      <vt:lpstr>PowerPoint Presentation</vt:lpstr>
      <vt:lpstr>Student and teacher espoused values</vt:lpstr>
      <vt:lpstr>PowerPoint Presentation</vt:lpstr>
      <vt:lpstr>PowerPoint Presentation</vt:lpstr>
      <vt:lpstr>Students’ sources of learning environmental, social and economic skills</vt:lpstr>
      <vt:lpstr>PowerPoint Presentation</vt:lpstr>
      <vt:lpstr>Teaching of education for sustainability skills</vt:lpstr>
      <vt:lpstr>Students and teachers’ practice of sustainability-related behaviours in class, at work and at home</vt:lpstr>
      <vt:lpstr>Views of students without environmental skills on demand over time for these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vector>
  </TitlesOfParts>
  <Company>La Trobe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jobs and green skills: VET and skills for sustainability</dc:title>
  <dc:creator>Michael Brown</dc:creator>
  <cp:lastModifiedBy>Megan Ogier</cp:lastModifiedBy>
  <cp:revision>29</cp:revision>
  <dcterms:created xsi:type="dcterms:W3CDTF">2014-10-21T02:10:04Z</dcterms:created>
  <dcterms:modified xsi:type="dcterms:W3CDTF">2016-11-23T21:42:52Z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0x010100E8BE3472B65A1143B982F7B2EE1D8377</vt:lpwstr>
  </property>
</Properties>
</file>