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3.xml" ContentType="application/vnd.openxmlformats-officedocument.presentationml.slide+xml"/>
  <Override PartName="/ppt/slides/slide22.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1.xml" ContentType="application/vnd.openxmlformats-officedocument.presentationml.slide+xml"/>
  <Override PartName="/ppt/slides/slide17.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8.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7.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16.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75" r:id="rId4"/>
    <p:sldId id="258" r:id="rId5"/>
    <p:sldId id="281" r:id="rId6"/>
    <p:sldId id="260" r:id="rId7"/>
    <p:sldId id="266" r:id="rId8"/>
    <p:sldId id="276" r:id="rId9"/>
    <p:sldId id="268" r:id="rId10"/>
    <p:sldId id="263" r:id="rId11"/>
    <p:sldId id="261" r:id="rId12"/>
    <p:sldId id="262" r:id="rId13"/>
    <p:sldId id="279" r:id="rId14"/>
    <p:sldId id="274" r:id="rId15"/>
    <p:sldId id="277" r:id="rId16"/>
    <p:sldId id="272" r:id="rId17"/>
    <p:sldId id="273" r:id="rId18"/>
    <p:sldId id="267" r:id="rId19"/>
    <p:sldId id="269" r:id="rId20"/>
    <p:sldId id="264" r:id="rId21"/>
    <p:sldId id="265" r:id="rId22"/>
    <p:sldId id="278"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356"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ustomXml" Target="../customXml/item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 Id="rId30"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B70901F5-B05F-4CDF-891F-26DA2ECCB421}" type="datetimeFigureOut">
              <a:rPr lang="en-AU" smtClean="0"/>
              <a:pPr/>
              <a:t>24/11/2016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9511AE-D569-4904-8C31-03BF942197E0}" type="slidenum">
              <a:rPr lang="en-AU" smtClean="0"/>
              <a:pPr/>
              <a:t>‹#›</a:t>
            </a:fld>
            <a:endParaRPr lang="en-AU"/>
          </a:p>
        </p:txBody>
      </p:sp>
    </p:spTree>
    <p:extLst>
      <p:ext uri="{BB962C8B-B14F-4D97-AF65-F5344CB8AC3E}">
        <p14:creationId xmlns:p14="http://schemas.microsoft.com/office/powerpoint/2010/main" val="3560618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B70901F5-B05F-4CDF-891F-26DA2ECCB421}" type="datetimeFigureOut">
              <a:rPr lang="en-AU" smtClean="0"/>
              <a:pPr/>
              <a:t>24/11/2016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9511AE-D569-4904-8C31-03BF942197E0}" type="slidenum">
              <a:rPr lang="en-AU" smtClean="0"/>
              <a:pPr/>
              <a:t>‹#›</a:t>
            </a:fld>
            <a:endParaRPr lang="en-AU"/>
          </a:p>
        </p:txBody>
      </p:sp>
    </p:spTree>
    <p:extLst>
      <p:ext uri="{BB962C8B-B14F-4D97-AF65-F5344CB8AC3E}">
        <p14:creationId xmlns:p14="http://schemas.microsoft.com/office/powerpoint/2010/main" val="3322670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B70901F5-B05F-4CDF-891F-26DA2ECCB421}" type="datetimeFigureOut">
              <a:rPr lang="en-AU" smtClean="0"/>
              <a:pPr/>
              <a:t>24/11/2016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9511AE-D569-4904-8C31-03BF942197E0}" type="slidenum">
              <a:rPr lang="en-AU" smtClean="0"/>
              <a:pPr/>
              <a:t>‹#›</a:t>
            </a:fld>
            <a:endParaRPr lang="en-AU"/>
          </a:p>
        </p:txBody>
      </p:sp>
    </p:spTree>
    <p:extLst>
      <p:ext uri="{BB962C8B-B14F-4D97-AF65-F5344CB8AC3E}">
        <p14:creationId xmlns:p14="http://schemas.microsoft.com/office/powerpoint/2010/main" val="2604324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B70901F5-B05F-4CDF-891F-26DA2ECCB421}" type="datetimeFigureOut">
              <a:rPr lang="en-AU" smtClean="0">
                <a:solidFill>
                  <a:prstClr val="black">
                    <a:tint val="75000"/>
                  </a:prstClr>
                </a:solidFill>
              </a:rPr>
              <a:pPr/>
              <a:t>24/11/2016</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DA9511AE-D569-4904-8C31-03BF942197E0}"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3230864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B70901F5-B05F-4CDF-891F-26DA2ECCB421}" type="datetimeFigureOut">
              <a:rPr lang="en-AU" smtClean="0">
                <a:solidFill>
                  <a:prstClr val="black">
                    <a:tint val="75000"/>
                  </a:prstClr>
                </a:solidFill>
              </a:rPr>
              <a:pPr/>
              <a:t>24/11/2016</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DA9511AE-D569-4904-8C31-03BF942197E0}"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40441004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0901F5-B05F-4CDF-891F-26DA2ECCB421}" type="datetimeFigureOut">
              <a:rPr lang="en-AU" smtClean="0">
                <a:solidFill>
                  <a:prstClr val="black">
                    <a:tint val="75000"/>
                  </a:prstClr>
                </a:solidFill>
              </a:rPr>
              <a:pPr/>
              <a:t>24/11/2016</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DA9511AE-D569-4904-8C31-03BF942197E0}"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33324019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B70901F5-B05F-4CDF-891F-26DA2ECCB421}" type="datetimeFigureOut">
              <a:rPr lang="en-AU" smtClean="0">
                <a:solidFill>
                  <a:prstClr val="black">
                    <a:tint val="75000"/>
                  </a:prstClr>
                </a:solidFill>
              </a:rPr>
              <a:pPr/>
              <a:t>24/11/2016</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DA9511AE-D569-4904-8C31-03BF942197E0}"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40200098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B70901F5-B05F-4CDF-891F-26DA2ECCB421}" type="datetimeFigureOut">
              <a:rPr lang="en-AU" smtClean="0">
                <a:solidFill>
                  <a:prstClr val="black">
                    <a:tint val="75000"/>
                  </a:prstClr>
                </a:solidFill>
              </a:rPr>
              <a:pPr/>
              <a:t>24/11/2016</a:t>
            </a:fld>
            <a:endParaRPr lang="en-AU">
              <a:solidFill>
                <a:prstClr val="black">
                  <a:tint val="75000"/>
                </a:prstClr>
              </a:solidFill>
            </a:endParaRPr>
          </a:p>
        </p:txBody>
      </p:sp>
      <p:sp>
        <p:nvSpPr>
          <p:cNvPr id="8" name="Footer Placeholder 7"/>
          <p:cNvSpPr>
            <a:spLocks noGrp="1"/>
          </p:cNvSpPr>
          <p:nvPr>
            <p:ph type="ftr" sz="quarter" idx="11"/>
          </p:nvPr>
        </p:nvSpPr>
        <p:spPr/>
        <p:txBody>
          <a:bodyPr/>
          <a:lstStyle/>
          <a:p>
            <a:endParaRPr lang="en-AU">
              <a:solidFill>
                <a:prstClr val="black">
                  <a:tint val="75000"/>
                </a:prstClr>
              </a:solidFill>
            </a:endParaRPr>
          </a:p>
        </p:txBody>
      </p:sp>
      <p:sp>
        <p:nvSpPr>
          <p:cNvPr id="9" name="Slide Number Placeholder 8"/>
          <p:cNvSpPr>
            <a:spLocks noGrp="1"/>
          </p:cNvSpPr>
          <p:nvPr>
            <p:ph type="sldNum" sz="quarter" idx="12"/>
          </p:nvPr>
        </p:nvSpPr>
        <p:spPr/>
        <p:txBody>
          <a:bodyPr/>
          <a:lstStyle/>
          <a:p>
            <a:fld id="{DA9511AE-D569-4904-8C31-03BF942197E0}"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39234112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B70901F5-B05F-4CDF-891F-26DA2ECCB421}" type="datetimeFigureOut">
              <a:rPr lang="en-AU" smtClean="0">
                <a:solidFill>
                  <a:prstClr val="black">
                    <a:tint val="75000"/>
                  </a:prstClr>
                </a:solidFill>
              </a:rPr>
              <a:pPr/>
              <a:t>24/11/2016</a:t>
            </a:fld>
            <a:endParaRPr lang="en-AU">
              <a:solidFill>
                <a:prstClr val="black">
                  <a:tint val="75000"/>
                </a:prstClr>
              </a:solidFill>
            </a:endParaRPr>
          </a:p>
        </p:txBody>
      </p:sp>
      <p:sp>
        <p:nvSpPr>
          <p:cNvPr id="4" name="Footer Placeholder 3"/>
          <p:cNvSpPr>
            <a:spLocks noGrp="1"/>
          </p:cNvSpPr>
          <p:nvPr>
            <p:ph type="ftr" sz="quarter" idx="11"/>
          </p:nvPr>
        </p:nvSpPr>
        <p:spPr/>
        <p:txBody>
          <a:bodyPr/>
          <a:lstStyle/>
          <a:p>
            <a:endParaRPr lang="en-AU">
              <a:solidFill>
                <a:prstClr val="black">
                  <a:tint val="75000"/>
                </a:prstClr>
              </a:solidFill>
            </a:endParaRPr>
          </a:p>
        </p:txBody>
      </p:sp>
      <p:sp>
        <p:nvSpPr>
          <p:cNvPr id="5" name="Slide Number Placeholder 4"/>
          <p:cNvSpPr>
            <a:spLocks noGrp="1"/>
          </p:cNvSpPr>
          <p:nvPr>
            <p:ph type="sldNum" sz="quarter" idx="12"/>
          </p:nvPr>
        </p:nvSpPr>
        <p:spPr/>
        <p:txBody>
          <a:bodyPr/>
          <a:lstStyle/>
          <a:p>
            <a:fld id="{DA9511AE-D569-4904-8C31-03BF942197E0}"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26251042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0901F5-B05F-4CDF-891F-26DA2ECCB421}" type="datetimeFigureOut">
              <a:rPr lang="en-AU" smtClean="0">
                <a:solidFill>
                  <a:prstClr val="black">
                    <a:tint val="75000"/>
                  </a:prstClr>
                </a:solidFill>
              </a:rPr>
              <a:pPr/>
              <a:t>24/11/2016</a:t>
            </a:fld>
            <a:endParaRPr lang="en-AU">
              <a:solidFill>
                <a:prstClr val="black">
                  <a:tint val="75000"/>
                </a:prstClr>
              </a:solidFill>
            </a:endParaRPr>
          </a:p>
        </p:txBody>
      </p:sp>
      <p:sp>
        <p:nvSpPr>
          <p:cNvPr id="3" name="Footer Placeholder 2"/>
          <p:cNvSpPr>
            <a:spLocks noGrp="1"/>
          </p:cNvSpPr>
          <p:nvPr>
            <p:ph type="ftr" sz="quarter" idx="11"/>
          </p:nvPr>
        </p:nvSpPr>
        <p:spPr/>
        <p:txBody>
          <a:bodyPr/>
          <a:lstStyle/>
          <a:p>
            <a:endParaRPr lang="en-AU">
              <a:solidFill>
                <a:prstClr val="black">
                  <a:tint val="75000"/>
                </a:prstClr>
              </a:solidFill>
            </a:endParaRPr>
          </a:p>
        </p:txBody>
      </p:sp>
      <p:sp>
        <p:nvSpPr>
          <p:cNvPr id="4" name="Slide Number Placeholder 3"/>
          <p:cNvSpPr>
            <a:spLocks noGrp="1"/>
          </p:cNvSpPr>
          <p:nvPr>
            <p:ph type="sldNum" sz="quarter" idx="12"/>
          </p:nvPr>
        </p:nvSpPr>
        <p:spPr/>
        <p:txBody>
          <a:bodyPr/>
          <a:lstStyle/>
          <a:p>
            <a:fld id="{DA9511AE-D569-4904-8C31-03BF942197E0}"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4634190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0901F5-B05F-4CDF-891F-26DA2ECCB421}" type="datetimeFigureOut">
              <a:rPr lang="en-AU" smtClean="0">
                <a:solidFill>
                  <a:prstClr val="black">
                    <a:tint val="75000"/>
                  </a:prstClr>
                </a:solidFill>
              </a:rPr>
              <a:pPr/>
              <a:t>24/11/2016</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DA9511AE-D569-4904-8C31-03BF942197E0}"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2868282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B70901F5-B05F-4CDF-891F-26DA2ECCB421}" type="datetimeFigureOut">
              <a:rPr lang="en-AU" smtClean="0"/>
              <a:pPr/>
              <a:t>24/11/2016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9511AE-D569-4904-8C31-03BF942197E0}" type="slidenum">
              <a:rPr lang="en-AU" smtClean="0"/>
              <a:pPr/>
              <a:t>‹#›</a:t>
            </a:fld>
            <a:endParaRPr lang="en-AU"/>
          </a:p>
        </p:txBody>
      </p:sp>
    </p:spTree>
    <p:extLst>
      <p:ext uri="{BB962C8B-B14F-4D97-AF65-F5344CB8AC3E}">
        <p14:creationId xmlns:p14="http://schemas.microsoft.com/office/powerpoint/2010/main" val="39093553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0901F5-B05F-4CDF-891F-26DA2ECCB421}" type="datetimeFigureOut">
              <a:rPr lang="en-AU" smtClean="0">
                <a:solidFill>
                  <a:prstClr val="black">
                    <a:tint val="75000"/>
                  </a:prstClr>
                </a:solidFill>
              </a:rPr>
              <a:pPr/>
              <a:t>24/11/2016</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DA9511AE-D569-4904-8C31-03BF942197E0}"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23472230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B70901F5-B05F-4CDF-891F-26DA2ECCB421}" type="datetimeFigureOut">
              <a:rPr lang="en-AU" smtClean="0">
                <a:solidFill>
                  <a:prstClr val="black">
                    <a:tint val="75000"/>
                  </a:prstClr>
                </a:solidFill>
              </a:rPr>
              <a:pPr/>
              <a:t>24/11/2016</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DA9511AE-D569-4904-8C31-03BF942197E0}"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41108147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B70901F5-B05F-4CDF-891F-26DA2ECCB421}" type="datetimeFigureOut">
              <a:rPr lang="en-AU" smtClean="0">
                <a:solidFill>
                  <a:prstClr val="black">
                    <a:tint val="75000"/>
                  </a:prstClr>
                </a:solidFill>
              </a:rPr>
              <a:pPr/>
              <a:t>24/11/2016</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DA9511AE-D569-4904-8C31-03BF942197E0}"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2229527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0901F5-B05F-4CDF-891F-26DA2ECCB421}" type="datetimeFigureOut">
              <a:rPr lang="en-AU" smtClean="0"/>
              <a:pPr/>
              <a:t>24/11/2016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9511AE-D569-4904-8C31-03BF942197E0}" type="slidenum">
              <a:rPr lang="en-AU" smtClean="0"/>
              <a:pPr/>
              <a:t>‹#›</a:t>
            </a:fld>
            <a:endParaRPr lang="en-AU"/>
          </a:p>
        </p:txBody>
      </p:sp>
    </p:spTree>
    <p:extLst>
      <p:ext uri="{BB962C8B-B14F-4D97-AF65-F5344CB8AC3E}">
        <p14:creationId xmlns:p14="http://schemas.microsoft.com/office/powerpoint/2010/main" val="161615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B70901F5-B05F-4CDF-891F-26DA2ECCB421}" type="datetimeFigureOut">
              <a:rPr lang="en-AU" smtClean="0"/>
              <a:pPr/>
              <a:t>24/11/2016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A9511AE-D569-4904-8C31-03BF942197E0}" type="slidenum">
              <a:rPr lang="en-AU" smtClean="0"/>
              <a:pPr/>
              <a:t>‹#›</a:t>
            </a:fld>
            <a:endParaRPr lang="en-AU"/>
          </a:p>
        </p:txBody>
      </p:sp>
    </p:spTree>
    <p:extLst>
      <p:ext uri="{BB962C8B-B14F-4D97-AF65-F5344CB8AC3E}">
        <p14:creationId xmlns:p14="http://schemas.microsoft.com/office/powerpoint/2010/main" val="2361132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B70901F5-B05F-4CDF-891F-26DA2ECCB421}" type="datetimeFigureOut">
              <a:rPr lang="en-AU" smtClean="0"/>
              <a:pPr/>
              <a:t>24/11/2016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A9511AE-D569-4904-8C31-03BF942197E0}" type="slidenum">
              <a:rPr lang="en-AU" smtClean="0"/>
              <a:pPr/>
              <a:t>‹#›</a:t>
            </a:fld>
            <a:endParaRPr lang="en-AU"/>
          </a:p>
        </p:txBody>
      </p:sp>
    </p:spTree>
    <p:extLst>
      <p:ext uri="{BB962C8B-B14F-4D97-AF65-F5344CB8AC3E}">
        <p14:creationId xmlns:p14="http://schemas.microsoft.com/office/powerpoint/2010/main" val="203846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B70901F5-B05F-4CDF-891F-26DA2ECCB421}" type="datetimeFigureOut">
              <a:rPr lang="en-AU" smtClean="0"/>
              <a:pPr/>
              <a:t>24/11/2016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A9511AE-D569-4904-8C31-03BF942197E0}" type="slidenum">
              <a:rPr lang="en-AU" smtClean="0"/>
              <a:pPr/>
              <a:t>‹#›</a:t>
            </a:fld>
            <a:endParaRPr lang="en-AU"/>
          </a:p>
        </p:txBody>
      </p:sp>
    </p:spTree>
    <p:extLst>
      <p:ext uri="{BB962C8B-B14F-4D97-AF65-F5344CB8AC3E}">
        <p14:creationId xmlns:p14="http://schemas.microsoft.com/office/powerpoint/2010/main" val="1708258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0901F5-B05F-4CDF-891F-26DA2ECCB421}" type="datetimeFigureOut">
              <a:rPr lang="en-AU" smtClean="0"/>
              <a:pPr/>
              <a:t>24/11/2016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A9511AE-D569-4904-8C31-03BF942197E0}" type="slidenum">
              <a:rPr lang="en-AU" smtClean="0"/>
              <a:pPr/>
              <a:t>‹#›</a:t>
            </a:fld>
            <a:endParaRPr lang="en-AU"/>
          </a:p>
        </p:txBody>
      </p:sp>
    </p:spTree>
    <p:extLst>
      <p:ext uri="{BB962C8B-B14F-4D97-AF65-F5344CB8AC3E}">
        <p14:creationId xmlns:p14="http://schemas.microsoft.com/office/powerpoint/2010/main" val="1707828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0901F5-B05F-4CDF-891F-26DA2ECCB421}" type="datetimeFigureOut">
              <a:rPr lang="en-AU" smtClean="0"/>
              <a:pPr/>
              <a:t>24/11/2016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A9511AE-D569-4904-8C31-03BF942197E0}" type="slidenum">
              <a:rPr lang="en-AU" smtClean="0"/>
              <a:pPr/>
              <a:t>‹#›</a:t>
            </a:fld>
            <a:endParaRPr lang="en-AU"/>
          </a:p>
        </p:txBody>
      </p:sp>
    </p:spTree>
    <p:extLst>
      <p:ext uri="{BB962C8B-B14F-4D97-AF65-F5344CB8AC3E}">
        <p14:creationId xmlns:p14="http://schemas.microsoft.com/office/powerpoint/2010/main" val="3467033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0901F5-B05F-4CDF-891F-26DA2ECCB421}" type="datetimeFigureOut">
              <a:rPr lang="en-AU" smtClean="0"/>
              <a:pPr/>
              <a:t>24/11/2016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A9511AE-D569-4904-8C31-03BF942197E0}" type="slidenum">
              <a:rPr lang="en-AU" smtClean="0"/>
              <a:pPr/>
              <a:t>‹#›</a:t>
            </a:fld>
            <a:endParaRPr lang="en-AU"/>
          </a:p>
        </p:txBody>
      </p:sp>
    </p:spTree>
    <p:extLst>
      <p:ext uri="{BB962C8B-B14F-4D97-AF65-F5344CB8AC3E}">
        <p14:creationId xmlns:p14="http://schemas.microsoft.com/office/powerpoint/2010/main" val="3895645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0901F5-B05F-4CDF-891F-26DA2ECCB421}" type="datetimeFigureOut">
              <a:rPr lang="en-AU" smtClean="0"/>
              <a:pPr/>
              <a:t>24/11/2016</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9511AE-D569-4904-8C31-03BF942197E0}" type="slidenum">
              <a:rPr lang="en-AU" smtClean="0"/>
              <a:pPr/>
              <a:t>‹#›</a:t>
            </a:fld>
            <a:endParaRPr lang="en-AU"/>
          </a:p>
        </p:txBody>
      </p:sp>
    </p:spTree>
    <p:extLst>
      <p:ext uri="{BB962C8B-B14F-4D97-AF65-F5344CB8AC3E}">
        <p14:creationId xmlns:p14="http://schemas.microsoft.com/office/powerpoint/2010/main" val="3249142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0901F5-B05F-4CDF-891F-26DA2ECCB421}" type="datetimeFigureOut">
              <a:rPr lang="en-AU" smtClean="0">
                <a:solidFill>
                  <a:prstClr val="black">
                    <a:tint val="75000"/>
                  </a:prstClr>
                </a:solidFill>
              </a:rPr>
              <a:pPr/>
              <a:t>24/11/2016</a:t>
            </a:fld>
            <a:endParaRPr lang="en-AU">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9511AE-D569-4904-8C31-03BF942197E0}"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34340726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16024"/>
            <a:ext cx="8784976" cy="1384176"/>
          </a:xfrm>
        </p:spPr>
        <p:txBody>
          <a:bodyPr>
            <a:normAutofit fontScale="90000"/>
          </a:bodyPr>
          <a:lstStyle/>
          <a:p>
            <a:r>
              <a:rPr lang="en-AU" sz="3600" b="1" dirty="0">
                <a:solidFill>
                  <a:schemeClr val="bg1"/>
                </a:solidFill>
                <a:latin typeface="Courier New" pitchFamily="49" charset="0"/>
                <a:cs typeface="Courier New" pitchFamily="49" charset="0"/>
              </a:rPr>
              <a:t>Meeting client demand for health service providers: a service design approach </a:t>
            </a:r>
          </a:p>
        </p:txBody>
      </p:sp>
      <p:sp>
        <p:nvSpPr>
          <p:cNvPr id="3" name="Subtitle 2"/>
          <p:cNvSpPr>
            <a:spLocks noGrp="1"/>
          </p:cNvSpPr>
          <p:nvPr>
            <p:ph type="subTitle" idx="1"/>
          </p:nvPr>
        </p:nvSpPr>
        <p:spPr>
          <a:xfrm>
            <a:off x="179512" y="2133600"/>
            <a:ext cx="8784976" cy="3124200"/>
          </a:xfrm>
        </p:spPr>
        <p:txBody>
          <a:bodyPr>
            <a:normAutofit/>
          </a:bodyPr>
          <a:lstStyle/>
          <a:p>
            <a:r>
              <a:rPr lang="en-AU" sz="3600" dirty="0">
                <a:solidFill>
                  <a:schemeClr val="bg1"/>
                </a:solidFill>
                <a:latin typeface="Courier New" pitchFamily="49" charset="0"/>
                <a:cs typeface="Courier New" pitchFamily="49" charset="0"/>
              </a:rPr>
              <a:t>David McLean</a:t>
            </a:r>
          </a:p>
          <a:p>
            <a:r>
              <a:rPr lang="en-AU" sz="3600" dirty="0">
                <a:solidFill>
                  <a:schemeClr val="bg1"/>
                </a:solidFill>
                <a:latin typeface="Courier New" pitchFamily="49" charset="0"/>
                <a:cs typeface="Courier New" pitchFamily="49" charset="0"/>
              </a:rPr>
              <a:t>RMIT</a:t>
            </a:r>
          </a:p>
          <a:p>
            <a:endParaRPr lang="en-AU" sz="3600" dirty="0">
              <a:solidFill>
                <a:schemeClr val="bg1"/>
              </a:solidFill>
              <a:latin typeface="Courier New" pitchFamily="49" charset="0"/>
              <a:cs typeface="Courier New" pitchFamily="49" charset="0"/>
            </a:endParaRPr>
          </a:p>
          <a:p>
            <a:r>
              <a:rPr lang="en-AU" sz="3600" dirty="0">
                <a:solidFill>
                  <a:schemeClr val="bg1"/>
                </a:solidFill>
                <a:latin typeface="Courier New" pitchFamily="49" charset="0"/>
                <a:cs typeface="Courier New" pitchFamily="49" charset="0"/>
              </a:rPr>
              <a:t>09.04.15</a:t>
            </a:r>
          </a:p>
          <a:p>
            <a:endParaRPr lang="en-AU" sz="4235" dirty="0">
              <a:solidFill>
                <a:schemeClr val="bg1"/>
              </a:solidFill>
              <a:latin typeface="Courier New" pitchFamily="49" charset="0"/>
              <a:cs typeface="Courier New" pitchFamily="49" charset="0"/>
            </a:endParaRPr>
          </a:p>
        </p:txBody>
      </p:sp>
    </p:spTree>
    <p:extLst>
      <p:ext uri="{BB962C8B-B14F-4D97-AF65-F5344CB8AC3E}">
        <p14:creationId xmlns:p14="http://schemas.microsoft.com/office/powerpoint/2010/main" val="1223194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2480" y="116632"/>
            <a:ext cx="8640000" cy="720000"/>
          </a:xfrm>
        </p:spPr>
        <p:txBody>
          <a:bodyPr>
            <a:normAutofit/>
          </a:bodyPr>
          <a:lstStyle/>
          <a:p>
            <a:r>
              <a:rPr lang="en-AU" sz="3600" dirty="0">
                <a:solidFill>
                  <a:schemeClr val="bg1"/>
                </a:solidFill>
                <a:latin typeface="Courier New" pitchFamily="49" charset="0"/>
                <a:cs typeface="Courier New" pitchFamily="49" charset="0"/>
              </a:rPr>
              <a:t>The NDIS</a:t>
            </a:r>
          </a:p>
        </p:txBody>
      </p:sp>
      <p:sp>
        <p:nvSpPr>
          <p:cNvPr id="3" name="Subtitle 2"/>
          <p:cNvSpPr>
            <a:spLocks noGrp="1"/>
          </p:cNvSpPr>
          <p:nvPr>
            <p:ph type="subTitle" idx="1"/>
          </p:nvPr>
        </p:nvSpPr>
        <p:spPr>
          <a:xfrm>
            <a:off x="179512" y="1124744"/>
            <a:ext cx="8784976" cy="5184576"/>
          </a:xfrm>
        </p:spPr>
        <p:txBody>
          <a:bodyPr>
            <a:normAutofit fontScale="92500"/>
          </a:bodyPr>
          <a:lstStyle/>
          <a:p>
            <a:pPr marL="571500" indent="-571500" algn="l">
              <a:buFont typeface="Arial" pitchFamily="34" charset="0"/>
              <a:buChar char="•"/>
            </a:pPr>
            <a:r>
              <a:rPr lang="en-AU" sz="2400" dirty="0">
                <a:solidFill>
                  <a:schemeClr val="bg1"/>
                </a:solidFill>
                <a:latin typeface="Courier New" pitchFamily="49" charset="0"/>
                <a:cs typeface="Courier New" pitchFamily="49" charset="0"/>
              </a:rPr>
              <a:t>National Disability Insurance Scheme (NDIS)is radical social innovation</a:t>
            </a:r>
          </a:p>
          <a:p>
            <a:pPr marL="571500" indent="-571500" algn="l">
              <a:buFont typeface="Arial" pitchFamily="34" charset="0"/>
              <a:buChar char="•"/>
            </a:pPr>
            <a:r>
              <a:rPr lang="en-AU" sz="2400" dirty="0">
                <a:solidFill>
                  <a:schemeClr val="bg1"/>
                </a:solidFill>
                <a:latin typeface="Courier New" pitchFamily="49" charset="0"/>
                <a:cs typeface="Courier New" pitchFamily="49" charset="0"/>
              </a:rPr>
              <a:t>Made operational through incremental innovation</a:t>
            </a:r>
          </a:p>
          <a:p>
            <a:pPr marL="571500" indent="-571500" algn="l">
              <a:buFont typeface="Arial" pitchFamily="34" charset="0"/>
              <a:buChar char="•"/>
            </a:pPr>
            <a:r>
              <a:rPr lang="en-AU" sz="2400" dirty="0">
                <a:solidFill>
                  <a:schemeClr val="bg1"/>
                </a:solidFill>
                <a:latin typeface="Courier New" pitchFamily="49" charset="0"/>
                <a:cs typeface="Courier New" pitchFamily="49" charset="0"/>
              </a:rPr>
              <a:t>A key feature of NDIS is user-choice funding</a:t>
            </a:r>
          </a:p>
          <a:p>
            <a:pPr marL="1028700" lvl="1" indent="-571500" algn="l">
              <a:buFont typeface="Arial" pitchFamily="34" charset="0"/>
              <a:buChar char="•"/>
            </a:pPr>
            <a:r>
              <a:rPr lang="en-AU" sz="2000" dirty="0">
                <a:solidFill>
                  <a:schemeClr val="bg1"/>
                </a:solidFill>
                <a:latin typeface="Courier New" pitchFamily="49" charset="0"/>
                <a:cs typeface="Courier New" pitchFamily="49" charset="0"/>
              </a:rPr>
              <a:t>Recipients of funding will be able to not only choose the carers that they need but the type of care that they want.</a:t>
            </a:r>
          </a:p>
          <a:p>
            <a:pPr marL="1028700" lvl="1" indent="-571500" algn="l">
              <a:buFont typeface="Arial" pitchFamily="34" charset="0"/>
              <a:buChar char="•"/>
            </a:pPr>
            <a:endParaRPr lang="en-AU" sz="2000" dirty="0">
              <a:solidFill>
                <a:schemeClr val="bg1"/>
              </a:solidFill>
              <a:latin typeface="Courier New" pitchFamily="49" charset="0"/>
              <a:cs typeface="Courier New" pitchFamily="49" charset="0"/>
            </a:endParaRPr>
          </a:p>
          <a:p>
            <a:pPr marL="1028700" lvl="1" indent="-571500" algn="l">
              <a:buFont typeface="Arial" pitchFamily="34" charset="0"/>
              <a:buChar char="•"/>
            </a:pPr>
            <a:endParaRPr lang="en-AU" sz="2000" dirty="0">
              <a:solidFill>
                <a:schemeClr val="bg1"/>
              </a:solidFill>
              <a:latin typeface="Courier New" pitchFamily="49" charset="0"/>
              <a:cs typeface="Courier New" pitchFamily="49" charset="0"/>
            </a:endParaRPr>
          </a:p>
          <a:p>
            <a:pPr lvl="1" algn="l"/>
            <a:r>
              <a:rPr lang="en-AU" sz="2000" dirty="0">
                <a:solidFill>
                  <a:schemeClr val="bg1"/>
                </a:solidFill>
                <a:latin typeface="Courier New" pitchFamily="49" charset="0"/>
                <a:cs typeface="Courier New" pitchFamily="49" charset="0"/>
              </a:rPr>
              <a:t>“Population ageing is increasing service demand and the adoption of consumer directed funding models will transform the way services are delivered (Community Services Health and Industry Skills Council 2014, p. 4).”</a:t>
            </a:r>
          </a:p>
          <a:p>
            <a:pPr marL="1028700" lvl="1" indent="-571500" algn="l">
              <a:buFont typeface="Arial" pitchFamily="34" charset="0"/>
              <a:buChar char="•"/>
            </a:pPr>
            <a:endParaRPr lang="en-AU" sz="2000" dirty="0">
              <a:solidFill>
                <a:schemeClr val="bg1"/>
              </a:solidFill>
              <a:latin typeface="Courier New" pitchFamily="49" charset="0"/>
              <a:cs typeface="Courier New" pitchFamily="49" charset="0"/>
            </a:endParaRPr>
          </a:p>
          <a:p>
            <a:pPr lvl="1" algn="l"/>
            <a:endParaRPr lang="en-AU" sz="2000" dirty="0">
              <a:solidFill>
                <a:schemeClr val="bg1"/>
              </a:solidFill>
              <a:latin typeface="Courier New" pitchFamily="49" charset="0"/>
              <a:cs typeface="Courier New" pitchFamily="49" charset="0"/>
            </a:endParaRPr>
          </a:p>
          <a:p>
            <a:pPr marL="571500" indent="-571500" algn="l">
              <a:buFont typeface="Arial" pitchFamily="34" charset="0"/>
              <a:buChar char="•"/>
            </a:pPr>
            <a:endParaRPr lang="en-AU" sz="2400" dirty="0">
              <a:solidFill>
                <a:schemeClr val="bg1"/>
              </a:solidFill>
              <a:latin typeface="Courier New" pitchFamily="49" charset="0"/>
              <a:cs typeface="Courier New" pitchFamily="49" charset="0"/>
            </a:endParaRPr>
          </a:p>
          <a:p>
            <a:pPr algn="l"/>
            <a:endParaRPr lang="en-AU" sz="2400" dirty="0">
              <a:solidFill>
                <a:schemeClr val="bg1"/>
              </a:solidFill>
              <a:latin typeface="Courier New" pitchFamily="49" charset="0"/>
              <a:cs typeface="Courier New" pitchFamily="49" charset="0"/>
            </a:endParaRPr>
          </a:p>
        </p:txBody>
      </p:sp>
    </p:spTree>
    <p:extLst>
      <p:ext uri="{BB962C8B-B14F-4D97-AF65-F5344CB8AC3E}">
        <p14:creationId xmlns:p14="http://schemas.microsoft.com/office/powerpoint/2010/main" val="3612400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2480" y="116632"/>
            <a:ext cx="8640000" cy="720000"/>
          </a:xfrm>
        </p:spPr>
        <p:txBody>
          <a:bodyPr>
            <a:normAutofit/>
          </a:bodyPr>
          <a:lstStyle/>
          <a:p>
            <a:r>
              <a:rPr lang="en-AU" sz="3600" dirty="0">
                <a:solidFill>
                  <a:schemeClr val="bg1"/>
                </a:solidFill>
                <a:latin typeface="Courier New" pitchFamily="49" charset="0"/>
                <a:cs typeface="Courier New" pitchFamily="49" charset="0"/>
              </a:rPr>
              <a:t>The Problematic</a:t>
            </a:r>
          </a:p>
        </p:txBody>
      </p:sp>
      <p:sp>
        <p:nvSpPr>
          <p:cNvPr id="3" name="Subtitle 2"/>
          <p:cNvSpPr>
            <a:spLocks noGrp="1"/>
          </p:cNvSpPr>
          <p:nvPr>
            <p:ph type="subTitle" idx="1"/>
          </p:nvPr>
        </p:nvSpPr>
        <p:spPr>
          <a:xfrm>
            <a:off x="179512" y="908720"/>
            <a:ext cx="8784976" cy="5112568"/>
          </a:xfrm>
        </p:spPr>
        <p:txBody>
          <a:bodyPr>
            <a:normAutofit fontScale="85000" lnSpcReduction="10000"/>
          </a:bodyPr>
          <a:lstStyle/>
          <a:p>
            <a:pPr marL="742950" indent="-742950" algn="l">
              <a:buFont typeface="+mj-lt"/>
              <a:buAutoNum type="arabicPeriod"/>
            </a:pPr>
            <a:r>
              <a:rPr lang="en-AU" sz="2400" dirty="0">
                <a:solidFill>
                  <a:schemeClr val="bg1"/>
                </a:solidFill>
                <a:latin typeface="Courier New" pitchFamily="49" charset="0"/>
                <a:cs typeface="Courier New" pitchFamily="49" charset="0"/>
              </a:rPr>
              <a:t>Australia experiencing growing demand for carers</a:t>
            </a:r>
          </a:p>
          <a:p>
            <a:pPr marL="742950" indent="-742950" algn="l">
              <a:buFont typeface="+mj-lt"/>
              <a:buAutoNum type="arabicPeriod"/>
            </a:pPr>
            <a:r>
              <a:rPr lang="en-AU" sz="2400" dirty="0">
                <a:solidFill>
                  <a:schemeClr val="bg1"/>
                </a:solidFill>
                <a:latin typeface="Courier New" pitchFamily="49" charset="0"/>
                <a:cs typeface="Courier New" pitchFamily="49" charset="0"/>
              </a:rPr>
              <a:t>Existing funding model for </a:t>
            </a:r>
            <a:r>
              <a:rPr lang="en-AU" sz="2400" b="1" dirty="0">
                <a:solidFill>
                  <a:schemeClr val="bg1"/>
                </a:solidFill>
                <a:latin typeface="Courier New" pitchFamily="49" charset="0"/>
                <a:cs typeface="Courier New" pitchFamily="49" charset="0"/>
              </a:rPr>
              <a:t>disability </a:t>
            </a:r>
            <a:r>
              <a:rPr lang="en-AU" sz="2400" b="1">
                <a:solidFill>
                  <a:schemeClr val="bg1"/>
                </a:solidFill>
                <a:latin typeface="Courier New" pitchFamily="49" charset="0"/>
                <a:cs typeface="Courier New" pitchFamily="49" charset="0"/>
              </a:rPr>
              <a:t>care workforce </a:t>
            </a:r>
            <a:r>
              <a:rPr lang="en-AU" sz="2400" b="1" dirty="0">
                <a:solidFill>
                  <a:schemeClr val="bg1"/>
                </a:solidFill>
                <a:latin typeface="Courier New" pitchFamily="49" charset="0"/>
                <a:cs typeface="Courier New" pitchFamily="49" charset="0"/>
              </a:rPr>
              <a:t>has been disturbed</a:t>
            </a:r>
          </a:p>
          <a:p>
            <a:pPr marL="742950" indent="-742950" algn="l">
              <a:buFont typeface="+mj-lt"/>
              <a:buAutoNum type="arabicPeriod"/>
            </a:pPr>
            <a:r>
              <a:rPr lang="en-AU" sz="2400" dirty="0">
                <a:solidFill>
                  <a:schemeClr val="bg1"/>
                </a:solidFill>
                <a:latin typeface="Courier New" pitchFamily="49" charset="0"/>
                <a:cs typeface="Courier New" pitchFamily="49" charset="0"/>
              </a:rPr>
              <a:t>Existing providers will need to review business models</a:t>
            </a:r>
          </a:p>
          <a:p>
            <a:pPr marL="742950" indent="-742950" algn="l">
              <a:buFont typeface="+mj-lt"/>
              <a:buAutoNum type="arabicPeriod"/>
            </a:pPr>
            <a:r>
              <a:rPr lang="en-AU" sz="2400" dirty="0">
                <a:solidFill>
                  <a:schemeClr val="bg1"/>
                </a:solidFill>
                <a:latin typeface="Courier New" pitchFamily="49" charset="0"/>
                <a:cs typeface="Courier New" pitchFamily="49" charset="0"/>
              </a:rPr>
              <a:t>Clients of care will need to understand the new funding options as well as their obligations as potential contractors or employers of carers.</a:t>
            </a:r>
          </a:p>
          <a:p>
            <a:pPr marL="742950" indent="-742950" algn="l">
              <a:buFont typeface="+mj-lt"/>
              <a:buAutoNum type="arabicPeriod"/>
            </a:pPr>
            <a:r>
              <a:rPr lang="en-AU" sz="2400" dirty="0">
                <a:solidFill>
                  <a:schemeClr val="bg1"/>
                </a:solidFill>
                <a:latin typeface="Courier New" pitchFamily="49" charset="0"/>
                <a:cs typeface="Courier New" pitchFamily="49" charset="0"/>
              </a:rPr>
              <a:t>Carers operating as contractors will need to increase their knowledge of small business operations including:</a:t>
            </a:r>
          </a:p>
          <a:p>
            <a:pPr marL="1200150" lvl="1" indent="-742950" algn="l">
              <a:buFont typeface="Arial" pitchFamily="34" charset="0"/>
              <a:buChar char="•"/>
            </a:pPr>
            <a:r>
              <a:rPr lang="en-AU" sz="2000" dirty="0">
                <a:solidFill>
                  <a:schemeClr val="bg1"/>
                </a:solidFill>
                <a:latin typeface="Courier New" pitchFamily="49" charset="0"/>
                <a:cs typeface="Courier New" pitchFamily="49" charset="0"/>
              </a:rPr>
              <a:t>Contracts</a:t>
            </a:r>
          </a:p>
          <a:p>
            <a:pPr marL="1200150" lvl="1" indent="-742950" algn="l">
              <a:buFont typeface="Arial" pitchFamily="34" charset="0"/>
              <a:buChar char="•"/>
            </a:pPr>
            <a:r>
              <a:rPr lang="en-AU" sz="2000" dirty="0">
                <a:solidFill>
                  <a:schemeClr val="bg1"/>
                </a:solidFill>
                <a:latin typeface="Courier New" pitchFamily="49" charset="0"/>
                <a:cs typeface="Courier New" pitchFamily="49" charset="0"/>
              </a:rPr>
              <a:t>Financial management</a:t>
            </a:r>
          </a:p>
          <a:p>
            <a:pPr marL="1200150" lvl="1" indent="-742950" algn="l">
              <a:buFont typeface="Arial" pitchFamily="34" charset="0"/>
              <a:buChar char="•"/>
            </a:pPr>
            <a:r>
              <a:rPr lang="en-AU" sz="2000" dirty="0">
                <a:solidFill>
                  <a:schemeClr val="bg1"/>
                </a:solidFill>
                <a:latin typeface="Courier New" pitchFamily="49" charset="0"/>
                <a:cs typeface="Courier New" pitchFamily="49" charset="0"/>
              </a:rPr>
              <a:t>Customer service</a:t>
            </a:r>
          </a:p>
          <a:p>
            <a:pPr marL="1200150" lvl="1" indent="-742950" algn="l">
              <a:buFont typeface="Arial" pitchFamily="34" charset="0"/>
              <a:buChar char="•"/>
            </a:pPr>
            <a:r>
              <a:rPr lang="en-AU" sz="2000" dirty="0">
                <a:solidFill>
                  <a:schemeClr val="bg1"/>
                </a:solidFill>
                <a:latin typeface="Courier New" pitchFamily="49" charset="0"/>
                <a:cs typeface="Courier New" pitchFamily="49" charset="0"/>
              </a:rPr>
              <a:t>Resource management</a:t>
            </a:r>
          </a:p>
          <a:p>
            <a:pPr marL="1200150" lvl="1" indent="-742950" algn="l">
              <a:buFont typeface="Arial" pitchFamily="34" charset="0"/>
              <a:buChar char="•"/>
            </a:pPr>
            <a:r>
              <a:rPr lang="en-AU" sz="2000" dirty="0">
                <a:solidFill>
                  <a:schemeClr val="bg1"/>
                </a:solidFill>
                <a:latin typeface="Courier New" pitchFamily="49" charset="0"/>
                <a:cs typeface="Courier New" pitchFamily="49" charset="0"/>
              </a:rPr>
              <a:t>Policy &amp; reporting</a:t>
            </a:r>
          </a:p>
          <a:p>
            <a:pPr marL="1200150" lvl="1" indent="-742950" algn="l">
              <a:buFont typeface="+mj-lt"/>
              <a:buAutoNum type="arabicPeriod"/>
            </a:pPr>
            <a:endParaRPr lang="en-AU" sz="2000" dirty="0">
              <a:solidFill>
                <a:schemeClr val="bg1"/>
              </a:solidFill>
              <a:latin typeface="Courier New" pitchFamily="49" charset="0"/>
              <a:cs typeface="Courier New" pitchFamily="49" charset="0"/>
            </a:endParaRPr>
          </a:p>
          <a:p>
            <a:pPr marL="742950" indent="-742950" algn="l">
              <a:buFont typeface="+mj-lt"/>
              <a:buAutoNum type="arabicPeriod"/>
            </a:pPr>
            <a:endParaRPr lang="en-AU" sz="2400" dirty="0">
              <a:solidFill>
                <a:schemeClr val="bg1"/>
              </a:solidFill>
              <a:latin typeface="Courier New" pitchFamily="49" charset="0"/>
              <a:cs typeface="Courier New" pitchFamily="49" charset="0"/>
            </a:endParaRPr>
          </a:p>
          <a:p>
            <a:pPr marL="742950" indent="-742950" algn="l">
              <a:buFont typeface="+mj-lt"/>
              <a:buAutoNum type="arabicPeriod"/>
            </a:pPr>
            <a:endParaRPr lang="en-AU" sz="2400" dirty="0">
              <a:solidFill>
                <a:schemeClr val="bg1"/>
              </a:solidFill>
              <a:latin typeface="Courier New" pitchFamily="49" charset="0"/>
              <a:cs typeface="Courier New" pitchFamily="49" charset="0"/>
            </a:endParaRPr>
          </a:p>
        </p:txBody>
      </p:sp>
    </p:spTree>
    <p:extLst>
      <p:ext uri="{BB962C8B-B14F-4D97-AF65-F5344CB8AC3E}">
        <p14:creationId xmlns:p14="http://schemas.microsoft.com/office/powerpoint/2010/main" val="1107509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2480" y="116632"/>
            <a:ext cx="8640000" cy="720000"/>
          </a:xfrm>
        </p:spPr>
        <p:txBody>
          <a:bodyPr>
            <a:normAutofit/>
          </a:bodyPr>
          <a:lstStyle/>
          <a:p>
            <a:r>
              <a:rPr lang="en-AU" sz="3600" dirty="0">
                <a:solidFill>
                  <a:schemeClr val="bg1"/>
                </a:solidFill>
                <a:latin typeface="Courier New" pitchFamily="49" charset="0"/>
                <a:cs typeface="Courier New" pitchFamily="49" charset="0"/>
              </a:rPr>
              <a:t>The Problematic</a:t>
            </a:r>
          </a:p>
        </p:txBody>
      </p:sp>
      <p:sp>
        <p:nvSpPr>
          <p:cNvPr id="3" name="Subtitle 2"/>
          <p:cNvSpPr>
            <a:spLocks noGrp="1"/>
          </p:cNvSpPr>
          <p:nvPr>
            <p:ph type="subTitle" idx="1"/>
          </p:nvPr>
        </p:nvSpPr>
        <p:spPr>
          <a:xfrm>
            <a:off x="179512" y="908720"/>
            <a:ext cx="8784976" cy="5112568"/>
          </a:xfrm>
        </p:spPr>
        <p:txBody>
          <a:bodyPr>
            <a:normAutofit/>
          </a:bodyPr>
          <a:lstStyle/>
          <a:p>
            <a:pPr algn="l"/>
            <a:r>
              <a:rPr lang="en-AU" sz="2400" dirty="0">
                <a:solidFill>
                  <a:schemeClr val="bg1"/>
                </a:solidFill>
                <a:latin typeface="Courier New" pitchFamily="49" charset="0"/>
                <a:cs typeface="Courier New" pitchFamily="49" charset="0"/>
              </a:rPr>
              <a:t>Carers operating as contractors will need a additional skills other than the technical capability they already have.</a:t>
            </a:r>
          </a:p>
          <a:p>
            <a:pPr algn="l"/>
            <a:endParaRPr lang="en-AU" sz="2400" dirty="0">
              <a:solidFill>
                <a:schemeClr val="bg1"/>
              </a:solidFill>
              <a:latin typeface="Courier New" pitchFamily="49" charset="0"/>
              <a:cs typeface="Courier New" pitchFamily="49" charset="0"/>
            </a:endParaRPr>
          </a:p>
          <a:p>
            <a:pPr algn="l"/>
            <a:r>
              <a:rPr lang="en-AU" sz="2400" dirty="0">
                <a:solidFill>
                  <a:schemeClr val="bg1"/>
                </a:solidFill>
                <a:latin typeface="Courier New" pitchFamily="49" charset="0"/>
                <a:cs typeface="Courier New" pitchFamily="49" charset="0"/>
              </a:rPr>
              <a:t>Mentoring is an effective and preferred learning option for workers in the CS&amp;HI*</a:t>
            </a:r>
            <a:endParaRPr lang="en-AU" sz="2000" dirty="0">
              <a:solidFill>
                <a:schemeClr val="bg1"/>
              </a:solidFill>
              <a:latin typeface="Courier New" pitchFamily="49" charset="0"/>
              <a:cs typeface="Courier New" pitchFamily="49" charset="0"/>
            </a:endParaRPr>
          </a:p>
          <a:p>
            <a:pPr marL="1200150" lvl="1" indent="-742950" algn="l">
              <a:buFont typeface="+mj-lt"/>
              <a:buAutoNum type="arabicPeriod"/>
            </a:pPr>
            <a:endParaRPr lang="en-AU" sz="2000" dirty="0">
              <a:solidFill>
                <a:schemeClr val="bg1"/>
              </a:solidFill>
              <a:latin typeface="Courier New" pitchFamily="49" charset="0"/>
              <a:cs typeface="Courier New" pitchFamily="49" charset="0"/>
            </a:endParaRPr>
          </a:p>
          <a:p>
            <a:pPr algn="l"/>
            <a:r>
              <a:rPr lang="en-AU" sz="2400" dirty="0">
                <a:solidFill>
                  <a:schemeClr val="bg1"/>
                </a:solidFill>
                <a:latin typeface="Courier New" pitchFamily="49" charset="0"/>
                <a:cs typeface="Courier New" pitchFamily="49" charset="0"/>
              </a:rPr>
              <a:t>Skills required are effectively those of a contactor or micro-business operator.</a:t>
            </a:r>
          </a:p>
          <a:p>
            <a:pPr marL="742950" indent="-742950" algn="l">
              <a:buFont typeface="+mj-lt"/>
              <a:buAutoNum type="arabicPeriod"/>
            </a:pPr>
            <a:endParaRPr lang="en-AU" sz="2400" dirty="0">
              <a:solidFill>
                <a:schemeClr val="bg1"/>
              </a:solidFill>
              <a:latin typeface="Courier New" pitchFamily="49" charset="0"/>
              <a:cs typeface="Courier New" pitchFamily="49" charset="0"/>
            </a:endParaRPr>
          </a:p>
          <a:p>
            <a:pPr algn="l"/>
            <a:r>
              <a:rPr lang="en-AU" sz="2400" dirty="0">
                <a:solidFill>
                  <a:schemeClr val="bg1"/>
                </a:solidFill>
                <a:latin typeface="Courier New" pitchFamily="49" charset="0"/>
                <a:cs typeface="Courier New" pitchFamily="49" charset="0"/>
              </a:rPr>
              <a:t>Australia has had a successful enterprise development program for over 30 years</a:t>
            </a:r>
          </a:p>
        </p:txBody>
      </p:sp>
      <p:sp>
        <p:nvSpPr>
          <p:cNvPr id="4" name="TextBox 3"/>
          <p:cNvSpPr txBox="1"/>
          <p:nvPr/>
        </p:nvSpPr>
        <p:spPr>
          <a:xfrm>
            <a:off x="467544" y="6021288"/>
            <a:ext cx="7920879" cy="646331"/>
          </a:xfrm>
          <a:prstGeom prst="rect">
            <a:avLst/>
          </a:prstGeom>
          <a:noFill/>
        </p:spPr>
        <p:txBody>
          <a:bodyPr wrap="square" rtlCol="0">
            <a:spAutoFit/>
          </a:bodyPr>
          <a:lstStyle/>
          <a:p>
            <a:r>
              <a:rPr lang="en-AU" sz="1200" dirty="0" err="1">
                <a:solidFill>
                  <a:schemeClr val="bg1"/>
                </a:solidFill>
                <a:latin typeface="Courier New" pitchFamily="49" charset="0"/>
                <a:cs typeface="Courier New" pitchFamily="49" charset="0"/>
              </a:rPr>
              <a:t>See:Choy</a:t>
            </a:r>
            <a:r>
              <a:rPr lang="en-AU" sz="1200" dirty="0">
                <a:solidFill>
                  <a:schemeClr val="bg1"/>
                </a:solidFill>
                <a:latin typeface="Courier New" pitchFamily="49" charset="0"/>
                <a:cs typeface="Courier New" pitchFamily="49" charset="0"/>
              </a:rPr>
              <a:t>, S, </a:t>
            </a:r>
            <a:r>
              <a:rPr lang="en-AU" sz="1200" dirty="0" err="1">
                <a:solidFill>
                  <a:schemeClr val="bg1"/>
                </a:solidFill>
                <a:latin typeface="Courier New" pitchFamily="49" charset="0"/>
                <a:cs typeface="Courier New" pitchFamily="49" charset="0"/>
              </a:rPr>
              <a:t>Billett</a:t>
            </a:r>
            <a:r>
              <a:rPr lang="en-AU" sz="1200" dirty="0">
                <a:solidFill>
                  <a:schemeClr val="bg1"/>
                </a:solidFill>
                <a:latin typeface="Courier New" pitchFamily="49" charset="0"/>
                <a:cs typeface="Courier New" pitchFamily="49" charset="0"/>
              </a:rPr>
              <a:t>, S &amp; Kelly, A 2013, 'Engaging in continuing education and training: Learning preferences of worker-learners in the health and community services industry', Australian Journal of Adult Learning, pp. 68-89. </a:t>
            </a:r>
            <a:endParaRPr lang="en-AU" sz="1200" dirty="0"/>
          </a:p>
        </p:txBody>
      </p:sp>
    </p:spTree>
    <p:extLst>
      <p:ext uri="{BB962C8B-B14F-4D97-AF65-F5344CB8AC3E}">
        <p14:creationId xmlns:p14="http://schemas.microsoft.com/office/powerpoint/2010/main" val="1172579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9512" y="44624"/>
            <a:ext cx="8640000" cy="720000"/>
          </a:xfrm>
        </p:spPr>
        <p:txBody>
          <a:bodyPr>
            <a:normAutofit fontScale="90000"/>
          </a:bodyPr>
          <a:lstStyle/>
          <a:p>
            <a:r>
              <a:rPr lang="en-AU" sz="3600" dirty="0">
                <a:solidFill>
                  <a:schemeClr val="bg1"/>
                </a:solidFill>
                <a:latin typeface="Courier New" pitchFamily="49" charset="0"/>
                <a:cs typeface="Courier New" pitchFamily="49" charset="0"/>
              </a:rPr>
              <a:t>Commonwealth Enterprise Schemes</a:t>
            </a:r>
          </a:p>
        </p:txBody>
      </p:sp>
      <p:sp>
        <p:nvSpPr>
          <p:cNvPr id="3" name="Subtitle 2"/>
          <p:cNvSpPr>
            <a:spLocks noGrp="1"/>
          </p:cNvSpPr>
          <p:nvPr>
            <p:ph type="subTitle" idx="1"/>
          </p:nvPr>
        </p:nvSpPr>
        <p:spPr>
          <a:xfrm>
            <a:off x="179512" y="908720"/>
            <a:ext cx="8784976" cy="5544616"/>
          </a:xfrm>
        </p:spPr>
        <p:txBody>
          <a:bodyPr>
            <a:normAutofit/>
          </a:bodyPr>
          <a:lstStyle/>
          <a:p>
            <a:pPr algn="l"/>
            <a:r>
              <a:rPr lang="en-AU" sz="2800" dirty="0">
                <a:solidFill>
                  <a:schemeClr val="bg1"/>
                </a:solidFill>
                <a:latin typeface="Courier New" pitchFamily="49" charset="0"/>
                <a:cs typeface="Courier New" pitchFamily="49" charset="0"/>
              </a:rPr>
              <a:t>The CWA has operated enterprise creation programs since 1985</a:t>
            </a:r>
          </a:p>
          <a:p>
            <a:pPr algn="l"/>
            <a:endParaRPr lang="en-AU" sz="2800" dirty="0">
              <a:solidFill>
                <a:schemeClr val="bg1"/>
              </a:solidFill>
              <a:latin typeface="Courier New" pitchFamily="49" charset="0"/>
              <a:cs typeface="Courier New" pitchFamily="49" charset="0"/>
            </a:endParaRPr>
          </a:p>
          <a:p>
            <a:pPr algn="l"/>
            <a:r>
              <a:rPr lang="en-AU" sz="2800" dirty="0">
                <a:solidFill>
                  <a:schemeClr val="bg1"/>
                </a:solidFill>
                <a:latin typeface="Courier New" pitchFamily="49" charset="0"/>
                <a:cs typeface="Courier New" pitchFamily="49" charset="0"/>
              </a:rPr>
              <a:t>The New Enterprise Incentive Scheme (NEIS) is the longest running.</a:t>
            </a:r>
          </a:p>
          <a:p>
            <a:pPr algn="l"/>
            <a:endParaRPr lang="en-AU" sz="2800" dirty="0">
              <a:solidFill>
                <a:schemeClr val="bg1"/>
              </a:solidFill>
              <a:latin typeface="Courier New" pitchFamily="49" charset="0"/>
              <a:cs typeface="Courier New" pitchFamily="49" charset="0"/>
            </a:endParaRPr>
          </a:p>
          <a:p>
            <a:pPr algn="l"/>
            <a:r>
              <a:rPr lang="en-AU" sz="2800" dirty="0">
                <a:solidFill>
                  <a:schemeClr val="bg1"/>
                </a:solidFill>
                <a:latin typeface="Courier New" pitchFamily="49" charset="0"/>
                <a:cs typeface="Courier New" pitchFamily="49" charset="0"/>
              </a:rPr>
              <a:t>The Apprenticeship to Business Owner program had a short run from 2013-2015</a:t>
            </a:r>
          </a:p>
          <a:p>
            <a:pPr algn="l"/>
            <a:endParaRPr lang="en-AU" sz="2800" dirty="0">
              <a:solidFill>
                <a:schemeClr val="bg1"/>
              </a:solidFill>
              <a:latin typeface="Courier New" pitchFamily="49" charset="0"/>
              <a:cs typeface="Courier New" pitchFamily="49" charset="0"/>
            </a:endParaRPr>
          </a:p>
          <a:p>
            <a:pPr algn="l"/>
            <a:r>
              <a:rPr lang="en-AU" sz="2800" dirty="0">
                <a:solidFill>
                  <a:schemeClr val="bg1"/>
                </a:solidFill>
                <a:latin typeface="Courier New" pitchFamily="49" charset="0"/>
                <a:cs typeface="Courier New" pitchFamily="49" charset="0"/>
              </a:rPr>
              <a:t>Data on NEIS programs have shown a high level of success for graduates</a:t>
            </a:r>
          </a:p>
          <a:p>
            <a:pPr algn="l"/>
            <a:endParaRPr lang="en-AU" sz="2800" dirty="0">
              <a:solidFill>
                <a:schemeClr val="bg1"/>
              </a:solidFill>
              <a:latin typeface="Courier New" pitchFamily="49" charset="0"/>
              <a:cs typeface="Courier New" pitchFamily="49" charset="0"/>
            </a:endParaRPr>
          </a:p>
          <a:p>
            <a:pPr algn="l"/>
            <a:endParaRPr lang="en-AU" sz="2800" dirty="0">
              <a:solidFill>
                <a:schemeClr val="bg1"/>
              </a:solidFill>
              <a:latin typeface="Courier New" pitchFamily="49" charset="0"/>
              <a:cs typeface="Courier New" pitchFamily="49" charset="0"/>
            </a:endParaRPr>
          </a:p>
          <a:p>
            <a:pPr algn="l"/>
            <a:endParaRPr lang="en-AU" sz="2800" dirty="0">
              <a:solidFill>
                <a:schemeClr val="bg1"/>
              </a:solidFill>
              <a:latin typeface="Courier New" pitchFamily="49" charset="0"/>
              <a:cs typeface="Courier New" pitchFamily="49" charset="0"/>
            </a:endParaRPr>
          </a:p>
        </p:txBody>
      </p:sp>
    </p:spTree>
    <p:extLst>
      <p:ext uri="{BB962C8B-B14F-4D97-AF65-F5344CB8AC3E}">
        <p14:creationId xmlns:p14="http://schemas.microsoft.com/office/powerpoint/2010/main" val="3458364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9512" y="44624"/>
            <a:ext cx="8640000" cy="720000"/>
          </a:xfrm>
        </p:spPr>
        <p:txBody>
          <a:bodyPr>
            <a:normAutofit/>
          </a:bodyPr>
          <a:lstStyle/>
          <a:p>
            <a:r>
              <a:rPr lang="en-AU" sz="3600" dirty="0">
                <a:solidFill>
                  <a:schemeClr val="bg1"/>
                </a:solidFill>
                <a:latin typeface="Courier New" pitchFamily="49" charset="0"/>
                <a:cs typeface="Courier New" pitchFamily="49" charset="0"/>
              </a:rPr>
              <a:t>Features of NEIS &amp; A-to-B</a:t>
            </a:r>
          </a:p>
        </p:txBody>
      </p:sp>
      <p:sp>
        <p:nvSpPr>
          <p:cNvPr id="3" name="Subtitle 2"/>
          <p:cNvSpPr>
            <a:spLocks noGrp="1"/>
          </p:cNvSpPr>
          <p:nvPr>
            <p:ph type="subTitle" idx="1"/>
          </p:nvPr>
        </p:nvSpPr>
        <p:spPr>
          <a:xfrm>
            <a:off x="179512" y="908720"/>
            <a:ext cx="8784976" cy="5544616"/>
          </a:xfrm>
        </p:spPr>
        <p:txBody>
          <a:bodyPr>
            <a:normAutofit/>
          </a:bodyPr>
          <a:lstStyle/>
          <a:p>
            <a:pPr marL="514350" indent="-514350" algn="l">
              <a:lnSpc>
                <a:spcPct val="150000"/>
              </a:lnSpc>
              <a:buFont typeface="+mj-lt"/>
              <a:buAutoNum type="arabicPeriod"/>
            </a:pPr>
            <a:r>
              <a:rPr lang="en-AU" dirty="0">
                <a:solidFill>
                  <a:schemeClr val="bg1"/>
                </a:solidFill>
                <a:latin typeface="Courier New" pitchFamily="49" charset="0"/>
                <a:cs typeface="Courier New" pitchFamily="49" charset="0"/>
              </a:rPr>
              <a:t>Conditional eligibility</a:t>
            </a:r>
          </a:p>
          <a:p>
            <a:pPr marL="514350" indent="-514350" algn="l">
              <a:lnSpc>
                <a:spcPct val="150000"/>
              </a:lnSpc>
              <a:buFont typeface="+mj-lt"/>
              <a:buAutoNum type="arabicPeriod"/>
            </a:pPr>
            <a:r>
              <a:rPr lang="en-AU" dirty="0">
                <a:solidFill>
                  <a:schemeClr val="bg1"/>
                </a:solidFill>
                <a:latin typeface="Courier New" pitchFamily="49" charset="0"/>
                <a:cs typeface="Courier New" pitchFamily="49" charset="0"/>
              </a:rPr>
              <a:t>Presentation of a business plan</a:t>
            </a:r>
          </a:p>
          <a:p>
            <a:pPr marL="514350" indent="-514350" algn="l">
              <a:buFont typeface="+mj-lt"/>
              <a:buAutoNum type="arabicPeriod"/>
            </a:pPr>
            <a:r>
              <a:rPr lang="en-AU" dirty="0">
                <a:solidFill>
                  <a:schemeClr val="bg1"/>
                </a:solidFill>
                <a:latin typeface="Courier New" pitchFamily="49" charset="0"/>
                <a:cs typeface="Courier New" pitchFamily="49" charset="0"/>
              </a:rPr>
              <a:t>Training in a small business qualification</a:t>
            </a:r>
          </a:p>
          <a:p>
            <a:pPr marL="514350" indent="-514350" algn="l">
              <a:buFont typeface="+mj-lt"/>
              <a:buAutoNum type="arabicPeriod"/>
            </a:pPr>
            <a:r>
              <a:rPr lang="en-AU" dirty="0">
                <a:solidFill>
                  <a:schemeClr val="bg1"/>
                </a:solidFill>
                <a:latin typeface="Courier New" pitchFamily="49" charset="0"/>
                <a:cs typeface="Courier New" pitchFamily="49" charset="0"/>
              </a:rPr>
              <a:t>Implementation of the business plan</a:t>
            </a:r>
          </a:p>
          <a:p>
            <a:pPr marL="514350" indent="-514350" algn="l">
              <a:buFont typeface="+mj-lt"/>
              <a:buAutoNum type="arabicPeriod"/>
            </a:pPr>
            <a:r>
              <a:rPr lang="en-AU" dirty="0">
                <a:solidFill>
                  <a:schemeClr val="bg1"/>
                </a:solidFill>
                <a:latin typeface="Courier New" pitchFamily="49" charset="0"/>
                <a:cs typeface="Courier New" pitchFamily="49" charset="0"/>
              </a:rPr>
              <a:t>12 months of mentoring during the establishment of the business.</a:t>
            </a:r>
          </a:p>
          <a:p>
            <a:pPr algn="l"/>
            <a:endParaRPr lang="en-AU" sz="2800" dirty="0">
              <a:solidFill>
                <a:schemeClr val="bg1"/>
              </a:solidFill>
              <a:latin typeface="Courier New" pitchFamily="49" charset="0"/>
              <a:cs typeface="Courier New" pitchFamily="49" charset="0"/>
            </a:endParaRPr>
          </a:p>
          <a:p>
            <a:pPr algn="l"/>
            <a:endParaRPr lang="en-AU" sz="2800" dirty="0">
              <a:solidFill>
                <a:schemeClr val="bg1"/>
              </a:solidFill>
              <a:latin typeface="Courier New" pitchFamily="49" charset="0"/>
              <a:cs typeface="Courier New" pitchFamily="49" charset="0"/>
            </a:endParaRPr>
          </a:p>
          <a:p>
            <a:pPr algn="l"/>
            <a:endParaRPr lang="en-AU" sz="2800" dirty="0">
              <a:solidFill>
                <a:schemeClr val="bg1"/>
              </a:solidFill>
              <a:latin typeface="Courier New" pitchFamily="49" charset="0"/>
              <a:cs typeface="Courier New" pitchFamily="49" charset="0"/>
            </a:endParaRPr>
          </a:p>
          <a:p>
            <a:pPr algn="l"/>
            <a:endParaRPr lang="en-AU" sz="2800" dirty="0">
              <a:solidFill>
                <a:schemeClr val="bg1"/>
              </a:solidFill>
              <a:latin typeface="Courier New" pitchFamily="49" charset="0"/>
              <a:cs typeface="Courier New" pitchFamily="49" charset="0"/>
            </a:endParaRPr>
          </a:p>
        </p:txBody>
      </p:sp>
    </p:spTree>
    <p:extLst>
      <p:ext uri="{BB962C8B-B14F-4D97-AF65-F5344CB8AC3E}">
        <p14:creationId xmlns:p14="http://schemas.microsoft.com/office/powerpoint/2010/main" val="1640387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971600" y="836712"/>
            <a:ext cx="7344816" cy="47525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
        <p:nvSpPr>
          <p:cNvPr id="2" name="Title 1"/>
          <p:cNvSpPr>
            <a:spLocks noGrp="1"/>
          </p:cNvSpPr>
          <p:nvPr>
            <p:ph type="ctrTitle"/>
          </p:nvPr>
        </p:nvSpPr>
        <p:spPr>
          <a:xfrm>
            <a:off x="179512" y="116632"/>
            <a:ext cx="8856984" cy="720000"/>
          </a:xfrm>
        </p:spPr>
        <p:txBody>
          <a:bodyPr>
            <a:normAutofit/>
          </a:bodyPr>
          <a:lstStyle/>
          <a:p>
            <a:r>
              <a:rPr lang="en-AU" sz="2800" dirty="0">
                <a:solidFill>
                  <a:schemeClr val="bg1"/>
                </a:solidFill>
                <a:latin typeface="Courier New" pitchFamily="49" charset="0"/>
                <a:cs typeface="Courier New" pitchFamily="49" charset="0"/>
              </a:rPr>
              <a:t>Employment outcomes by business type</a:t>
            </a:r>
          </a:p>
        </p:txBody>
      </p:sp>
      <p:sp>
        <p:nvSpPr>
          <p:cNvPr id="3" name="Subtitle 2"/>
          <p:cNvSpPr>
            <a:spLocks noGrp="1"/>
          </p:cNvSpPr>
          <p:nvPr>
            <p:ph type="subTitle" idx="1"/>
          </p:nvPr>
        </p:nvSpPr>
        <p:spPr>
          <a:xfrm>
            <a:off x="179512" y="5949280"/>
            <a:ext cx="8784976" cy="504056"/>
          </a:xfrm>
        </p:spPr>
        <p:txBody>
          <a:bodyPr>
            <a:normAutofit/>
          </a:bodyPr>
          <a:lstStyle/>
          <a:p>
            <a:pPr algn="l"/>
            <a:r>
              <a:rPr lang="en-AU" sz="1200" dirty="0">
                <a:solidFill>
                  <a:schemeClr val="bg1"/>
                </a:solidFill>
                <a:latin typeface="Courier New" pitchFamily="49" charset="0"/>
                <a:cs typeface="Courier New" pitchFamily="49" charset="0"/>
              </a:rPr>
              <a:t>Source: Crooks, S, Cameron, M &amp; </a:t>
            </a:r>
            <a:r>
              <a:rPr lang="en-AU" sz="1200" dirty="0" err="1">
                <a:solidFill>
                  <a:schemeClr val="bg1"/>
                </a:solidFill>
                <a:latin typeface="Courier New" pitchFamily="49" charset="0"/>
                <a:cs typeface="Courier New" pitchFamily="49" charset="0"/>
              </a:rPr>
              <a:t>Asgari</a:t>
            </a:r>
            <a:r>
              <a:rPr lang="en-AU" sz="1200" dirty="0">
                <a:solidFill>
                  <a:schemeClr val="bg1"/>
                </a:solidFill>
                <a:latin typeface="Courier New" pitchFamily="49" charset="0"/>
                <a:cs typeface="Courier New" pitchFamily="49" charset="0"/>
              </a:rPr>
              <a:t>, M 2008, New Enterprise Incentive Scheme Longer-term Outcomes, Department of </a:t>
            </a:r>
            <a:r>
              <a:rPr lang="en-AU" sz="1200" dirty="0" err="1">
                <a:solidFill>
                  <a:schemeClr val="bg1"/>
                </a:solidFill>
                <a:latin typeface="Courier New" pitchFamily="49" charset="0"/>
                <a:cs typeface="Courier New" pitchFamily="49" charset="0"/>
              </a:rPr>
              <a:t>Educaion</a:t>
            </a:r>
            <a:r>
              <a:rPr lang="en-AU" sz="1200" dirty="0">
                <a:solidFill>
                  <a:schemeClr val="bg1"/>
                </a:solidFill>
                <a:latin typeface="Courier New" pitchFamily="49" charset="0"/>
                <a:cs typeface="Courier New" pitchFamily="49" charset="0"/>
              </a:rPr>
              <a:t>, Employment and Workplace Relations, Canberra.</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6975" y="949648"/>
            <a:ext cx="6750050" cy="424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763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6632"/>
            <a:ext cx="8856984" cy="720000"/>
          </a:xfrm>
        </p:spPr>
        <p:txBody>
          <a:bodyPr>
            <a:normAutofit/>
          </a:bodyPr>
          <a:lstStyle/>
          <a:p>
            <a:r>
              <a:rPr lang="en-AU" sz="2800" dirty="0">
                <a:solidFill>
                  <a:schemeClr val="bg1"/>
                </a:solidFill>
                <a:latin typeface="Courier New" pitchFamily="49" charset="0"/>
                <a:cs typeface="Courier New" pitchFamily="49" charset="0"/>
              </a:rPr>
              <a:t>Employment outcomes by business type</a:t>
            </a:r>
          </a:p>
        </p:txBody>
      </p:sp>
      <p:sp>
        <p:nvSpPr>
          <p:cNvPr id="3" name="Subtitle 2"/>
          <p:cNvSpPr>
            <a:spLocks noGrp="1"/>
          </p:cNvSpPr>
          <p:nvPr>
            <p:ph type="subTitle" idx="1"/>
          </p:nvPr>
        </p:nvSpPr>
        <p:spPr>
          <a:xfrm>
            <a:off x="179512" y="1124744"/>
            <a:ext cx="8784976" cy="4176464"/>
          </a:xfrm>
        </p:spPr>
        <p:txBody>
          <a:bodyPr>
            <a:normAutofit/>
          </a:bodyPr>
          <a:lstStyle/>
          <a:p>
            <a:pPr algn="l"/>
            <a:r>
              <a:rPr lang="en-AU" sz="1800" dirty="0">
                <a:solidFill>
                  <a:schemeClr val="bg1"/>
                </a:solidFill>
                <a:latin typeface="Courier New" pitchFamily="49" charset="0"/>
                <a:cs typeface="Courier New" pitchFamily="49" charset="0"/>
              </a:rPr>
              <a:t>2008 study showed:</a:t>
            </a:r>
          </a:p>
          <a:p>
            <a:pPr algn="l"/>
            <a:endParaRPr lang="en-AU" sz="1800" dirty="0">
              <a:solidFill>
                <a:schemeClr val="bg1"/>
              </a:solidFill>
              <a:latin typeface="Courier New" pitchFamily="49" charset="0"/>
              <a:cs typeface="Courier New" pitchFamily="49" charset="0"/>
            </a:endParaRPr>
          </a:p>
          <a:p>
            <a:pPr algn="l"/>
            <a:r>
              <a:rPr lang="en-AU" sz="1800" dirty="0">
                <a:solidFill>
                  <a:schemeClr val="bg1"/>
                </a:solidFill>
                <a:latin typeface="Courier New" pitchFamily="49" charset="0"/>
                <a:cs typeface="Courier New" pitchFamily="49" charset="0"/>
              </a:rPr>
              <a:t>6% of all NEIS participants commenced business in the CS&amp;HI</a:t>
            </a:r>
          </a:p>
          <a:p>
            <a:pPr algn="l"/>
            <a:endParaRPr lang="en-AU" sz="1800" dirty="0">
              <a:solidFill>
                <a:schemeClr val="bg1"/>
              </a:solidFill>
              <a:latin typeface="Courier New" pitchFamily="49" charset="0"/>
              <a:cs typeface="Courier New" pitchFamily="49" charset="0"/>
            </a:endParaRPr>
          </a:p>
          <a:p>
            <a:pPr algn="l"/>
            <a:r>
              <a:rPr lang="en-AU" sz="1800" dirty="0">
                <a:solidFill>
                  <a:schemeClr val="bg1"/>
                </a:solidFill>
                <a:latin typeface="Courier New" pitchFamily="49" charset="0"/>
                <a:cs typeface="Courier New" pitchFamily="49" charset="0"/>
              </a:rPr>
              <a:t>79% of graduates had commenced a small business operation after 3 months </a:t>
            </a:r>
          </a:p>
          <a:p>
            <a:pPr algn="l"/>
            <a:endParaRPr lang="en-AU" sz="1800" dirty="0">
              <a:solidFill>
                <a:schemeClr val="bg1"/>
              </a:solidFill>
              <a:latin typeface="Courier New" pitchFamily="49" charset="0"/>
              <a:cs typeface="Courier New" pitchFamily="49" charset="0"/>
            </a:endParaRPr>
          </a:p>
          <a:p>
            <a:pPr algn="l"/>
            <a:r>
              <a:rPr lang="en-AU" sz="1800" dirty="0">
                <a:solidFill>
                  <a:schemeClr val="bg1"/>
                </a:solidFill>
                <a:latin typeface="Courier New" pitchFamily="49" charset="0"/>
                <a:cs typeface="Courier New" pitchFamily="49" charset="0"/>
              </a:rPr>
              <a:t>11% had found employment in the CS&amp;HI, total </a:t>
            </a:r>
            <a:r>
              <a:rPr lang="en-AU" sz="1800" b="1" dirty="0">
                <a:solidFill>
                  <a:schemeClr val="bg1"/>
                </a:solidFill>
                <a:latin typeface="Courier New" pitchFamily="49" charset="0"/>
                <a:cs typeface="Courier New" pitchFamily="49" charset="0"/>
              </a:rPr>
              <a:t>90% employed</a:t>
            </a:r>
          </a:p>
          <a:p>
            <a:pPr algn="l"/>
            <a:endParaRPr lang="en-AU" sz="1800" dirty="0">
              <a:solidFill>
                <a:schemeClr val="bg1"/>
              </a:solidFill>
              <a:latin typeface="Courier New" pitchFamily="49" charset="0"/>
              <a:cs typeface="Courier New" pitchFamily="49" charset="0"/>
            </a:endParaRPr>
          </a:p>
          <a:p>
            <a:pPr algn="l"/>
            <a:r>
              <a:rPr lang="en-AU" sz="1800" dirty="0">
                <a:solidFill>
                  <a:schemeClr val="bg1"/>
                </a:solidFill>
                <a:latin typeface="Courier New" pitchFamily="49" charset="0"/>
                <a:cs typeface="Courier New" pitchFamily="49" charset="0"/>
              </a:rPr>
              <a:t>65% were still operating their own business after 16 months</a:t>
            </a:r>
          </a:p>
          <a:p>
            <a:pPr algn="l"/>
            <a:endParaRPr lang="en-AU" sz="1800" dirty="0">
              <a:solidFill>
                <a:schemeClr val="bg1"/>
              </a:solidFill>
              <a:latin typeface="Courier New" pitchFamily="49" charset="0"/>
              <a:cs typeface="Courier New" pitchFamily="49" charset="0"/>
            </a:endParaRPr>
          </a:p>
          <a:p>
            <a:pPr algn="l"/>
            <a:r>
              <a:rPr lang="en-AU" sz="1800" dirty="0">
                <a:solidFill>
                  <a:schemeClr val="bg1"/>
                </a:solidFill>
                <a:latin typeface="Courier New" pitchFamily="49" charset="0"/>
                <a:cs typeface="Courier New" pitchFamily="49" charset="0"/>
              </a:rPr>
              <a:t>17% employed for a total of </a:t>
            </a:r>
            <a:r>
              <a:rPr lang="en-AU" sz="1800" b="1" dirty="0">
                <a:solidFill>
                  <a:schemeClr val="bg1"/>
                </a:solidFill>
                <a:latin typeface="Courier New" pitchFamily="49" charset="0"/>
                <a:cs typeface="Courier New" pitchFamily="49" charset="0"/>
              </a:rPr>
              <a:t>82% employed</a:t>
            </a:r>
            <a:r>
              <a:rPr lang="en-AU" sz="1800" dirty="0">
                <a:solidFill>
                  <a:schemeClr val="bg1"/>
                </a:solidFill>
                <a:latin typeface="Courier New" pitchFamily="49" charset="0"/>
                <a:cs typeface="Courier New" pitchFamily="49" charset="0"/>
              </a:rPr>
              <a:t>. </a:t>
            </a:r>
          </a:p>
        </p:txBody>
      </p:sp>
    </p:spTree>
    <p:extLst>
      <p:ext uri="{BB962C8B-B14F-4D97-AF65-F5344CB8AC3E}">
        <p14:creationId xmlns:p14="http://schemas.microsoft.com/office/powerpoint/2010/main" val="2943245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16024"/>
            <a:ext cx="8784976" cy="1384176"/>
          </a:xfrm>
        </p:spPr>
        <p:txBody>
          <a:bodyPr>
            <a:normAutofit/>
          </a:bodyPr>
          <a:lstStyle/>
          <a:p>
            <a:r>
              <a:rPr lang="en-AU" sz="3600" dirty="0">
                <a:solidFill>
                  <a:schemeClr val="bg1"/>
                </a:solidFill>
                <a:latin typeface="Courier New" pitchFamily="49" charset="0"/>
                <a:cs typeface="Courier New" pitchFamily="49" charset="0"/>
              </a:rPr>
              <a:t>RMIT NEIS Data</a:t>
            </a:r>
          </a:p>
        </p:txBody>
      </p:sp>
      <p:sp>
        <p:nvSpPr>
          <p:cNvPr id="3" name="Subtitle 2"/>
          <p:cNvSpPr>
            <a:spLocks noGrp="1"/>
          </p:cNvSpPr>
          <p:nvPr>
            <p:ph type="subTitle" idx="1"/>
          </p:nvPr>
        </p:nvSpPr>
        <p:spPr>
          <a:xfrm>
            <a:off x="179512" y="2133600"/>
            <a:ext cx="8784976" cy="2951584"/>
          </a:xfrm>
        </p:spPr>
        <p:txBody>
          <a:bodyPr>
            <a:normAutofit/>
          </a:bodyPr>
          <a:lstStyle/>
          <a:p>
            <a:pPr algn="l"/>
            <a:r>
              <a:rPr lang="en-AU" sz="2400" dirty="0">
                <a:solidFill>
                  <a:schemeClr val="bg1"/>
                </a:solidFill>
                <a:latin typeface="Courier New" pitchFamily="49" charset="0"/>
                <a:cs typeface="Courier New" pitchFamily="49" charset="0"/>
              </a:rPr>
              <a:t>Table 1: conversions of RMIT NEIS enrolments to business </a:t>
            </a:r>
            <a:r>
              <a:rPr lang="en-AU" sz="2400" dirty="0" err="1">
                <a:solidFill>
                  <a:schemeClr val="bg1"/>
                </a:solidFill>
                <a:latin typeface="Courier New" pitchFamily="49" charset="0"/>
                <a:cs typeface="Courier New" pitchFamily="49" charset="0"/>
              </a:rPr>
              <a:t>startups</a:t>
            </a:r>
            <a:endParaRPr lang="en-AU" sz="2400" dirty="0">
              <a:solidFill>
                <a:schemeClr val="bg1"/>
              </a:solidFill>
              <a:latin typeface="Courier New" pitchFamily="49" charset="0"/>
              <a:cs typeface="Courier New" pitchFamily="49" charset="0"/>
            </a:endParaRPr>
          </a:p>
        </p:txBody>
      </p:sp>
      <p:graphicFrame>
        <p:nvGraphicFramePr>
          <p:cNvPr id="4" name="Table 3"/>
          <p:cNvGraphicFramePr>
            <a:graphicFrameLocks noGrp="1"/>
          </p:cNvGraphicFramePr>
          <p:nvPr>
            <p:extLst>
              <p:ext uri="{D42A27DB-BD31-4B8C-83A1-F6EECF244321}">
                <p14:modId xmlns:p14="http://schemas.microsoft.com/office/powerpoint/2010/main" val="872321178"/>
              </p:ext>
            </p:extLst>
          </p:nvPr>
        </p:nvGraphicFramePr>
        <p:xfrm>
          <a:off x="1115616" y="3140968"/>
          <a:ext cx="6819020" cy="3024336"/>
        </p:xfrm>
        <a:graphic>
          <a:graphicData uri="http://schemas.openxmlformats.org/drawingml/2006/table">
            <a:tbl>
              <a:tblPr firstRow="1" firstCol="1" bandRow="1"/>
              <a:tblGrid>
                <a:gridCol w="543108">
                  <a:extLst>
                    <a:ext uri="{9D8B030D-6E8A-4147-A177-3AD203B41FA5}">
                      <a16:colId xmlns:a16="http://schemas.microsoft.com/office/drawing/2014/main" val="20000"/>
                    </a:ext>
                  </a:extLst>
                </a:gridCol>
                <a:gridCol w="543108">
                  <a:extLst>
                    <a:ext uri="{9D8B030D-6E8A-4147-A177-3AD203B41FA5}">
                      <a16:colId xmlns:a16="http://schemas.microsoft.com/office/drawing/2014/main" val="20001"/>
                    </a:ext>
                  </a:extLst>
                </a:gridCol>
                <a:gridCol w="618539">
                  <a:extLst>
                    <a:ext uri="{9D8B030D-6E8A-4147-A177-3AD203B41FA5}">
                      <a16:colId xmlns:a16="http://schemas.microsoft.com/office/drawing/2014/main" val="20002"/>
                    </a:ext>
                  </a:extLst>
                </a:gridCol>
                <a:gridCol w="543108">
                  <a:extLst>
                    <a:ext uri="{9D8B030D-6E8A-4147-A177-3AD203B41FA5}">
                      <a16:colId xmlns:a16="http://schemas.microsoft.com/office/drawing/2014/main" val="20003"/>
                    </a:ext>
                  </a:extLst>
                </a:gridCol>
                <a:gridCol w="543108">
                  <a:extLst>
                    <a:ext uri="{9D8B030D-6E8A-4147-A177-3AD203B41FA5}">
                      <a16:colId xmlns:a16="http://schemas.microsoft.com/office/drawing/2014/main" val="20004"/>
                    </a:ext>
                  </a:extLst>
                </a:gridCol>
                <a:gridCol w="618539">
                  <a:extLst>
                    <a:ext uri="{9D8B030D-6E8A-4147-A177-3AD203B41FA5}">
                      <a16:colId xmlns:a16="http://schemas.microsoft.com/office/drawing/2014/main" val="20005"/>
                    </a:ext>
                  </a:extLst>
                </a:gridCol>
                <a:gridCol w="543108">
                  <a:extLst>
                    <a:ext uri="{9D8B030D-6E8A-4147-A177-3AD203B41FA5}">
                      <a16:colId xmlns:a16="http://schemas.microsoft.com/office/drawing/2014/main" val="20006"/>
                    </a:ext>
                  </a:extLst>
                </a:gridCol>
                <a:gridCol w="543108">
                  <a:extLst>
                    <a:ext uri="{9D8B030D-6E8A-4147-A177-3AD203B41FA5}">
                      <a16:colId xmlns:a16="http://schemas.microsoft.com/office/drawing/2014/main" val="20007"/>
                    </a:ext>
                  </a:extLst>
                </a:gridCol>
                <a:gridCol w="618539">
                  <a:extLst>
                    <a:ext uri="{9D8B030D-6E8A-4147-A177-3AD203B41FA5}">
                      <a16:colId xmlns:a16="http://schemas.microsoft.com/office/drawing/2014/main" val="20008"/>
                    </a:ext>
                  </a:extLst>
                </a:gridCol>
                <a:gridCol w="543108">
                  <a:extLst>
                    <a:ext uri="{9D8B030D-6E8A-4147-A177-3AD203B41FA5}">
                      <a16:colId xmlns:a16="http://schemas.microsoft.com/office/drawing/2014/main" val="20009"/>
                    </a:ext>
                  </a:extLst>
                </a:gridCol>
                <a:gridCol w="543108">
                  <a:extLst>
                    <a:ext uri="{9D8B030D-6E8A-4147-A177-3AD203B41FA5}">
                      <a16:colId xmlns:a16="http://schemas.microsoft.com/office/drawing/2014/main" val="20010"/>
                    </a:ext>
                  </a:extLst>
                </a:gridCol>
                <a:gridCol w="618539">
                  <a:extLst>
                    <a:ext uri="{9D8B030D-6E8A-4147-A177-3AD203B41FA5}">
                      <a16:colId xmlns:a16="http://schemas.microsoft.com/office/drawing/2014/main" val="20011"/>
                    </a:ext>
                  </a:extLst>
                </a:gridCol>
              </a:tblGrid>
              <a:tr h="321684">
                <a:tc gridSpan="3">
                  <a:txBody>
                    <a:bodyPr/>
                    <a:lstStyle/>
                    <a:p>
                      <a:pPr algn="ctr">
                        <a:lnSpc>
                          <a:spcPct val="115000"/>
                        </a:lnSpc>
                        <a:spcAft>
                          <a:spcPts val="0"/>
                        </a:spcAft>
                      </a:pPr>
                      <a:r>
                        <a:rPr lang="en-AU" sz="1800" dirty="0">
                          <a:solidFill>
                            <a:srgbClr val="000000"/>
                          </a:solidFill>
                          <a:effectLst/>
                          <a:latin typeface="Times New Roman"/>
                          <a:ea typeface="Times New Roman"/>
                          <a:cs typeface="Times New Roman"/>
                        </a:rPr>
                        <a:t>2011</a:t>
                      </a:r>
                      <a:endParaRPr lang="en-AU" sz="1600" dirty="0">
                        <a:effectLst/>
                        <a:latin typeface="Calibri"/>
                        <a:ea typeface="Calibri"/>
                        <a:cs typeface="Times New Roman"/>
                      </a:endParaRPr>
                    </a:p>
                  </a:txBody>
                  <a:tcPr marL="101833" marR="10183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AU"/>
                    </a:p>
                  </a:txBody>
                  <a:tcPr/>
                </a:tc>
                <a:tc hMerge="1">
                  <a:txBody>
                    <a:bodyPr/>
                    <a:lstStyle/>
                    <a:p>
                      <a:endParaRPr lang="en-AU"/>
                    </a:p>
                  </a:txBody>
                  <a:tcPr/>
                </a:tc>
                <a:tc gridSpan="3">
                  <a:txBody>
                    <a:bodyPr/>
                    <a:lstStyle/>
                    <a:p>
                      <a:pPr algn="ctr">
                        <a:lnSpc>
                          <a:spcPct val="115000"/>
                        </a:lnSpc>
                        <a:spcAft>
                          <a:spcPts val="0"/>
                        </a:spcAft>
                      </a:pPr>
                      <a:r>
                        <a:rPr lang="en-AU" sz="1800" dirty="0">
                          <a:solidFill>
                            <a:srgbClr val="000000"/>
                          </a:solidFill>
                          <a:effectLst/>
                          <a:latin typeface="Times New Roman"/>
                          <a:ea typeface="Times New Roman"/>
                          <a:cs typeface="Times New Roman"/>
                        </a:rPr>
                        <a:t>2012</a:t>
                      </a:r>
                      <a:endParaRPr lang="en-AU" sz="1600" dirty="0">
                        <a:effectLst/>
                        <a:latin typeface="Calibri"/>
                        <a:ea typeface="Calibri"/>
                        <a:cs typeface="Times New Roman"/>
                      </a:endParaRPr>
                    </a:p>
                  </a:txBody>
                  <a:tcPr marL="101833" marR="10183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AU"/>
                    </a:p>
                  </a:txBody>
                  <a:tcPr/>
                </a:tc>
                <a:tc hMerge="1">
                  <a:txBody>
                    <a:bodyPr/>
                    <a:lstStyle/>
                    <a:p>
                      <a:endParaRPr lang="en-AU"/>
                    </a:p>
                  </a:txBody>
                  <a:tcPr/>
                </a:tc>
                <a:tc gridSpan="3">
                  <a:txBody>
                    <a:bodyPr/>
                    <a:lstStyle/>
                    <a:p>
                      <a:pPr algn="ctr">
                        <a:lnSpc>
                          <a:spcPct val="115000"/>
                        </a:lnSpc>
                        <a:spcAft>
                          <a:spcPts val="0"/>
                        </a:spcAft>
                      </a:pPr>
                      <a:r>
                        <a:rPr lang="en-AU" sz="1800" dirty="0">
                          <a:solidFill>
                            <a:srgbClr val="000000"/>
                          </a:solidFill>
                          <a:effectLst/>
                          <a:latin typeface="Times New Roman"/>
                          <a:ea typeface="Times New Roman"/>
                          <a:cs typeface="Times New Roman"/>
                        </a:rPr>
                        <a:t>2013</a:t>
                      </a:r>
                      <a:endParaRPr lang="en-AU" sz="1600" dirty="0">
                        <a:effectLst/>
                        <a:latin typeface="Calibri"/>
                        <a:ea typeface="Calibri"/>
                        <a:cs typeface="Times New Roman"/>
                      </a:endParaRPr>
                    </a:p>
                  </a:txBody>
                  <a:tcPr marL="101833" marR="10183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AU"/>
                    </a:p>
                  </a:txBody>
                  <a:tcPr/>
                </a:tc>
                <a:tc hMerge="1">
                  <a:txBody>
                    <a:bodyPr/>
                    <a:lstStyle/>
                    <a:p>
                      <a:endParaRPr lang="en-AU"/>
                    </a:p>
                  </a:txBody>
                  <a:tcPr/>
                </a:tc>
                <a:tc gridSpan="3">
                  <a:txBody>
                    <a:bodyPr/>
                    <a:lstStyle/>
                    <a:p>
                      <a:pPr algn="ctr">
                        <a:lnSpc>
                          <a:spcPct val="115000"/>
                        </a:lnSpc>
                        <a:spcAft>
                          <a:spcPts val="0"/>
                        </a:spcAft>
                      </a:pPr>
                      <a:r>
                        <a:rPr lang="en-AU" sz="1800" dirty="0">
                          <a:solidFill>
                            <a:srgbClr val="000000"/>
                          </a:solidFill>
                          <a:effectLst/>
                          <a:latin typeface="Times New Roman"/>
                          <a:ea typeface="Times New Roman"/>
                          <a:cs typeface="Times New Roman"/>
                        </a:rPr>
                        <a:t>2014</a:t>
                      </a:r>
                      <a:endParaRPr lang="en-AU" sz="1600" dirty="0">
                        <a:effectLst/>
                        <a:latin typeface="Calibri"/>
                        <a:ea typeface="Calibri"/>
                        <a:cs typeface="Times New Roman"/>
                      </a:endParaRPr>
                    </a:p>
                  </a:txBody>
                  <a:tcPr marL="101833" marR="10183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000"/>
                  </a:ext>
                </a:extLst>
              </a:tr>
              <a:tr h="2059284">
                <a:tc>
                  <a:txBody>
                    <a:bodyPr/>
                    <a:lstStyle/>
                    <a:p>
                      <a:pPr marL="71755" algn="ctr">
                        <a:lnSpc>
                          <a:spcPct val="115000"/>
                        </a:lnSpc>
                        <a:spcAft>
                          <a:spcPts val="0"/>
                        </a:spcAft>
                      </a:pPr>
                      <a:r>
                        <a:rPr lang="en-AU" sz="1800" dirty="0">
                          <a:solidFill>
                            <a:srgbClr val="000000"/>
                          </a:solidFill>
                          <a:effectLst/>
                          <a:latin typeface="Times New Roman"/>
                          <a:ea typeface="Times New Roman"/>
                          <a:cs typeface="Times New Roman"/>
                        </a:rPr>
                        <a:t>Enrolments</a:t>
                      </a:r>
                      <a:endParaRPr lang="en-AU" sz="1600" dirty="0">
                        <a:effectLst/>
                        <a:latin typeface="Calibri"/>
                        <a:ea typeface="Calibri"/>
                        <a:cs typeface="Times New Roman"/>
                      </a:endParaRPr>
                    </a:p>
                  </a:txBody>
                  <a:tcPr marL="101833" marR="101833"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71755" algn="ctr">
                        <a:lnSpc>
                          <a:spcPct val="115000"/>
                        </a:lnSpc>
                        <a:spcAft>
                          <a:spcPts val="0"/>
                        </a:spcAft>
                      </a:pPr>
                      <a:r>
                        <a:rPr lang="en-AU" sz="1800">
                          <a:solidFill>
                            <a:srgbClr val="000000"/>
                          </a:solidFill>
                          <a:effectLst/>
                          <a:latin typeface="Times New Roman"/>
                          <a:ea typeface="Times New Roman"/>
                          <a:cs typeface="Times New Roman"/>
                        </a:rPr>
                        <a:t>Actual startups</a:t>
                      </a:r>
                      <a:endParaRPr lang="en-AU" sz="1600">
                        <a:effectLst/>
                        <a:latin typeface="Calibri"/>
                        <a:ea typeface="Calibri"/>
                        <a:cs typeface="Times New Roman"/>
                      </a:endParaRPr>
                    </a:p>
                  </a:txBody>
                  <a:tcPr marL="101833" marR="101833"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71755" algn="ctr">
                        <a:lnSpc>
                          <a:spcPct val="115000"/>
                        </a:lnSpc>
                        <a:spcAft>
                          <a:spcPts val="0"/>
                        </a:spcAft>
                      </a:pPr>
                      <a:r>
                        <a:rPr lang="en-AU" sz="1800" dirty="0">
                          <a:solidFill>
                            <a:srgbClr val="000000"/>
                          </a:solidFill>
                          <a:effectLst/>
                          <a:latin typeface="Times New Roman"/>
                          <a:ea typeface="Times New Roman"/>
                          <a:cs typeface="Times New Roman"/>
                        </a:rPr>
                        <a:t>% Business </a:t>
                      </a:r>
                      <a:r>
                        <a:rPr lang="en-AU" sz="1800" dirty="0" err="1">
                          <a:solidFill>
                            <a:srgbClr val="000000"/>
                          </a:solidFill>
                          <a:effectLst/>
                          <a:latin typeface="Times New Roman"/>
                          <a:ea typeface="Times New Roman"/>
                          <a:cs typeface="Times New Roman"/>
                        </a:rPr>
                        <a:t>startup</a:t>
                      </a:r>
                      <a:endParaRPr lang="en-AU" sz="1600" dirty="0">
                        <a:effectLst/>
                        <a:latin typeface="Calibri"/>
                        <a:ea typeface="Calibri"/>
                        <a:cs typeface="Times New Roman"/>
                      </a:endParaRPr>
                    </a:p>
                  </a:txBody>
                  <a:tcPr marL="101833" marR="101833"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71755" algn="ctr">
                        <a:lnSpc>
                          <a:spcPct val="115000"/>
                        </a:lnSpc>
                        <a:spcAft>
                          <a:spcPts val="0"/>
                        </a:spcAft>
                      </a:pPr>
                      <a:r>
                        <a:rPr lang="en-AU" sz="1800">
                          <a:solidFill>
                            <a:srgbClr val="000000"/>
                          </a:solidFill>
                          <a:effectLst/>
                          <a:latin typeface="Times New Roman"/>
                          <a:ea typeface="Times New Roman"/>
                          <a:cs typeface="Times New Roman"/>
                        </a:rPr>
                        <a:t>2012 Enrolments</a:t>
                      </a:r>
                      <a:endParaRPr lang="en-AU" sz="1600">
                        <a:effectLst/>
                        <a:latin typeface="Calibri"/>
                        <a:ea typeface="Calibri"/>
                        <a:cs typeface="Times New Roman"/>
                      </a:endParaRPr>
                    </a:p>
                  </a:txBody>
                  <a:tcPr marL="101833" marR="101833"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algn="ctr">
                        <a:lnSpc>
                          <a:spcPct val="115000"/>
                        </a:lnSpc>
                        <a:spcAft>
                          <a:spcPts val="0"/>
                        </a:spcAft>
                      </a:pPr>
                      <a:r>
                        <a:rPr lang="en-AU" sz="1800" dirty="0">
                          <a:solidFill>
                            <a:srgbClr val="000000"/>
                          </a:solidFill>
                          <a:effectLst/>
                          <a:latin typeface="Times New Roman"/>
                          <a:ea typeface="Times New Roman"/>
                          <a:cs typeface="Times New Roman"/>
                        </a:rPr>
                        <a:t>Actual </a:t>
                      </a:r>
                      <a:r>
                        <a:rPr lang="en-AU" sz="1800" dirty="0" err="1">
                          <a:solidFill>
                            <a:srgbClr val="000000"/>
                          </a:solidFill>
                          <a:effectLst/>
                          <a:latin typeface="Times New Roman"/>
                          <a:ea typeface="Times New Roman"/>
                          <a:cs typeface="Times New Roman"/>
                        </a:rPr>
                        <a:t>startups</a:t>
                      </a:r>
                      <a:endParaRPr lang="en-AU" sz="1600" dirty="0">
                        <a:effectLst/>
                        <a:latin typeface="Calibri"/>
                        <a:ea typeface="Calibri"/>
                        <a:cs typeface="Times New Roman"/>
                      </a:endParaRPr>
                    </a:p>
                  </a:txBody>
                  <a:tcPr marL="101833" marR="101833"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algn="ctr">
                        <a:lnSpc>
                          <a:spcPct val="115000"/>
                        </a:lnSpc>
                        <a:spcAft>
                          <a:spcPts val="0"/>
                        </a:spcAft>
                      </a:pPr>
                      <a:r>
                        <a:rPr lang="en-AU" sz="1800" dirty="0">
                          <a:solidFill>
                            <a:srgbClr val="000000"/>
                          </a:solidFill>
                          <a:effectLst/>
                          <a:latin typeface="Times New Roman"/>
                          <a:ea typeface="Times New Roman"/>
                          <a:cs typeface="Times New Roman"/>
                        </a:rPr>
                        <a:t>% Business </a:t>
                      </a:r>
                      <a:r>
                        <a:rPr lang="en-AU" sz="1800" dirty="0" err="1">
                          <a:solidFill>
                            <a:srgbClr val="000000"/>
                          </a:solidFill>
                          <a:effectLst/>
                          <a:latin typeface="Times New Roman"/>
                          <a:ea typeface="Times New Roman"/>
                          <a:cs typeface="Times New Roman"/>
                        </a:rPr>
                        <a:t>startup</a:t>
                      </a:r>
                      <a:endParaRPr lang="en-AU" sz="1600" dirty="0">
                        <a:effectLst/>
                        <a:latin typeface="Calibri"/>
                        <a:ea typeface="Calibri"/>
                        <a:cs typeface="Times New Roman"/>
                      </a:endParaRPr>
                    </a:p>
                  </a:txBody>
                  <a:tcPr marL="101833" marR="101833"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71755" algn="ctr">
                        <a:lnSpc>
                          <a:spcPct val="115000"/>
                        </a:lnSpc>
                        <a:spcAft>
                          <a:spcPts val="0"/>
                        </a:spcAft>
                      </a:pPr>
                      <a:r>
                        <a:rPr lang="en-AU" sz="1800">
                          <a:solidFill>
                            <a:srgbClr val="000000"/>
                          </a:solidFill>
                          <a:effectLst/>
                          <a:latin typeface="Times New Roman"/>
                          <a:ea typeface="Times New Roman"/>
                          <a:cs typeface="Times New Roman"/>
                        </a:rPr>
                        <a:t>Enrolments</a:t>
                      </a:r>
                      <a:endParaRPr lang="en-AU" sz="1600">
                        <a:effectLst/>
                        <a:latin typeface="Calibri"/>
                        <a:ea typeface="Calibri"/>
                        <a:cs typeface="Times New Roman"/>
                      </a:endParaRPr>
                    </a:p>
                  </a:txBody>
                  <a:tcPr marL="101833" marR="101833"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71755" algn="ctr">
                        <a:lnSpc>
                          <a:spcPct val="115000"/>
                        </a:lnSpc>
                        <a:spcAft>
                          <a:spcPts val="0"/>
                        </a:spcAft>
                      </a:pPr>
                      <a:r>
                        <a:rPr lang="en-AU" sz="1800" dirty="0">
                          <a:solidFill>
                            <a:srgbClr val="000000"/>
                          </a:solidFill>
                          <a:effectLst/>
                          <a:latin typeface="Times New Roman"/>
                          <a:ea typeface="Times New Roman"/>
                          <a:cs typeface="Times New Roman"/>
                        </a:rPr>
                        <a:t>Actual </a:t>
                      </a:r>
                      <a:r>
                        <a:rPr lang="en-AU" sz="1800" dirty="0" err="1">
                          <a:solidFill>
                            <a:srgbClr val="000000"/>
                          </a:solidFill>
                          <a:effectLst/>
                          <a:latin typeface="Times New Roman"/>
                          <a:ea typeface="Times New Roman"/>
                          <a:cs typeface="Times New Roman"/>
                        </a:rPr>
                        <a:t>startups</a:t>
                      </a:r>
                      <a:endParaRPr lang="en-AU" sz="1600" dirty="0">
                        <a:effectLst/>
                        <a:latin typeface="Calibri"/>
                        <a:ea typeface="Calibri"/>
                        <a:cs typeface="Times New Roman"/>
                      </a:endParaRPr>
                    </a:p>
                  </a:txBody>
                  <a:tcPr marL="101833" marR="101833"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71755" algn="ctr">
                        <a:lnSpc>
                          <a:spcPct val="115000"/>
                        </a:lnSpc>
                        <a:spcAft>
                          <a:spcPts val="0"/>
                        </a:spcAft>
                      </a:pPr>
                      <a:r>
                        <a:rPr lang="en-AU" sz="1800">
                          <a:solidFill>
                            <a:srgbClr val="000000"/>
                          </a:solidFill>
                          <a:effectLst/>
                          <a:latin typeface="Times New Roman"/>
                          <a:ea typeface="Times New Roman"/>
                          <a:cs typeface="Times New Roman"/>
                        </a:rPr>
                        <a:t>% Business startup</a:t>
                      </a:r>
                      <a:endParaRPr lang="en-AU" sz="1600">
                        <a:effectLst/>
                        <a:latin typeface="Calibri"/>
                        <a:ea typeface="Calibri"/>
                        <a:cs typeface="Times New Roman"/>
                      </a:endParaRPr>
                    </a:p>
                  </a:txBody>
                  <a:tcPr marL="101833" marR="101833"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71755" algn="ctr">
                        <a:lnSpc>
                          <a:spcPct val="115000"/>
                        </a:lnSpc>
                        <a:spcAft>
                          <a:spcPts val="0"/>
                        </a:spcAft>
                      </a:pPr>
                      <a:r>
                        <a:rPr lang="en-AU" sz="1800">
                          <a:solidFill>
                            <a:srgbClr val="000000"/>
                          </a:solidFill>
                          <a:effectLst/>
                          <a:latin typeface="Times New Roman"/>
                          <a:ea typeface="Times New Roman"/>
                          <a:cs typeface="Times New Roman"/>
                        </a:rPr>
                        <a:t>Enrolments</a:t>
                      </a:r>
                      <a:endParaRPr lang="en-AU" sz="1600">
                        <a:effectLst/>
                        <a:latin typeface="Calibri"/>
                        <a:ea typeface="Calibri"/>
                        <a:cs typeface="Times New Roman"/>
                      </a:endParaRPr>
                    </a:p>
                  </a:txBody>
                  <a:tcPr marL="101833" marR="101833"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marL="71755" algn="ctr">
                        <a:lnSpc>
                          <a:spcPct val="115000"/>
                        </a:lnSpc>
                        <a:spcAft>
                          <a:spcPts val="0"/>
                        </a:spcAft>
                      </a:pPr>
                      <a:r>
                        <a:rPr lang="en-AU" sz="1800" dirty="0">
                          <a:solidFill>
                            <a:srgbClr val="000000"/>
                          </a:solidFill>
                          <a:effectLst/>
                          <a:latin typeface="Times New Roman"/>
                          <a:ea typeface="Times New Roman"/>
                          <a:cs typeface="Times New Roman"/>
                        </a:rPr>
                        <a:t>Actual </a:t>
                      </a:r>
                      <a:r>
                        <a:rPr lang="en-AU" sz="1800" dirty="0" err="1">
                          <a:solidFill>
                            <a:srgbClr val="000000"/>
                          </a:solidFill>
                          <a:effectLst/>
                          <a:latin typeface="Times New Roman"/>
                          <a:ea typeface="Times New Roman"/>
                          <a:cs typeface="Times New Roman"/>
                        </a:rPr>
                        <a:t>startups</a:t>
                      </a:r>
                      <a:endParaRPr lang="en-AU" sz="1600" dirty="0">
                        <a:effectLst/>
                        <a:latin typeface="Calibri"/>
                        <a:ea typeface="Calibri"/>
                        <a:cs typeface="Times New Roman"/>
                      </a:endParaRPr>
                    </a:p>
                  </a:txBody>
                  <a:tcPr marL="101833" marR="101833"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marL="71755" algn="ctr">
                        <a:lnSpc>
                          <a:spcPct val="115000"/>
                        </a:lnSpc>
                        <a:spcAft>
                          <a:spcPts val="0"/>
                        </a:spcAft>
                      </a:pPr>
                      <a:r>
                        <a:rPr lang="en-AU" sz="1800" dirty="0">
                          <a:solidFill>
                            <a:srgbClr val="000000"/>
                          </a:solidFill>
                          <a:effectLst/>
                          <a:latin typeface="Times New Roman"/>
                          <a:ea typeface="Times New Roman"/>
                          <a:cs typeface="Times New Roman"/>
                        </a:rPr>
                        <a:t>% Business </a:t>
                      </a:r>
                      <a:r>
                        <a:rPr lang="en-AU" sz="1800" dirty="0" err="1">
                          <a:solidFill>
                            <a:srgbClr val="000000"/>
                          </a:solidFill>
                          <a:effectLst/>
                          <a:latin typeface="Times New Roman"/>
                          <a:ea typeface="Times New Roman"/>
                          <a:cs typeface="Times New Roman"/>
                        </a:rPr>
                        <a:t>startups</a:t>
                      </a:r>
                      <a:endParaRPr lang="en-AU" sz="1600" dirty="0">
                        <a:effectLst/>
                        <a:latin typeface="Calibri"/>
                        <a:ea typeface="Calibri"/>
                        <a:cs typeface="Times New Roman"/>
                      </a:endParaRPr>
                    </a:p>
                  </a:txBody>
                  <a:tcPr marL="101833" marR="101833"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0001"/>
                  </a:ext>
                </a:extLst>
              </a:tr>
              <a:tr h="643368">
                <a:tc>
                  <a:txBody>
                    <a:bodyPr/>
                    <a:lstStyle/>
                    <a:p>
                      <a:pPr algn="ctr">
                        <a:lnSpc>
                          <a:spcPct val="115000"/>
                        </a:lnSpc>
                        <a:spcAft>
                          <a:spcPts val="0"/>
                        </a:spcAft>
                      </a:pPr>
                      <a:r>
                        <a:rPr lang="en-AU" sz="1600" dirty="0">
                          <a:solidFill>
                            <a:srgbClr val="000000"/>
                          </a:solidFill>
                          <a:effectLst/>
                          <a:latin typeface="Times New Roman"/>
                          <a:ea typeface="Times New Roman"/>
                          <a:cs typeface="Times New Roman"/>
                        </a:rPr>
                        <a:t>229</a:t>
                      </a:r>
                      <a:endParaRPr lang="en-AU" sz="1600" dirty="0">
                        <a:effectLst/>
                        <a:latin typeface="Calibri"/>
                        <a:ea typeface="Calibri"/>
                        <a:cs typeface="Times New Roman"/>
                      </a:endParaRPr>
                    </a:p>
                  </a:txBody>
                  <a:tcPr marL="101833" marR="10183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n-AU" sz="1600" dirty="0">
                          <a:solidFill>
                            <a:srgbClr val="000000"/>
                          </a:solidFill>
                          <a:effectLst/>
                          <a:latin typeface="Times New Roman"/>
                          <a:ea typeface="Times New Roman"/>
                          <a:cs typeface="Times New Roman"/>
                        </a:rPr>
                        <a:t>212</a:t>
                      </a:r>
                      <a:endParaRPr lang="en-AU" sz="1600" dirty="0">
                        <a:effectLst/>
                        <a:latin typeface="Calibri"/>
                        <a:ea typeface="Calibri"/>
                        <a:cs typeface="Times New Roman"/>
                      </a:endParaRPr>
                    </a:p>
                  </a:txBody>
                  <a:tcPr marL="101833" marR="10183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n-AU" sz="1600" dirty="0">
                          <a:solidFill>
                            <a:srgbClr val="000000"/>
                          </a:solidFill>
                          <a:effectLst/>
                          <a:latin typeface="Times New Roman"/>
                          <a:ea typeface="Times New Roman"/>
                          <a:cs typeface="Times New Roman"/>
                        </a:rPr>
                        <a:t>93%</a:t>
                      </a:r>
                      <a:endParaRPr lang="en-AU" sz="1600" dirty="0">
                        <a:effectLst/>
                        <a:latin typeface="Calibri"/>
                        <a:ea typeface="Calibri"/>
                        <a:cs typeface="Times New Roman"/>
                      </a:endParaRPr>
                    </a:p>
                  </a:txBody>
                  <a:tcPr marL="101833" marR="10183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n-AU" sz="1600" dirty="0">
                          <a:solidFill>
                            <a:srgbClr val="000000"/>
                          </a:solidFill>
                          <a:effectLst/>
                          <a:latin typeface="Times New Roman"/>
                          <a:ea typeface="Times New Roman"/>
                          <a:cs typeface="Times New Roman"/>
                        </a:rPr>
                        <a:t>237</a:t>
                      </a:r>
                      <a:endParaRPr lang="en-AU" sz="1600" dirty="0">
                        <a:effectLst/>
                        <a:latin typeface="Calibri"/>
                        <a:ea typeface="Calibri"/>
                        <a:cs typeface="Times New Roman"/>
                      </a:endParaRPr>
                    </a:p>
                  </a:txBody>
                  <a:tcPr marL="101833" marR="10183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15000"/>
                        </a:lnSpc>
                        <a:spcAft>
                          <a:spcPts val="0"/>
                        </a:spcAft>
                      </a:pPr>
                      <a:r>
                        <a:rPr lang="en-AU" sz="1600" dirty="0">
                          <a:solidFill>
                            <a:srgbClr val="000000"/>
                          </a:solidFill>
                          <a:effectLst/>
                          <a:latin typeface="Times New Roman"/>
                          <a:ea typeface="Times New Roman"/>
                          <a:cs typeface="Times New Roman"/>
                        </a:rPr>
                        <a:t>215</a:t>
                      </a:r>
                      <a:endParaRPr lang="en-AU" sz="1600" dirty="0">
                        <a:effectLst/>
                        <a:latin typeface="Calibri"/>
                        <a:ea typeface="Calibri"/>
                        <a:cs typeface="Times New Roman"/>
                      </a:endParaRPr>
                    </a:p>
                  </a:txBody>
                  <a:tcPr marL="101833" marR="10183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15000"/>
                        </a:lnSpc>
                        <a:spcAft>
                          <a:spcPts val="0"/>
                        </a:spcAft>
                      </a:pPr>
                      <a:r>
                        <a:rPr lang="en-AU" sz="1600" dirty="0">
                          <a:solidFill>
                            <a:srgbClr val="000000"/>
                          </a:solidFill>
                          <a:effectLst/>
                          <a:latin typeface="Times New Roman"/>
                          <a:ea typeface="Times New Roman"/>
                          <a:cs typeface="Times New Roman"/>
                        </a:rPr>
                        <a:t>91%</a:t>
                      </a:r>
                      <a:endParaRPr lang="en-AU" sz="1600" dirty="0">
                        <a:effectLst/>
                        <a:latin typeface="Calibri"/>
                        <a:ea typeface="Calibri"/>
                        <a:cs typeface="Times New Roman"/>
                      </a:endParaRPr>
                    </a:p>
                  </a:txBody>
                  <a:tcPr marL="101833" marR="10183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15000"/>
                        </a:lnSpc>
                        <a:spcAft>
                          <a:spcPts val="0"/>
                        </a:spcAft>
                      </a:pPr>
                      <a:r>
                        <a:rPr lang="en-AU" sz="1600" dirty="0">
                          <a:solidFill>
                            <a:srgbClr val="000000"/>
                          </a:solidFill>
                          <a:effectLst/>
                          <a:latin typeface="Times New Roman"/>
                          <a:ea typeface="Times New Roman"/>
                          <a:cs typeface="Times New Roman"/>
                        </a:rPr>
                        <a:t>230</a:t>
                      </a:r>
                      <a:endParaRPr lang="en-AU" sz="1600" dirty="0">
                        <a:effectLst/>
                        <a:latin typeface="Calibri"/>
                        <a:ea typeface="Calibri"/>
                        <a:cs typeface="Times New Roman"/>
                      </a:endParaRPr>
                    </a:p>
                  </a:txBody>
                  <a:tcPr marL="101833" marR="10183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lnSpc>
                          <a:spcPct val="115000"/>
                        </a:lnSpc>
                        <a:spcAft>
                          <a:spcPts val="0"/>
                        </a:spcAft>
                      </a:pPr>
                      <a:r>
                        <a:rPr lang="en-AU" sz="1600" dirty="0">
                          <a:solidFill>
                            <a:srgbClr val="000000"/>
                          </a:solidFill>
                          <a:effectLst/>
                          <a:latin typeface="Times New Roman"/>
                          <a:ea typeface="Times New Roman"/>
                          <a:cs typeface="Times New Roman"/>
                        </a:rPr>
                        <a:t>212</a:t>
                      </a:r>
                      <a:endParaRPr lang="en-AU" sz="1600" dirty="0">
                        <a:effectLst/>
                        <a:latin typeface="Calibri"/>
                        <a:ea typeface="Calibri"/>
                        <a:cs typeface="Times New Roman"/>
                      </a:endParaRPr>
                    </a:p>
                  </a:txBody>
                  <a:tcPr marL="101833" marR="10183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lnSpc>
                          <a:spcPct val="115000"/>
                        </a:lnSpc>
                        <a:spcAft>
                          <a:spcPts val="0"/>
                        </a:spcAft>
                      </a:pPr>
                      <a:r>
                        <a:rPr lang="en-AU" sz="1600" dirty="0">
                          <a:solidFill>
                            <a:srgbClr val="000000"/>
                          </a:solidFill>
                          <a:effectLst/>
                          <a:latin typeface="Times New Roman"/>
                          <a:ea typeface="Times New Roman"/>
                          <a:cs typeface="Times New Roman"/>
                        </a:rPr>
                        <a:t>92%</a:t>
                      </a:r>
                      <a:endParaRPr lang="en-AU" sz="1600" dirty="0">
                        <a:effectLst/>
                        <a:latin typeface="Calibri"/>
                        <a:ea typeface="Calibri"/>
                        <a:cs typeface="Times New Roman"/>
                      </a:endParaRPr>
                    </a:p>
                  </a:txBody>
                  <a:tcPr marL="101833" marR="10183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lnSpc>
                          <a:spcPct val="115000"/>
                        </a:lnSpc>
                        <a:spcAft>
                          <a:spcPts val="0"/>
                        </a:spcAft>
                      </a:pPr>
                      <a:r>
                        <a:rPr lang="en-AU" sz="1600" dirty="0">
                          <a:solidFill>
                            <a:srgbClr val="000000"/>
                          </a:solidFill>
                          <a:effectLst/>
                          <a:latin typeface="Times New Roman"/>
                          <a:ea typeface="Times New Roman"/>
                          <a:cs typeface="Times New Roman"/>
                        </a:rPr>
                        <a:t>251</a:t>
                      </a:r>
                      <a:endParaRPr lang="en-AU" sz="1600" dirty="0">
                        <a:effectLst/>
                        <a:latin typeface="Calibri"/>
                        <a:ea typeface="Calibri"/>
                        <a:cs typeface="Times New Roman"/>
                      </a:endParaRPr>
                    </a:p>
                  </a:txBody>
                  <a:tcPr marL="101833" marR="10183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a:lnSpc>
                          <a:spcPct val="115000"/>
                        </a:lnSpc>
                        <a:spcAft>
                          <a:spcPts val="0"/>
                        </a:spcAft>
                      </a:pPr>
                      <a:r>
                        <a:rPr lang="en-AU" sz="1600" dirty="0">
                          <a:solidFill>
                            <a:srgbClr val="000000"/>
                          </a:solidFill>
                          <a:effectLst/>
                          <a:latin typeface="Times New Roman"/>
                          <a:ea typeface="Times New Roman"/>
                          <a:cs typeface="Times New Roman"/>
                        </a:rPr>
                        <a:t>226</a:t>
                      </a:r>
                      <a:endParaRPr lang="en-AU" sz="1600" dirty="0">
                        <a:effectLst/>
                        <a:latin typeface="Calibri"/>
                        <a:ea typeface="Calibri"/>
                        <a:cs typeface="Times New Roman"/>
                      </a:endParaRPr>
                    </a:p>
                  </a:txBody>
                  <a:tcPr marL="101833" marR="10183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ctr">
                        <a:lnSpc>
                          <a:spcPct val="115000"/>
                        </a:lnSpc>
                        <a:spcAft>
                          <a:spcPts val="0"/>
                        </a:spcAft>
                      </a:pPr>
                      <a:r>
                        <a:rPr lang="en-AU" sz="1600" dirty="0">
                          <a:solidFill>
                            <a:srgbClr val="000000"/>
                          </a:solidFill>
                          <a:effectLst/>
                          <a:latin typeface="Times New Roman"/>
                          <a:ea typeface="Times New Roman"/>
                          <a:cs typeface="Times New Roman"/>
                        </a:rPr>
                        <a:t>90%</a:t>
                      </a:r>
                      <a:endParaRPr lang="en-AU" sz="1600" dirty="0">
                        <a:effectLst/>
                        <a:latin typeface="Calibri"/>
                        <a:ea typeface="Calibri"/>
                        <a:cs typeface="Times New Roman"/>
                      </a:endParaRPr>
                    </a:p>
                  </a:txBody>
                  <a:tcPr marL="101833" marR="10183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005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16024"/>
            <a:ext cx="8784976" cy="1384176"/>
          </a:xfrm>
        </p:spPr>
        <p:txBody>
          <a:bodyPr>
            <a:normAutofit/>
          </a:bodyPr>
          <a:lstStyle/>
          <a:p>
            <a:r>
              <a:rPr lang="en-AU" sz="3600" dirty="0">
                <a:solidFill>
                  <a:schemeClr val="bg1"/>
                </a:solidFill>
                <a:latin typeface="Courier New" pitchFamily="49" charset="0"/>
                <a:cs typeface="Courier New" pitchFamily="49" charset="0"/>
              </a:rPr>
              <a:t>RMIT A-to-B Data</a:t>
            </a:r>
          </a:p>
        </p:txBody>
      </p:sp>
      <p:sp>
        <p:nvSpPr>
          <p:cNvPr id="3" name="Subtitle 2"/>
          <p:cNvSpPr>
            <a:spLocks noGrp="1"/>
          </p:cNvSpPr>
          <p:nvPr>
            <p:ph type="subTitle" idx="1"/>
          </p:nvPr>
        </p:nvSpPr>
        <p:spPr>
          <a:xfrm>
            <a:off x="179512" y="2133600"/>
            <a:ext cx="8784976" cy="2951584"/>
          </a:xfrm>
        </p:spPr>
        <p:txBody>
          <a:bodyPr>
            <a:normAutofit/>
          </a:bodyPr>
          <a:lstStyle/>
          <a:p>
            <a:pPr algn="l"/>
            <a:r>
              <a:rPr lang="en-AU" sz="2400" dirty="0">
                <a:solidFill>
                  <a:schemeClr val="bg1"/>
                </a:solidFill>
                <a:latin typeface="Courier New" pitchFamily="49" charset="0"/>
                <a:cs typeface="Courier New" pitchFamily="49" charset="0"/>
              </a:rPr>
              <a:t>Table 2: conversions of A-to-B enrolments to business </a:t>
            </a:r>
            <a:r>
              <a:rPr lang="en-AU" sz="2400" dirty="0" err="1">
                <a:solidFill>
                  <a:schemeClr val="bg1"/>
                </a:solidFill>
                <a:latin typeface="Courier New" pitchFamily="49" charset="0"/>
                <a:cs typeface="Courier New" pitchFamily="49" charset="0"/>
              </a:rPr>
              <a:t>startups</a:t>
            </a:r>
            <a:r>
              <a:rPr lang="en-AU" sz="2400" dirty="0">
                <a:solidFill>
                  <a:schemeClr val="bg1"/>
                </a:solidFill>
                <a:latin typeface="Courier New" pitchFamily="49" charset="0"/>
                <a:cs typeface="Courier New" pitchFamily="49" charset="0"/>
              </a:rPr>
              <a:t>.</a:t>
            </a:r>
          </a:p>
        </p:txBody>
      </p:sp>
      <p:graphicFrame>
        <p:nvGraphicFramePr>
          <p:cNvPr id="6" name="Table 5"/>
          <p:cNvGraphicFramePr>
            <a:graphicFrameLocks noGrp="1"/>
          </p:cNvGraphicFramePr>
          <p:nvPr>
            <p:extLst>
              <p:ext uri="{D42A27DB-BD31-4B8C-83A1-F6EECF244321}">
                <p14:modId xmlns:p14="http://schemas.microsoft.com/office/powerpoint/2010/main" val="2393388012"/>
              </p:ext>
            </p:extLst>
          </p:nvPr>
        </p:nvGraphicFramePr>
        <p:xfrm>
          <a:off x="1979712" y="3068960"/>
          <a:ext cx="3991507" cy="3244181"/>
        </p:xfrm>
        <a:graphic>
          <a:graphicData uri="http://schemas.openxmlformats.org/drawingml/2006/table">
            <a:tbl>
              <a:tblPr firstRow="1" firstCol="1" bandRow="1"/>
              <a:tblGrid>
                <a:gridCol w="559762">
                  <a:extLst>
                    <a:ext uri="{9D8B030D-6E8A-4147-A177-3AD203B41FA5}">
                      <a16:colId xmlns:a16="http://schemas.microsoft.com/office/drawing/2014/main" val="20000"/>
                    </a:ext>
                  </a:extLst>
                </a:gridCol>
                <a:gridCol w="587811">
                  <a:extLst>
                    <a:ext uri="{9D8B030D-6E8A-4147-A177-3AD203B41FA5}">
                      <a16:colId xmlns:a16="http://schemas.microsoft.com/office/drawing/2014/main" val="20001"/>
                    </a:ext>
                  </a:extLst>
                </a:gridCol>
                <a:gridCol w="756106">
                  <a:extLst>
                    <a:ext uri="{9D8B030D-6E8A-4147-A177-3AD203B41FA5}">
                      <a16:colId xmlns:a16="http://schemas.microsoft.com/office/drawing/2014/main" val="20002"/>
                    </a:ext>
                  </a:extLst>
                </a:gridCol>
                <a:gridCol w="665861">
                  <a:extLst>
                    <a:ext uri="{9D8B030D-6E8A-4147-A177-3AD203B41FA5}">
                      <a16:colId xmlns:a16="http://schemas.microsoft.com/office/drawing/2014/main" val="20003"/>
                    </a:ext>
                  </a:extLst>
                </a:gridCol>
                <a:gridCol w="665861">
                  <a:extLst>
                    <a:ext uri="{9D8B030D-6E8A-4147-A177-3AD203B41FA5}">
                      <a16:colId xmlns:a16="http://schemas.microsoft.com/office/drawing/2014/main" val="20004"/>
                    </a:ext>
                  </a:extLst>
                </a:gridCol>
                <a:gridCol w="756106">
                  <a:extLst>
                    <a:ext uri="{9D8B030D-6E8A-4147-A177-3AD203B41FA5}">
                      <a16:colId xmlns:a16="http://schemas.microsoft.com/office/drawing/2014/main" val="20005"/>
                    </a:ext>
                  </a:extLst>
                </a:gridCol>
              </a:tblGrid>
              <a:tr h="370248">
                <a:tc gridSpan="3">
                  <a:txBody>
                    <a:bodyPr/>
                    <a:lstStyle/>
                    <a:p>
                      <a:pPr algn="ctr">
                        <a:lnSpc>
                          <a:spcPct val="115000"/>
                        </a:lnSpc>
                        <a:spcAft>
                          <a:spcPts val="0"/>
                        </a:spcAft>
                      </a:pPr>
                      <a:r>
                        <a:rPr lang="en-AU" sz="2100" dirty="0">
                          <a:solidFill>
                            <a:srgbClr val="000000"/>
                          </a:solidFill>
                          <a:effectLst/>
                          <a:latin typeface="Times New Roman"/>
                          <a:ea typeface="Times New Roman"/>
                          <a:cs typeface="Times New Roman"/>
                        </a:rPr>
                        <a:t>2013</a:t>
                      </a:r>
                      <a:endParaRPr lang="en-AU" sz="2100" dirty="0">
                        <a:effectLst/>
                        <a:latin typeface="Calibri"/>
                        <a:ea typeface="Calibri"/>
                        <a:cs typeface="Times New Roman"/>
                      </a:endParaRPr>
                    </a:p>
                  </a:txBody>
                  <a:tcPr marL="131709" marR="131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AU"/>
                    </a:p>
                  </a:txBody>
                  <a:tcPr/>
                </a:tc>
                <a:tc hMerge="1">
                  <a:txBody>
                    <a:bodyPr/>
                    <a:lstStyle/>
                    <a:p>
                      <a:endParaRPr lang="en-AU"/>
                    </a:p>
                  </a:txBody>
                  <a:tcPr/>
                </a:tc>
                <a:tc gridSpan="3">
                  <a:txBody>
                    <a:bodyPr/>
                    <a:lstStyle/>
                    <a:p>
                      <a:pPr algn="ctr">
                        <a:lnSpc>
                          <a:spcPct val="115000"/>
                        </a:lnSpc>
                        <a:spcAft>
                          <a:spcPts val="0"/>
                        </a:spcAft>
                      </a:pPr>
                      <a:r>
                        <a:rPr lang="en-AU" sz="2100" dirty="0">
                          <a:solidFill>
                            <a:srgbClr val="000000"/>
                          </a:solidFill>
                          <a:effectLst/>
                          <a:latin typeface="Times New Roman"/>
                          <a:ea typeface="Times New Roman"/>
                          <a:cs typeface="Times New Roman"/>
                        </a:rPr>
                        <a:t>2014</a:t>
                      </a:r>
                      <a:endParaRPr lang="en-AU" sz="2100" dirty="0">
                        <a:effectLst/>
                        <a:latin typeface="Calibri"/>
                        <a:ea typeface="Calibri"/>
                        <a:cs typeface="Times New Roman"/>
                      </a:endParaRPr>
                    </a:p>
                  </a:txBody>
                  <a:tcPr marL="131709" marR="131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000"/>
                  </a:ext>
                </a:extLst>
              </a:tr>
              <a:tr h="2503685">
                <a:tc>
                  <a:txBody>
                    <a:bodyPr/>
                    <a:lstStyle/>
                    <a:p>
                      <a:pPr marL="71755">
                        <a:lnSpc>
                          <a:spcPct val="115000"/>
                        </a:lnSpc>
                        <a:spcAft>
                          <a:spcPts val="0"/>
                        </a:spcAft>
                      </a:pPr>
                      <a:r>
                        <a:rPr lang="en-AU" sz="1900">
                          <a:solidFill>
                            <a:srgbClr val="000000"/>
                          </a:solidFill>
                          <a:effectLst/>
                          <a:latin typeface="Times New Roman"/>
                          <a:ea typeface="Times New Roman"/>
                          <a:cs typeface="Times New Roman"/>
                        </a:rPr>
                        <a:t>Enrolments</a:t>
                      </a:r>
                      <a:endParaRPr lang="en-AU" sz="2100">
                        <a:effectLst/>
                        <a:latin typeface="Calibri"/>
                        <a:ea typeface="Calibri"/>
                        <a:cs typeface="Times New Roman"/>
                      </a:endParaRPr>
                    </a:p>
                  </a:txBody>
                  <a:tcPr marL="131709" marR="131709"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71755">
                        <a:lnSpc>
                          <a:spcPct val="115000"/>
                        </a:lnSpc>
                        <a:spcAft>
                          <a:spcPts val="0"/>
                        </a:spcAft>
                      </a:pPr>
                      <a:r>
                        <a:rPr lang="en-AU" sz="2100" dirty="0">
                          <a:solidFill>
                            <a:srgbClr val="000000"/>
                          </a:solidFill>
                          <a:effectLst/>
                          <a:latin typeface="Times New Roman"/>
                          <a:ea typeface="Times New Roman"/>
                          <a:cs typeface="Times New Roman"/>
                        </a:rPr>
                        <a:t>Actual </a:t>
                      </a:r>
                      <a:r>
                        <a:rPr lang="en-AU" sz="2100" dirty="0" err="1">
                          <a:solidFill>
                            <a:srgbClr val="000000"/>
                          </a:solidFill>
                          <a:effectLst/>
                          <a:latin typeface="Times New Roman"/>
                          <a:ea typeface="Times New Roman"/>
                          <a:cs typeface="Times New Roman"/>
                        </a:rPr>
                        <a:t>startups</a:t>
                      </a:r>
                      <a:endParaRPr lang="en-AU" sz="2100" dirty="0">
                        <a:effectLst/>
                        <a:latin typeface="Calibri"/>
                        <a:ea typeface="Calibri"/>
                        <a:cs typeface="Times New Roman"/>
                      </a:endParaRPr>
                    </a:p>
                  </a:txBody>
                  <a:tcPr marL="131709" marR="131709"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71755">
                        <a:lnSpc>
                          <a:spcPct val="115000"/>
                        </a:lnSpc>
                        <a:spcAft>
                          <a:spcPts val="0"/>
                        </a:spcAft>
                      </a:pPr>
                      <a:r>
                        <a:rPr lang="en-AU" sz="2100">
                          <a:solidFill>
                            <a:srgbClr val="000000"/>
                          </a:solidFill>
                          <a:effectLst/>
                          <a:latin typeface="Times New Roman"/>
                          <a:ea typeface="Times New Roman"/>
                          <a:cs typeface="Times New Roman"/>
                        </a:rPr>
                        <a:t>% Business startup</a:t>
                      </a:r>
                      <a:endParaRPr lang="en-AU" sz="2100">
                        <a:effectLst/>
                        <a:latin typeface="Calibri"/>
                        <a:ea typeface="Calibri"/>
                        <a:cs typeface="Times New Roman"/>
                      </a:endParaRPr>
                    </a:p>
                  </a:txBody>
                  <a:tcPr marL="131709" marR="131709"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71755">
                        <a:lnSpc>
                          <a:spcPct val="115000"/>
                        </a:lnSpc>
                        <a:spcAft>
                          <a:spcPts val="0"/>
                        </a:spcAft>
                      </a:pPr>
                      <a:r>
                        <a:rPr lang="en-AU" sz="1900">
                          <a:solidFill>
                            <a:srgbClr val="000000"/>
                          </a:solidFill>
                          <a:effectLst/>
                          <a:latin typeface="Times New Roman"/>
                          <a:ea typeface="Times New Roman"/>
                          <a:cs typeface="Times New Roman"/>
                        </a:rPr>
                        <a:t>Enrolments</a:t>
                      </a:r>
                      <a:endParaRPr lang="en-AU" sz="2100">
                        <a:effectLst/>
                        <a:latin typeface="Calibri"/>
                        <a:ea typeface="Calibri"/>
                        <a:cs typeface="Times New Roman"/>
                      </a:endParaRPr>
                    </a:p>
                  </a:txBody>
                  <a:tcPr marL="131709" marR="131709"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marL="71755">
                        <a:lnSpc>
                          <a:spcPct val="115000"/>
                        </a:lnSpc>
                        <a:spcAft>
                          <a:spcPts val="0"/>
                        </a:spcAft>
                      </a:pPr>
                      <a:r>
                        <a:rPr lang="en-AU" sz="2100" dirty="0">
                          <a:solidFill>
                            <a:srgbClr val="000000"/>
                          </a:solidFill>
                          <a:effectLst/>
                          <a:latin typeface="Times New Roman"/>
                          <a:ea typeface="Times New Roman"/>
                          <a:cs typeface="Times New Roman"/>
                        </a:rPr>
                        <a:t>Actual </a:t>
                      </a:r>
                      <a:r>
                        <a:rPr lang="en-AU" sz="2100" dirty="0" err="1">
                          <a:solidFill>
                            <a:srgbClr val="000000"/>
                          </a:solidFill>
                          <a:effectLst/>
                          <a:latin typeface="Times New Roman"/>
                          <a:ea typeface="Times New Roman"/>
                          <a:cs typeface="Times New Roman"/>
                        </a:rPr>
                        <a:t>Startups</a:t>
                      </a:r>
                      <a:endParaRPr lang="en-AU" sz="2100" dirty="0">
                        <a:effectLst/>
                        <a:latin typeface="Calibri"/>
                        <a:ea typeface="Calibri"/>
                        <a:cs typeface="Times New Roman"/>
                      </a:endParaRPr>
                    </a:p>
                  </a:txBody>
                  <a:tcPr marL="131709" marR="131709"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marL="71755">
                        <a:lnSpc>
                          <a:spcPct val="115000"/>
                        </a:lnSpc>
                        <a:spcAft>
                          <a:spcPts val="0"/>
                        </a:spcAft>
                      </a:pPr>
                      <a:r>
                        <a:rPr lang="en-AU" sz="2100" dirty="0">
                          <a:solidFill>
                            <a:srgbClr val="000000"/>
                          </a:solidFill>
                          <a:effectLst/>
                          <a:latin typeface="Times New Roman"/>
                          <a:ea typeface="Times New Roman"/>
                          <a:cs typeface="Times New Roman"/>
                        </a:rPr>
                        <a:t>% Business </a:t>
                      </a:r>
                      <a:r>
                        <a:rPr lang="en-AU" sz="2100" dirty="0" err="1">
                          <a:solidFill>
                            <a:srgbClr val="000000"/>
                          </a:solidFill>
                          <a:effectLst/>
                          <a:latin typeface="Times New Roman"/>
                          <a:ea typeface="Times New Roman"/>
                          <a:cs typeface="Times New Roman"/>
                        </a:rPr>
                        <a:t>Startups</a:t>
                      </a:r>
                      <a:endParaRPr lang="en-AU" sz="2100" dirty="0">
                        <a:effectLst/>
                        <a:latin typeface="Calibri"/>
                        <a:ea typeface="Calibri"/>
                        <a:cs typeface="Times New Roman"/>
                      </a:endParaRPr>
                    </a:p>
                  </a:txBody>
                  <a:tcPr marL="131709" marR="131709"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0001"/>
                  </a:ext>
                </a:extLst>
              </a:tr>
              <a:tr h="370248">
                <a:tc>
                  <a:txBody>
                    <a:bodyPr/>
                    <a:lstStyle/>
                    <a:p>
                      <a:pPr algn="r">
                        <a:lnSpc>
                          <a:spcPct val="115000"/>
                        </a:lnSpc>
                        <a:spcAft>
                          <a:spcPts val="0"/>
                        </a:spcAft>
                      </a:pPr>
                      <a:r>
                        <a:rPr lang="en-AU" sz="1800" dirty="0">
                          <a:solidFill>
                            <a:srgbClr val="000000"/>
                          </a:solidFill>
                          <a:effectLst/>
                          <a:latin typeface="Times New Roman"/>
                          <a:ea typeface="Times New Roman"/>
                          <a:cs typeface="Times New Roman"/>
                        </a:rPr>
                        <a:t>29</a:t>
                      </a:r>
                      <a:endParaRPr lang="en-AU" sz="1800" dirty="0">
                        <a:effectLst/>
                        <a:latin typeface="Calibri"/>
                        <a:ea typeface="Calibri"/>
                        <a:cs typeface="Times New Roman"/>
                      </a:endParaRPr>
                    </a:p>
                  </a:txBody>
                  <a:tcPr marL="131709" marR="131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r">
                        <a:lnSpc>
                          <a:spcPct val="115000"/>
                        </a:lnSpc>
                        <a:spcAft>
                          <a:spcPts val="0"/>
                        </a:spcAft>
                      </a:pPr>
                      <a:r>
                        <a:rPr lang="en-AU" sz="1800" dirty="0">
                          <a:solidFill>
                            <a:srgbClr val="000000"/>
                          </a:solidFill>
                          <a:effectLst/>
                          <a:latin typeface="Times New Roman"/>
                          <a:ea typeface="Times New Roman"/>
                          <a:cs typeface="Times New Roman"/>
                        </a:rPr>
                        <a:t>24</a:t>
                      </a:r>
                      <a:endParaRPr lang="en-AU" sz="1800" dirty="0">
                        <a:effectLst/>
                        <a:latin typeface="Calibri"/>
                        <a:ea typeface="Calibri"/>
                        <a:cs typeface="Times New Roman"/>
                      </a:endParaRPr>
                    </a:p>
                  </a:txBody>
                  <a:tcPr marL="131709" marR="131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r">
                        <a:lnSpc>
                          <a:spcPct val="115000"/>
                        </a:lnSpc>
                        <a:spcAft>
                          <a:spcPts val="0"/>
                        </a:spcAft>
                      </a:pPr>
                      <a:r>
                        <a:rPr lang="en-AU" sz="1800" dirty="0">
                          <a:solidFill>
                            <a:srgbClr val="000000"/>
                          </a:solidFill>
                          <a:effectLst/>
                          <a:latin typeface="Times New Roman"/>
                          <a:ea typeface="Times New Roman"/>
                          <a:cs typeface="Times New Roman"/>
                        </a:rPr>
                        <a:t>83%</a:t>
                      </a:r>
                      <a:endParaRPr lang="en-AU" sz="1800" dirty="0">
                        <a:effectLst/>
                        <a:latin typeface="Calibri"/>
                        <a:ea typeface="Calibri"/>
                        <a:cs typeface="Times New Roman"/>
                      </a:endParaRPr>
                    </a:p>
                  </a:txBody>
                  <a:tcPr marL="131709" marR="131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r">
                        <a:lnSpc>
                          <a:spcPct val="115000"/>
                        </a:lnSpc>
                        <a:spcAft>
                          <a:spcPts val="0"/>
                        </a:spcAft>
                      </a:pPr>
                      <a:r>
                        <a:rPr lang="en-AU" sz="1800" dirty="0">
                          <a:solidFill>
                            <a:srgbClr val="000000"/>
                          </a:solidFill>
                          <a:effectLst/>
                          <a:latin typeface="Times New Roman"/>
                          <a:ea typeface="Times New Roman"/>
                          <a:cs typeface="Times New Roman"/>
                        </a:rPr>
                        <a:t>226</a:t>
                      </a:r>
                      <a:endParaRPr lang="en-AU" sz="1800" dirty="0">
                        <a:effectLst/>
                        <a:latin typeface="Calibri"/>
                        <a:ea typeface="Calibri"/>
                        <a:cs typeface="Times New Roman"/>
                      </a:endParaRPr>
                    </a:p>
                  </a:txBody>
                  <a:tcPr marL="131709" marR="131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r">
                        <a:lnSpc>
                          <a:spcPct val="115000"/>
                        </a:lnSpc>
                        <a:spcAft>
                          <a:spcPts val="0"/>
                        </a:spcAft>
                      </a:pPr>
                      <a:r>
                        <a:rPr lang="en-AU" sz="1800" dirty="0">
                          <a:solidFill>
                            <a:srgbClr val="000000"/>
                          </a:solidFill>
                          <a:effectLst/>
                          <a:latin typeface="Times New Roman"/>
                          <a:ea typeface="Times New Roman"/>
                          <a:cs typeface="Times New Roman"/>
                        </a:rPr>
                        <a:t>201</a:t>
                      </a:r>
                      <a:endParaRPr lang="en-AU" sz="1800" dirty="0">
                        <a:effectLst/>
                        <a:latin typeface="Calibri"/>
                        <a:ea typeface="Calibri"/>
                        <a:cs typeface="Times New Roman"/>
                      </a:endParaRPr>
                    </a:p>
                  </a:txBody>
                  <a:tcPr marL="131709" marR="131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r">
                        <a:lnSpc>
                          <a:spcPct val="115000"/>
                        </a:lnSpc>
                        <a:spcAft>
                          <a:spcPts val="0"/>
                        </a:spcAft>
                      </a:pPr>
                      <a:r>
                        <a:rPr lang="en-AU" sz="1800" dirty="0">
                          <a:solidFill>
                            <a:srgbClr val="000000"/>
                          </a:solidFill>
                          <a:effectLst/>
                          <a:latin typeface="Times New Roman"/>
                          <a:ea typeface="Times New Roman"/>
                          <a:cs typeface="Times New Roman"/>
                        </a:rPr>
                        <a:t>89%</a:t>
                      </a:r>
                      <a:endParaRPr lang="en-AU" sz="1800" dirty="0">
                        <a:effectLst/>
                        <a:latin typeface="Calibri"/>
                        <a:ea typeface="Calibri"/>
                        <a:cs typeface="Times New Roman"/>
                      </a:endParaRPr>
                    </a:p>
                  </a:txBody>
                  <a:tcPr marL="131709" marR="1317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604168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6632"/>
            <a:ext cx="8784976" cy="648072"/>
          </a:xfrm>
        </p:spPr>
        <p:txBody>
          <a:bodyPr>
            <a:normAutofit/>
          </a:bodyPr>
          <a:lstStyle/>
          <a:p>
            <a:r>
              <a:rPr lang="en-AU" sz="3600" dirty="0">
                <a:solidFill>
                  <a:schemeClr val="bg1"/>
                </a:solidFill>
                <a:latin typeface="Courier New" pitchFamily="49" charset="0"/>
                <a:cs typeface="Courier New" pitchFamily="49" charset="0"/>
              </a:rPr>
              <a:t>Success through Mentoring</a:t>
            </a:r>
          </a:p>
        </p:txBody>
      </p:sp>
      <p:sp>
        <p:nvSpPr>
          <p:cNvPr id="3" name="Subtitle 2"/>
          <p:cNvSpPr>
            <a:spLocks noGrp="1"/>
          </p:cNvSpPr>
          <p:nvPr>
            <p:ph type="subTitle" idx="1"/>
          </p:nvPr>
        </p:nvSpPr>
        <p:spPr>
          <a:xfrm>
            <a:off x="179512" y="908720"/>
            <a:ext cx="8784976" cy="5760640"/>
          </a:xfrm>
        </p:spPr>
        <p:txBody>
          <a:bodyPr>
            <a:normAutofit/>
          </a:bodyPr>
          <a:lstStyle/>
          <a:p>
            <a:pPr algn="l"/>
            <a:r>
              <a:rPr lang="en-AU" sz="2800" dirty="0">
                <a:solidFill>
                  <a:schemeClr val="bg1"/>
                </a:solidFill>
                <a:latin typeface="Courier New" pitchFamily="49" charset="0"/>
                <a:cs typeface="Courier New" pitchFamily="49" charset="0"/>
              </a:rPr>
              <a:t>It is the mentoring component inclusive of the training program  that sets NEIS and A-to-B apart.</a:t>
            </a:r>
          </a:p>
          <a:p>
            <a:pPr algn="l"/>
            <a:endParaRPr lang="en-AU" sz="2800" dirty="0">
              <a:solidFill>
                <a:schemeClr val="bg1"/>
              </a:solidFill>
              <a:latin typeface="Courier New" pitchFamily="49" charset="0"/>
              <a:cs typeface="Courier New" pitchFamily="49" charset="0"/>
            </a:endParaRPr>
          </a:p>
          <a:p>
            <a:pPr algn="l"/>
            <a:r>
              <a:rPr lang="en-AU" sz="2800" dirty="0">
                <a:solidFill>
                  <a:schemeClr val="bg1"/>
                </a:solidFill>
                <a:latin typeface="Courier New" pitchFamily="49" charset="0"/>
                <a:cs typeface="Courier New" pitchFamily="49" charset="0"/>
              </a:rPr>
              <a:t>Mentors in these programs are drawn from successful practitioners and business people</a:t>
            </a:r>
          </a:p>
          <a:p>
            <a:pPr algn="l"/>
            <a:endParaRPr lang="en-AU" sz="2800" dirty="0">
              <a:solidFill>
                <a:schemeClr val="bg1"/>
              </a:solidFill>
              <a:latin typeface="Courier New" pitchFamily="49" charset="0"/>
              <a:cs typeface="Courier New" pitchFamily="49" charset="0"/>
            </a:endParaRPr>
          </a:p>
          <a:p>
            <a:pPr algn="l"/>
            <a:r>
              <a:rPr lang="en-AU" sz="2800" dirty="0">
                <a:solidFill>
                  <a:schemeClr val="bg1"/>
                </a:solidFill>
                <a:latin typeface="Courier New" pitchFamily="49" charset="0"/>
                <a:cs typeface="Courier New" pitchFamily="49" charset="0"/>
              </a:rPr>
              <a:t>There is a range of research that shows the importance of mentoring on the success of people entering the work-force.</a:t>
            </a:r>
          </a:p>
        </p:txBody>
      </p:sp>
    </p:spTree>
    <p:extLst>
      <p:ext uri="{BB962C8B-B14F-4D97-AF65-F5344CB8AC3E}">
        <p14:creationId xmlns:p14="http://schemas.microsoft.com/office/powerpoint/2010/main" val="1377772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52400"/>
            <a:ext cx="8784976" cy="850776"/>
          </a:xfrm>
        </p:spPr>
        <p:txBody>
          <a:bodyPr>
            <a:normAutofit/>
          </a:bodyPr>
          <a:lstStyle/>
          <a:p>
            <a:r>
              <a:rPr lang="en-AU" sz="3600" b="1" dirty="0">
                <a:solidFill>
                  <a:schemeClr val="bg1"/>
                </a:solidFill>
                <a:latin typeface="Courier New" pitchFamily="49" charset="0"/>
                <a:cs typeface="Courier New" pitchFamily="49" charset="0"/>
              </a:rPr>
              <a:t>Origin</a:t>
            </a:r>
          </a:p>
        </p:txBody>
      </p:sp>
      <p:sp>
        <p:nvSpPr>
          <p:cNvPr id="3" name="Subtitle 2"/>
          <p:cNvSpPr>
            <a:spLocks noGrp="1"/>
          </p:cNvSpPr>
          <p:nvPr>
            <p:ph type="subTitle" idx="1"/>
          </p:nvPr>
        </p:nvSpPr>
        <p:spPr>
          <a:xfrm>
            <a:off x="179512" y="5867400"/>
            <a:ext cx="8784976" cy="838200"/>
          </a:xfrm>
        </p:spPr>
        <p:txBody>
          <a:bodyPr>
            <a:normAutofit/>
          </a:bodyPr>
          <a:lstStyle/>
          <a:p>
            <a:r>
              <a:rPr lang="en-AU" sz="3600" dirty="0">
                <a:solidFill>
                  <a:schemeClr val="bg1"/>
                </a:solidFill>
                <a:latin typeface="Courier New" pitchFamily="49" charset="0"/>
                <a:cs typeface="Courier New" pitchFamily="49" charset="0"/>
              </a:rPr>
              <a:t>An idea in a group of ideas</a:t>
            </a:r>
          </a:p>
          <a:p>
            <a:endParaRPr lang="en-AU" sz="4235" dirty="0">
              <a:solidFill>
                <a:schemeClr val="bg1"/>
              </a:solidFill>
              <a:latin typeface="Courier New" pitchFamily="49" charset="0"/>
              <a:cs typeface="Courier New" pitchFamily="49" charset="0"/>
            </a:endParaRPr>
          </a:p>
        </p:txBody>
      </p:sp>
      <p:pic>
        <p:nvPicPr>
          <p:cNvPr id="9" name="Picture 8"/>
          <p:cNvPicPr>
            <a:picLocks noChangeAspect="1"/>
          </p:cNvPicPr>
          <p:nvPr/>
        </p:nvPicPr>
        <p:blipFill>
          <a:blip r:embed="rId2"/>
          <a:stretch>
            <a:fillRect/>
          </a:stretch>
        </p:blipFill>
        <p:spPr>
          <a:xfrm>
            <a:off x="1981200" y="1078124"/>
            <a:ext cx="5105400" cy="4789276"/>
          </a:xfrm>
          <a:prstGeom prst="rect">
            <a:avLst/>
          </a:prstGeom>
        </p:spPr>
      </p:pic>
    </p:spTree>
    <p:extLst>
      <p:ext uri="{BB962C8B-B14F-4D97-AF65-F5344CB8AC3E}">
        <p14:creationId xmlns:p14="http://schemas.microsoft.com/office/powerpoint/2010/main" val="1223194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6632"/>
            <a:ext cx="8784976" cy="648072"/>
          </a:xfrm>
        </p:spPr>
        <p:txBody>
          <a:bodyPr>
            <a:normAutofit/>
          </a:bodyPr>
          <a:lstStyle/>
          <a:p>
            <a:r>
              <a:rPr lang="en-AU" sz="3600" dirty="0">
                <a:solidFill>
                  <a:schemeClr val="bg1"/>
                </a:solidFill>
                <a:latin typeface="Courier New" pitchFamily="49" charset="0"/>
                <a:cs typeface="Courier New" pitchFamily="49" charset="0"/>
              </a:rPr>
              <a:t>A model</a:t>
            </a:r>
          </a:p>
        </p:txBody>
      </p:sp>
      <p:sp>
        <p:nvSpPr>
          <p:cNvPr id="3" name="Subtitle 2"/>
          <p:cNvSpPr>
            <a:spLocks noGrp="1"/>
          </p:cNvSpPr>
          <p:nvPr>
            <p:ph type="subTitle" idx="1"/>
          </p:nvPr>
        </p:nvSpPr>
        <p:spPr>
          <a:xfrm>
            <a:off x="179512" y="836712"/>
            <a:ext cx="8784976" cy="5544616"/>
          </a:xfrm>
        </p:spPr>
        <p:txBody>
          <a:bodyPr>
            <a:normAutofit/>
          </a:bodyPr>
          <a:lstStyle/>
          <a:p>
            <a:pPr algn="l"/>
            <a:r>
              <a:rPr lang="en-AU" sz="2400" dirty="0">
                <a:solidFill>
                  <a:schemeClr val="bg1"/>
                </a:solidFill>
                <a:latin typeface="Courier New" pitchFamily="49" charset="0"/>
                <a:cs typeface="Courier New" pitchFamily="49" charset="0"/>
              </a:rPr>
              <a:t>The model proposed would not be dissimilar to either the NEIS or A-to-B programs.</a:t>
            </a:r>
          </a:p>
          <a:p>
            <a:pPr algn="l"/>
            <a:endParaRPr lang="en-AU" sz="2400" dirty="0">
              <a:solidFill>
                <a:schemeClr val="bg1"/>
              </a:solidFill>
              <a:latin typeface="Courier New" pitchFamily="49" charset="0"/>
              <a:cs typeface="Courier New" pitchFamily="49" charset="0"/>
            </a:endParaRPr>
          </a:p>
          <a:p>
            <a:pPr algn="l"/>
            <a:r>
              <a:rPr lang="en-AU" sz="2400" dirty="0">
                <a:solidFill>
                  <a:schemeClr val="bg1"/>
                </a:solidFill>
                <a:latin typeface="Courier New" pitchFamily="49" charset="0"/>
                <a:cs typeface="Courier New" pitchFamily="49" charset="0"/>
              </a:rPr>
              <a:t>Eligibility for the program is dependent on applicants already holding the appropriate qualifications to work as </a:t>
            </a:r>
            <a:r>
              <a:rPr lang="en-AU" sz="2400">
                <a:solidFill>
                  <a:schemeClr val="bg1"/>
                </a:solidFill>
                <a:latin typeface="Courier New" pitchFamily="49" charset="0"/>
                <a:cs typeface="Courier New" pitchFamily="49" charset="0"/>
              </a:rPr>
              <a:t>disability carers. </a:t>
            </a:r>
            <a:endParaRPr lang="en-AU" sz="2400" dirty="0">
              <a:solidFill>
                <a:schemeClr val="bg1"/>
              </a:solidFill>
              <a:latin typeface="Courier New" pitchFamily="49" charset="0"/>
              <a:cs typeface="Courier New" pitchFamily="49" charset="0"/>
            </a:endParaRPr>
          </a:p>
          <a:p>
            <a:pPr algn="l"/>
            <a:endParaRPr lang="en-AU" sz="2400" dirty="0">
              <a:solidFill>
                <a:schemeClr val="bg1"/>
              </a:solidFill>
              <a:latin typeface="Courier New" pitchFamily="49" charset="0"/>
              <a:cs typeface="Courier New" pitchFamily="49" charset="0"/>
            </a:endParaRPr>
          </a:p>
          <a:p>
            <a:pPr algn="l"/>
            <a:r>
              <a:rPr lang="en-AU" sz="2400" dirty="0">
                <a:solidFill>
                  <a:schemeClr val="bg1"/>
                </a:solidFill>
                <a:latin typeface="Courier New" pitchFamily="49" charset="0"/>
                <a:cs typeface="Courier New" pitchFamily="49" charset="0"/>
              </a:rPr>
              <a:t>Fees would be paid by the federal government</a:t>
            </a:r>
          </a:p>
          <a:p>
            <a:pPr algn="l"/>
            <a:endParaRPr lang="en-AU" sz="2400" dirty="0">
              <a:solidFill>
                <a:schemeClr val="bg1"/>
              </a:solidFill>
              <a:latin typeface="Courier New" pitchFamily="49" charset="0"/>
              <a:cs typeface="Courier New" pitchFamily="49" charset="0"/>
            </a:endParaRPr>
          </a:p>
          <a:p>
            <a:pPr algn="l"/>
            <a:r>
              <a:rPr lang="en-AU" sz="2400" dirty="0">
                <a:solidFill>
                  <a:schemeClr val="bg1"/>
                </a:solidFill>
                <a:latin typeface="Courier New" pitchFamily="49" charset="0"/>
                <a:cs typeface="Courier New" pitchFamily="49" charset="0"/>
              </a:rPr>
              <a:t>Participants would develop a business plan and then have mentoring provided for the first 12 months working as contractors.</a:t>
            </a:r>
          </a:p>
          <a:p>
            <a:pPr algn="l"/>
            <a:endParaRPr lang="en-AU" sz="2400" dirty="0">
              <a:solidFill>
                <a:schemeClr val="bg1"/>
              </a:solidFill>
              <a:latin typeface="Courier New" pitchFamily="49" charset="0"/>
              <a:cs typeface="Courier New" pitchFamily="49" charset="0"/>
            </a:endParaRPr>
          </a:p>
        </p:txBody>
      </p:sp>
    </p:spTree>
    <p:extLst>
      <p:ext uri="{BB962C8B-B14F-4D97-AF65-F5344CB8AC3E}">
        <p14:creationId xmlns:p14="http://schemas.microsoft.com/office/powerpoint/2010/main" val="7707066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16024"/>
            <a:ext cx="8784976" cy="1384176"/>
          </a:xfrm>
        </p:spPr>
        <p:txBody>
          <a:bodyPr>
            <a:normAutofit/>
          </a:bodyPr>
          <a:lstStyle/>
          <a:p>
            <a:r>
              <a:rPr lang="en-AU" sz="3600" dirty="0">
                <a:solidFill>
                  <a:schemeClr val="bg1"/>
                </a:solidFill>
                <a:latin typeface="Courier New" pitchFamily="49" charset="0"/>
                <a:cs typeface="Courier New" pitchFamily="49" charset="0"/>
              </a:rPr>
              <a:t>The argument is</a:t>
            </a:r>
          </a:p>
        </p:txBody>
      </p:sp>
      <p:sp>
        <p:nvSpPr>
          <p:cNvPr id="3" name="Subtitle 2"/>
          <p:cNvSpPr>
            <a:spLocks noGrp="1"/>
          </p:cNvSpPr>
          <p:nvPr>
            <p:ph type="subTitle" idx="1"/>
          </p:nvPr>
        </p:nvSpPr>
        <p:spPr>
          <a:xfrm>
            <a:off x="179512" y="2133600"/>
            <a:ext cx="8784976" cy="2951584"/>
          </a:xfrm>
        </p:spPr>
        <p:txBody>
          <a:bodyPr>
            <a:normAutofit lnSpcReduction="10000"/>
          </a:bodyPr>
          <a:lstStyle/>
          <a:p>
            <a:pPr algn="l"/>
            <a:r>
              <a:rPr lang="en-AU" sz="2400" dirty="0">
                <a:solidFill>
                  <a:schemeClr val="bg1"/>
                </a:solidFill>
                <a:latin typeface="Courier New" pitchFamily="49" charset="0"/>
                <a:cs typeface="Courier New" pitchFamily="49" charset="0"/>
              </a:rPr>
              <a:t>If you are going to invest in change to ensure the success of a radical innovation you need to invest in appropriate supported skill development.</a:t>
            </a:r>
          </a:p>
          <a:p>
            <a:pPr algn="l"/>
            <a:endParaRPr lang="en-AU" sz="2400" dirty="0">
              <a:solidFill>
                <a:schemeClr val="bg1"/>
              </a:solidFill>
              <a:latin typeface="Courier New" pitchFamily="49" charset="0"/>
              <a:cs typeface="Courier New" pitchFamily="49" charset="0"/>
            </a:endParaRPr>
          </a:p>
          <a:p>
            <a:pPr algn="l"/>
            <a:r>
              <a:rPr lang="en-AU" sz="2400" dirty="0">
                <a:solidFill>
                  <a:schemeClr val="bg1"/>
                </a:solidFill>
                <a:latin typeface="Courier New" pitchFamily="49" charset="0"/>
                <a:cs typeface="Courier New" pitchFamily="49" charset="0"/>
              </a:rPr>
              <a:t>A training program that is designed fit-for-purpose is likely to contribute to the change and minimise churn</a:t>
            </a:r>
          </a:p>
        </p:txBody>
      </p:sp>
    </p:spTree>
    <p:extLst>
      <p:ext uri="{BB962C8B-B14F-4D97-AF65-F5344CB8AC3E}">
        <p14:creationId xmlns:p14="http://schemas.microsoft.com/office/powerpoint/2010/main" val="127285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16024"/>
            <a:ext cx="8784976" cy="1384176"/>
          </a:xfrm>
        </p:spPr>
        <p:txBody>
          <a:bodyPr>
            <a:normAutofit/>
          </a:bodyPr>
          <a:lstStyle/>
          <a:p>
            <a:r>
              <a:rPr lang="en-AU" sz="3600" dirty="0">
                <a:solidFill>
                  <a:schemeClr val="bg1"/>
                </a:solidFill>
                <a:latin typeface="Courier New" pitchFamily="49" charset="0"/>
                <a:cs typeface="Courier New" pitchFamily="49" charset="0"/>
              </a:rPr>
              <a:t>Thank you</a:t>
            </a:r>
          </a:p>
        </p:txBody>
      </p:sp>
      <p:sp>
        <p:nvSpPr>
          <p:cNvPr id="3" name="Subtitle 2"/>
          <p:cNvSpPr>
            <a:spLocks noGrp="1"/>
          </p:cNvSpPr>
          <p:nvPr>
            <p:ph type="subTitle" idx="1"/>
          </p:nvPr>
        </p:nvSpPr>
        <p:spPr>
          <a:xfrm>
            <a:off x="467544" y="2132856"/>
            <a:ext cx="7560840" cy="2951584"/>
          </a:xfrm>
        </p:spPr>
        <p:txBody>
          <a:bodyPr>
            <a:normAutofit/>
          </a:bodyPr>
          <a:lstStyle/>
          <a:p>
            <a:r>
              <a:rPr lang="en-AU" sz="2400" dirty="0">
                <a:solidFill>
                  <a:schemeClr val="bg1"/>
                </a:solidFill>
                <a:latin typeface="Courier New" pitchFamily="49" charset="0"/>
                <a:cs typeface="Courier New" pitchFamily="49" charset="0"/>
              </a:rPr>
              <a:t>Many thanks to </a:t>
            </a:r>
            <a:r>
              <a:rPr lang="en-AU" sz="2400" dirty="0" err="1">
                <a:solidFill>
                  <a:schemeClr val="bg1"/>
                </a:solidFill>
                <a:latin typeface="Courier New" pitchFamily="49" charset="0"/>
                <a:cs typeface="Courier New" pitchFamily="49" charset="0"/>
              </a:rPr>
              <a:t>AVETRA</a:t>
            </a:r>
            <a:r>
              <a:rPr lang="en-AU" sz="2400" dirty="0">
                <a:solidFill>
                  <a:schemeClr val="bg1"/>
                </a:solidFill>
                <a:latin typeface="Courier New" pitchFamily="49" charset="0"/>
                <a:cs typeface="Courier New" pitchFamily="49" charset="0"/>
              </a:rPr>
              <a:t> and </a:t>
            </a:r>
            <a:r>
              <a:rPr lang="en-AU" sz="2400" dirty="0" err="1">
                <a:solidFill>
                  <a:schemeClr val="bg1"/>
                </a:solidFill>
                <a:latin typeface="Courier New" pitchFamily="49" charset="0"/>
                <a:cs typeface="Courier New" pitchFamily="49" charset="0"/>
              </a:rPr>
              <a:t>TDA</a:t>
            </a:r>
            <a:r>
              <a:rPr lang="en-AU" sz="2400" dirty="0">
                <a:solidFill>
                  <a:schemeClr val="bg1"/>
                </a:solidFill>
                <a:latin typeface="Courier New" pitchFamily="49" charset="0"/>
                <a:cs typeface="Courier New" pitchFamily="49" charset="0"/>
              </a:rPr>
              <a:t> for supporting me in this research.</a:t>
            </a:r>
          </a:p>
          <a:p>
            <a:endParaRPr lang="en-AU" sz="2400" dirty="0">
              <a:solidFill>
                <a:schemeClr val="bg1"/>
              </a:solidFill>
              <a:latin typeface="Courier New" pitchFamily="49" charset="0"/>
              <a:cs typeface="Courier New" pitchFamily="49" charset="0"/>
            </a:endParaRPr>
          </a:p>
          <a:p>
            <a:r>
              <a:rPr lang="en-AU" sz="2400" dirty="0">
                <a:solidFill>
                  <a:schemeClr val="bg1"/>
                </a:solidFill>
                <a:latin typeface="Courier New" pitchFamily="49" charset="0"/>
                <a:cs typeface="Courier New" pitchFamily="49" charset="0"/>
              </a:rPr>
              <a:t>Much appreciated.</a:t>
            </a:r>
          </a:p>
        </p:txBody>
      </p:sp>
    </p:spTree>
    <p:extLst>
      <p:ext uri="{BB962C8B-B14F-4D97-AF65-F5344CB8AC3E}">
        <p14:creationId xmlns:p14="http://schemas.microsoft.com/office/powerpoint/2010/main" val="1763455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6632"/>
            <a:ext cx="8784976" cy="1384176"/>
          </a:xfrm>
        </p:spPr>
        <p:txBody>
          <a:bodyPr>
            <a:normAutofit/>
          </a:bodyPr>
          <a:lstStyle/>
          <a:p>
            <a:r>
              <a:rPr lang="en-AU" sz="3600" dirty="0">
                <a:solidFill>
                  <a:schemeClr val="bg1"/>
                </a:solidFill>
                <a:latin typeface="Courier New" pitchFamily="49" charset="0"/>
                <a:cs typeface="Courier New" pitchFamily="49" charset="0"/>
              </a:rPr>
              <a:t>TAFE Directors Australia/</a:t>
            </a:r>
            <a:r>
              <a:rPr lang="en-AU" sz="3600" dirty="0" err="1">
                <a:solidFill>
                  <a:schemeClr val="bg1"/>
                </a:solidFill>
                <a:latin typeface="Courier New" pitchFamily="49" charset="0"/>
                <a:cs typeface="Courier New" pitchFamily="49" charset="0"/>
              </a:rPr>
              <a:t>AVETRA</a:t>
            </a:r>
            <a:r>
              <a:rPr lang="en-AU" sz="3600" dirty="0">
                <a:solidFill>
                  <a:schemeClr val="bg1"/>
                </a:solidFill>
                <a:latin typeface="Courier New" pitchFamily="49" charset="0"/>
                <a:cs typeface="Courier New" pitchFamily="49" charset="0"/>
              </a:rPr>
              <a:t> </a:t>
            </a:r>
            <a:br>
              <a:rPr lang="en-AU" sz="3600" dirty="0">
                <a:solidFill>
                  <a:schemeClr val="bg1"/>
                </a:solidFill>
                <a:latin typeface="Courier New" pitchFamily="49" charset="0"/>
                <a:cs typeface="Courier New" pitchFamily="49" charset="0"/>
              </a:rPr>
            </a:br>
            <a:r>
              <a:rPr lang="en-AU" sz="3600" dirty="0">
                <a:solidFill>
                  <a:schemeClr val="bg1"/>
                </a:solidFill>
                <a:latin typeface="Courier New" pitchFamily="49" charset="0"/>
                <a:cs typeface="Courier New" pitchFamily="49" charset="0"/>
              </a:rPr>
              <a:t>Innovation Scholarship 2014 </a:t>
            </a:r>
          </a:p>
        </p:txBody>
      </p:sp>
      <p:sp>
        <p:nvSpPr>
          <p:cNvPr id="3" name="Subtitle 2"/>
          <p:cNvSpPr>
            <a:spLocks noGrp="1"/>
          </p:cNvSpPr>
          <p:nvPr>
            <p:ph type="subTitle" idx="1"/>
          </p:nvPr>
        </p:nvSpPr>
        <p:spPr>
          <a:xfrm>
            <a:off x="179512" y="2133600"/>
            <a:ext cx="8784976" cy="2951584"/>
          </a:xfrm>
        </p:spPr>
        <p:txBody>
          <a:bodyPr>
            <a:normAutofit fontScale="70000" lnSpcReduction="20000"/>
          </a:bodyPr>
          <a:lstStyle/>
          <a:p>
            <a:pPr algn="l"/>
            <a:r>
              <a:rPr lang="en-AU" sz="3600" dirty="0">
                <a:solidFill>
                  <a:schemeClr val="bg1"/>
                </a:solidFill>
                <a:latin typeface="Courier New" pitchFamily="49" charset="0"/>
                <a:cs typeface="Courier New" pitchFamily="49" charset="0"/>
              </a:rPr>
              <a:t>…aims to foster </a:t>
            </a:r>
            <a:r>
              <a:rPr lang="en-AU" sz="3600" u="sng" dirty="0">
                <a:solidFill>
                  <a:schemeClr val="bg1"/>
                </a:solidFill>
                <a:latin typeface="Courier New" pitchFamily="49" charset="0"/>
                <a:cs typeface="Courier New" pitchFamily="49" charset="0"/>
              </a:rPr>
              <a:t>innovation</a:t>
            </a:r>
            <a:r>
              <a:rPr lang="en-AU" sz="3600" dirty="0">
                <a:solidFill>
                  <a:schemeClr val="bg1"/>
                </a:solidFill>
                <a:latin typeface="Courier New" pitchFamily="49" charset="0"/>
                <a:cs typeface="Courier New" pitchFamily="49" charset="0"/>
              </a:rPr>
              <a:t> in industry workforce development initiatives. Recipients will investigate </a:t>
            </a:r>
            <a:r>
              <a:rPr lang="en-AU" sz="3600" u="sng" dirty="0">
                <a:solidFill>
                  <a:schemeClr val="bg1"/>
                </a:solidFill>
                <a:latin typeface="Courier New" pitchFamily="49" charset="0"/>
                <a:cs typeface="Courier New" pitchFamily="49" charset="0"/>
              </a:rPr>
              <a:t>innovative</a:t>
            </a:r>
            <a:r>
              <a:rPr lang="en-AU" sz="3600" dirty="0">
                <a:solidFill>
                  <a:schemeClr val="bg1"/>
                </a:solidFill>
                <a:latin typeface="Courier New" pitchFamily="49" charset="0"/>
                <a:cs typeface="Courier New" pitchFamily="49" charset="0"/>
              </a:rPr>
              <a:t> ways to meet new and emerging skill needs through projects in industry or community settings. The outcomes will inform </a:t>
            </a:r>
            <a:r>
              <a:rPr lang="en-AU" sz="3600" u="sng" dirty="0">
                <a:solidFill>
                  <a:schemeClr val="bg1"/>
                </a:solidFill>
                <a:latin typeface="Courier New" pitchFamily="49" charset="0"/>
                <a:cs typeface="Courier New" pitchFamily="49" charset="0"/>
              </a:rPr>
              <a:t>new practices and/or partnerships </a:t>
            </a:r>
            <a:r>
              <a:rPr lang="en-AU" sz="3600" dirty="0">
                <a:solidFill>
                  <a:schemeClr val="bg1"/>
                </a:solidFill>
                <a:latin typeface="Courier New" pitchFamily="49" charset="0"/>
                <a:cs typeface="Courier New" pitchFamily="49" charset="0"/>
              </a:rPr>
              <a:t>models for TAFE and specific industry/community sectors</a:t>
            </a:r>
          </a:p>
        </p:txBody>
      </p:sp>
    </p:spTree>
    <p:extLst>
      <p:ext uri="{BB962C8B-B14F-4D97-AF65-F5344CB8AC3E}">
        <p14:creationId xmlns:p14="http://schemas.microsoft.com/office/powerpoint/2010/main" val="1223194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6632"/>
            <a:ext cx="8784976" cy="720080"/>
          </a:xfrm>
        </p:spPr>
        <p:txBody>
          <a:bodyPr>
            <a:normAutofit/>
          </a:bodyPr>
          <a:lstStyle/>
          <a:p>
            <a:r>
              <a:rPr lang="en-AU" sz="3200" dirty="0">
                <a:solidFill>
                  <a:schemeClr val="bg1"/>
                </a:solidFill>
                <a:latin typeface="Courier New" pitchFamily="49" charset="0"/>
                <a:cs typeface="Courier New" pitchFamily="49" charset="0"/>
              </a:rPr>
              <a:t>The value of practitioner research</a:t>
            </a:r>
          </a:p>
        </p:txBody>
      </p:sp>
      <p:sp>
        <p:nvSpPr>
          <p:cNvPr id="3" name="Subtitle 2"/>
          <p:cNvSpPr>
            <a:spLocks noGrp="1"/>
          </p:cNvSpPr>
          <p:nvPr>
            <p:ph type="subTitle" idx="1"/>
          </p:nvPr>
        </p:nvSpPr>
        <p:spPr>
          <a:xfrm>
            <a:off x="179512" y="1268760"/>
            <a:ext cx="8784976" cy="5184576"/>
          </a:xfrm>
        </p:spPr>
        <p:txBody>
          <a:bodyPr>
            <a:normAutofit fontScale="62500" lnSpcReduction="20000"/>
          </a:bodyPr>
          <a:lstStyle/>
          <a:p>
            <a:pPr algn="l"/>
            <a:r>
              <a:rPr lang="en-AU" sz="3600" dirty="0">
                <a:solidFill>
                  <a:schemeClr val="bg1"/>
                </a:solidFill>
                <a:latin typeface="Courier New" pitchFamily="49" charset="0"/>
                <a:cs typeface="Courier New" pitchFamily="49" charset="0"/>
              </a:rPr>
              <a:t>“The macro- and micro-organisational and individual influences on the design of a practitioner-led research and development project interweave and affect each other to form a rich picture. By investigating emergent issues, some of the important implications of this rich picture are informing.” (</a:t>
            </a:r>
            <a:r>
              <a:rPr lang="en-AU" sz="3600" dirty="0" err="1">
                <a:solidFill>
                  <a:schemeClr val="bg1"/>
                </a:solidFill>
                <a:latin typeface="Courier New" pitchFamily="49" charset="0"/>
                <a:cs typeface="Courier New" pitchFamily="49" charset="0"/>
              </a:rPr>
              <a:t>Costley</a:t>
            </a:r>
            <a:r>
              <a:rPr lang="en-AU" sz="3600" dirty="0">
                <a:solidFill>
                  <a:schemeClr val="bg1"/>
                </a:solidFill>
                <a:latin typeface="Courier New" pitchFamily="49" charset="0"/>
                <a:cs typeface="Courier New" pitchFamily="49" charset="0"/>
              </a:rPr>
              <a:t> &amp; </a:t>
            </a:r>
            <a:r>
              <a:rPr lang="en-AU" sz="3600" dirty="0" err="1">
                <a:solidFill>
                  <a:schemeClr val="bg1"/>
                </a:solidFill>
                <a:latin typeface="Courier New" pitchFamily="49" charset="0"/>
                <a:cs typeface="Courier New" pitchFamily="49" charset="0"/>
              </a:rPr>
              <a:t>Armsby</a:t>
            </a:r>
            <a:r>
              <a:rPr lang="en-AU" sz="3600" dirty="0">
                <a:solidFill>
                  <a:schemeClr val="bg1"/>
                </a:solidFill>
                <a:latin typeface="Courier New" pitchFamily="49" charset="0"/>
                <a:cs typeface="Courier New" pitchFamily="49" charset="0"/>
              </a:rPr>
              <a:t> 2007, p.133)</a:t>
            </a:r>
          </a:p>
          <a:p>
            <a:pPr algn="l"/>
            <a:endParaRPr lang="en-AU" sz="3600" dirty="0">
              <a:solidFill>
                <a:schemeClr val="bg1"/>
              </a:solidFill>
              <a:latin typeface="Courier New" pitchFamily="49" charset="0"/>
              <a:cs typeface="Courier New" pitchFamily="49" charset="0"/>
            </a:endParaRPr>
          </a:p>
          <a:p>
            <a:pPr algn="l"/>
            <a:endParaRPr lang="en-AU" sz="3600" dirty="0">
              <a:solidFill>
                <a:schemeClr val="bg1"/>
              </a:solidFill>
              <a:latin typeface="Courier New" pitchFamily="49" charset="0"/>
              <a:cs typeface="Courier New" pitchFamily="49" charset="0"/>
            </a:endParaRPr>
          </a:p>
          <a:p>
            <a:pPr algn="l"/>
            <a:r>
              <a:rPr lang="en-AU" sz="3600" dirty="0">
                <a:solidFill>
                  <a:schemeClr val="bg1"/>
                </a:solidFill>
                <a:latin typeface="Courier New" pitchFamily="49" charset="0"/>
                <a:cs typeface="Courier New" pitchFamily="49" charset="0"/>
              </a:rPr>
              <a:t>Practitioner-led research and development, with its own epistemologies and hybrid methodologies, draws upon existing methodological frameworks but rarely uses them in their pure form.”</a:t>
            </a:r>
          </a:p>
          <a:p>
            <a:pPr algn="l"/>
            <a:r>
              <a:rPr lang="en-AU" sz="3600" dirty="0">
                <a:solidFill>
                  <a:schemeClr val="bg1"/>
                </a:solidFill>
                <a:latin typeface="Courier New" pitchFamily="49" charset="0"/>
                <a:cs typeface="Courier New" pitchFamily="49" charset="0"/>
              </a:rPr>
              <a:t>(</a:t>
            </a:r>
            <a:r>
              <a:rPr lang="en-AU" sz="3600" dirty="0" err="1">
                <a:solidFill>
                  <a:schemeClr val="bg1"/>
                </a:solidFill>
                <a:latin typeface="Courier New" pitchFamily="49" charset="0"/>
                <a:cs typeface="Courier New" pitchFamily="49" charset="0"/>
              </a:rPr>
              <a:t>Costley</a:t>
            </a:r>
            <a:r>
              <a:rPr lang="en-AU" sz="3600" dirty="0">
                <a:solidFill>
                  <a:schemeClr val="bg1"/>
                </a:solidFill>
                <a:latin typeface="Courier New" pitchFamily="49" charset="0"/>
                <a:cs typeface="Courier New" pitchFamily="49" charset="0"/>
              </a:rPr>
              <a:t> &amp; </a:t>
            </a:r>
            <a:r>
              <a:rPr lang="en-AU" sz="3600" dirty="0" err="1">
                <a:solidFill>
                  <a:schemeClr val="bg1"/>
                </a:solidFill>
                <a:latin typeface="Courier New" pitchFamily="49" charset="0"/>
                <a:cs typeface="Courier New" pitchFamily="49" charset="0"/>
              </a:rPr>
              <a:t>Armsby</a:t>
            </a:r>
            <a:r>
              <a:rPr lang="en-AU" sz="3600" dirty="0">
                <a:solidFill>
                  <a:schemeClr val="bg1"/>
                </a:solidFill>
                <a:latin typeface="Courier New" pitchFamily="49" charset="0"/>
                <a:cs typeface="Courier New" pitchFamily="49" charset="0"/>
              </a:rPr>
              <a:t> 2007, p. 133)</a:t>
            </a:r>
          </a:p>
        </p:txBody>
      </p:sp>
    </p:spTree>
    <p:extLst>
      <p:ext uri="{BB962C8B-B14F-4D97-AF65-F5344CB8AC3E}">
        <p14:creationId xmlns:p14="http://schemas.microsoft.com/office/powerpoint/2010/main" val="851144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2480" y="116712"/>
            <a:ext cx="8640000" cy="720000"/>
          </a:xfrm>
        </p:spPr>
        <p:txBody>
          <a:bodyPr>
            <a:normAutofit/>
          </a:bodyPr>
          <a:lstStyle/>
          <a:p>
            <a:r>
              <a:rPr lang="en-AU" sz="3600" b="1" dirty="0">
                <a:solidFill>
                  <a:schemeClr val="bg1"/>
                </a:solidFill>
                <a:latin typeface="Courier New" pitchFamily="49" charset="0"/>
                <a:cs typeface="Courier New" pitchFamily="49" charset="0"/>
              </a:rPr>
              <a:t>Framing innovation</a:t>
            </a:r>
          </a:p>
        </p:txBody>
      </p:sp>
      <p:sp>
        <p:nvSpPr>
          <p:cNvPr id="3" name="Subtitle 2"/>
          <p:cNvSpPr>
            <a:spLocks noGrp="1"/>
          </p:cNvSpPr>
          <p:nvPr>
            <p:ph type="subTitle" idx="1"/>
          </p:nvPr>
        </p:nvSpPr>
        <p:spPr>
          <a:xfrm>
            <a:off x="179512" y="1196752"/>
            <a:ext cx="8784976" cy="4896544"/>
          </a:xfrm>
        </p:spPr>
        <p:txBody>
          <a:bodyPr>
            <a:normAutofit fontScale="85000" lnSpcReduction="20000"/>
          </a:bodyPr>
          <a:lstStyle/>
          <a:p>
            <a:pPr marL="571500" indent="-571500" algn="l">
              <a:buFont typeface="Arial" pitchFamily="34" charset="0"/>
              <a:buChar char="•"/>
            </a:pPr>
            <a:r>
              <a:rPr lang="en-AU" dirty="0">
                <a:solidFill>
                  <a:schemeClr val="bg1"/>
                </a:solidFill>
                <a:latin typeface="Courier New" pitchFamily="49" charset="0"/>
                <a:cs typeface="Courier New" pitchFamily="49" charset="0"/>
              </a:rPr>
              <a:t>Adaptation not invention</a:t>
            </a:r>
          </a:p>
          <a:p>
            <a:pPr algn="l"/>
            <a:endParaRPr lang="en-AU" dirty="0">
              <a:solidFill>
                <a:schemeClr val="bg1"/>
              </a:solidFill>
              <a:latin typeface="Courier New" pitchFamily="49" charset="0"/>
              <a:cs typeface="Courier New" pitchFamily="49" charset="0"/>
            </a:endParaRPr>
          </a:p>
          <a:p>
            <a:pPr marL="571500" indent="-571500" algn="l">
              <a:buFont typeface="Arial" pitchFamily="34" charset="0"/>
              <a:buChar char="•"/>
            </a:pPr>
            <a:r>
              <a:rPr lang="en-AU" dirty="0">
                <a:solidFill>
                  <a:schemeClr val="bg1"/>
                </a:solidFill>
                <a:latin typeface="Courier New" pitchFamily="49" charset="0"/>
                <a:cs typeface="Courier New" pitchFamily="49" charset="0"/>
              </a:rPr>
              <a:t>Large radical innovation : Policy &amp; technology</a:t>
            </a:r>
          </a:p>
          <a:p>
            <a:pPr marL="571500" indent="-571500" algn="l">
              <a:buFont typeface="Arial" pitchFamily="34" charset="0"/>
              <a:buChar char="•"/>
            </a:pPr>
            <a:endParaRPr lang="en-AU" dirty="0">
              <a:solidFill>
                <a:schemeClr val="bg1"/>
              </a:solidFill>
              <a:latin typeface="Courier New" pitchFamily="49" charset="0"/>
              <a:cs typeface="Courier New" pitchFamily="49" charset="0"/>
            </a:endParaRPr>
          </a:p>
          <a:p>
            <a:pPr marL="571500" indent="-571500" algn="l">
              <a:buFont typeface="Arial" pitchFamily="34" charset="0"/>
              <a:buChar char="•"/>
            </a:pPr>
            <a:r>
              <a:rPr lang="en-AU" dirty="0">
                <a:solidFill>
                  <a:schemeClr val="bg1"/>
                </a:solidFill>
                <a:latin typeface="Courier New" pitchFamily="49" charset="0"/>
                <a:cs typeface="Courier New" pitchFamily="49" charset="0"/>
              </a:rPr>
              <a:t>Smaller incremental innovation: operational &amp; connected</a:t>
            </a:r>
          </a:p>
          <a:p>
            <a:pPr marL="571500" indent="-571500" algn="l">
              <a:buFont typeface="Arial" pitchFamily="34" charset="0"/>
              <a:buChar char="•"/>
            </a:pPr>
            <a:endParaRPr lang="en-AU" dirty="0">
              <a:solidFill>
                <a:schemeClr val="bg1"/>
              </a:solidFill>
              <a:latin typeface="Courier New" pitchFamily="49" charset="0"/>
              <a:cs typeface="Courier New" pitchFamily="49" charset="0"/>
            </a:endParaRPr>
          </a:p>
          <a:p>
            <a:pPr marL="571500" indent="-571500" algn="l">
              <a:buFont typeface="Arial" pitchFamily="34" charset="0"/>
              <a:buChar char="•"/>
            </a:pPr>
            <a:r>
              <a:rPr lang="en-AU" dirty="0">
                <a:solidFill>
                  <a:schemeClr val="bg1"/>
                </a:solidFill>
                <a:latin typeface="Courier New" pitchFamily="49" charset="0"/>
                <a:cs typeface="Courier New" pitchFamily="49" charset="0"/>
              </a:rPr>
              <a:t>Radical policy driven innovation has made VET a site of constant incremental innovation. By necessity innovations are required to survive in a competitive open market.</a:t>
            </a:r>
          </a:p>
        </p:txBody>
      </p:sp>
    </p:spTree>
    <p:extLst>
      <p:ext uri="{BB962C8B-B14F-4D97-AF65-F5344CB8AC3E}">
        <p14:creationId xmlns:p14="http://schemas.microsoft.com/office/powerpoint/2010/main" val="545162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2480" y="216024"/>
            <a:ext cx="8640000" cy="720000"/>
          </a:xfrm>
        </p:spPr>
        <p:txBody>
          <a:bodyPr>
            <a:normAutofit/>
          </a:bodyPr>
          <a:lstStyle/>
          <a:p>
            <a:r>
              <a:rPr lang="en-AU" sz="3600" dirty="0">
                <a:solidFill>
                  <a:schemeClr val="bg1"/>
                </a:solidFill>
                <a:latin typeface="Courier New" pitchFamily="49" charset="0"/>
                <a:cs typeface="Courier New" pitchFamily="49" charset="0"/>
              </a:rPr>
              <a:t>The idea</a:t>
            </a:r>
          </a:p>
        </p:txBody>
      </p:sp>
      <p:sp>
        <p:nvSpPr>
          <p:cNvPr id="3" name="Subtitle 2"/>
          <p:cNvSpPr>
            <a:spLocks noGrp="1"/>
          </p:cNvSpPr>
          <p:nvPr>
            <p:ph type="subTitle" idx="1"/>
          </p:nvPr>
        </p:nvSpPr>
        <p:spPr>
          <a:xfrm>
            <a:off x="179512" y="2133600"/>
            <a:ext cx="8784976" cy="2951584"/>
          </a:xfrm>
        </p:spPr>
        <p:txBody>
          <a:bodyPr>
            <a:normAutofit fontScale="70000" lnSpcReduction="20000"/>
          </a:bodyPr>
          <a:lstStyle/>
          <a:p>
            <a:pPr algn="l"/>
            <a:r>
              <a:rPr lang="en-AU" sz="3600" dirty="0">
                <a:solidFill>
                  <a:schemeClr val="bg1"/>
                </a:solidFill>
                <a:latin typeface="Courier New" pitchFamily="49" charset="0"/>
                <a:cs typeface="Courier New" pitchFamily="49" charset="0"/>
              </a:rPr>
              <a:t>Research in this project will determine what professions in the HCSI are best suited as micro-business start-ups. It will then explore a range of funding methods and training models that could provide mentored small business education to individuals that are already qualified for work in the HCSI but are better suited to providing services as a micro-business</a:t>
            </a:r>
          </a:p>
        </p:txBody>
      </p:sp>
    </p:spTree>
    <p:extLst>
      <p:ext uri="{BB962C8B-B14F-4D97-AF65-F5344CB8AC3E}">
        <p14:creationId xmlns:p14="http://schemas.microsoft.com/office/powerpoint/2010/main" val="1286237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2480" y="216024"/>
            <a:ext cx="8640000" cy="720000"/>
          </a:xfrm>
        </p:spPr>
        <p:txBody>
          <a:bodyPr>
            <a:normAutofit/>
          </a:bodyPr>
          <a:lstStyle/>
          <a:p>
            <a:r>
              <a:rPr lang="en-AU" sz="3600" dirty="0">
                <a:solidFill>
                  <a:schemeClr val="bg1"/>
                </a:solidFill>
                <a:latin typeface="Courier New" pitchFamily="49" charset="0"/>
                <a:cs typeface="Courier New" pitchFamily="49" charset="0"/>
              </a:rPr>
              <a:t>More simply</a:t>
            </a:r>
          </a:p>
        </p:txBody>
      </p:sp>
      <p:sp>
        <p:nvSpPr>
          <p:cNvPr id="3" name="Subtitle 2"/>
          <p:cNvSpPr>
            <a:spLocks noGrp="1"/>
          </p:cNvSpPr>
          <p:nvPr>
            <p:ph type="subTitle" idx="1"/>
          </p:nvPr>
        </p:nvSpPr>
        <p:spPr>
          <a:xfrm>
            <a:off x="179512" y="2133600"/>
            <a:ext cx="8784976" cy="4103712"/>
          </a:xfrm>
        </p:spPr>
        <p:txBody>
          <a:bodyPr>
            <a:normAutofit fontScale="92500"/>
          </a:bodyPr>
          <a:lstStyle/>
          <a:p>
            <a:pPr algn="l"/>
            <a:r>
              <a:rPr lang="en-AU" sz="3600" dirty="0">
                <a:solidFill>
                  <a:schemeClr val="bg1"/>
                </a:solidFill>
                <a:latin typeface="Courier New" pitchFamily="49" charset="0"/>
                <a:cs typeface="Courier New" pitchFamily="49" charset="0"/>
              </a:rPr>
              <a:t>Is an enterprise development program useful for the community service &amp; health industry?</a:t>
            </a:r>
          </a:p>
          <a:p>
            <a:pPr algn="l"/>
            <a:endParaRPr lang="en-AU" sz="3600" dirty="0">
              <a:solidFill>
                <a:schemeClr val="bg1"/>
              </a:solidFill>
              <a:latin typeface="Courier New" pitchFamily="49" charset="0"/>
              <a:cs typeface="Courier New" pitchFamily="49" charset="0"/>
            </a:endParaRPr>
          </a:p>
          <a:p>
            <a:pPr algn="l"/>
            <a:r>
              <a:rPr lang="en-AU" sz="3600" dirty="0">
                <a:solidFill>
                  <a:schemeClr val="bg1"/>
                </a:solidFill>
                <a:latin typeface="Courier New" pitchFamily="49" charset="0"/>
                <a:cs typeface="Courier New" pitchFamily="49" charset="0"/>
              </a:rPr>
              <a:t>What would it look like?</a:t>
            </a:r>
          </a:p>
          <a:p>
            <a:pPr algn="l"/>
            <a:endParaRPr lang="en-AU" sz="3600" dirty="0">
              <a:solidFill>
                <a:schemeClr val="bg1"/>
              </a:solidFill>
              <a:latin typeface="Courier New" pitchFamily="49" charset="0"/>
              <a:cs typeface="Courier New" pitchFamily="49" charset="0"/>
            </a:endParaRPr>
          </a:p>
          <a:p>
            <a:pPr algn="l"/>
            <a:r>
              <a:rPr lang="en-AU" sz="3600" dirty="0">
                <a:solidFill>
                  <a:schemeClr val="bg1"/>
                </a:solidFill>
                <a:latin typeface="Courier New" pitchFamily="49" charset="0"/>
                <a:cs typeface="Courier New" pitchFamily="49" charset="0"/>
              </a:rPr>
              <a:t>Who would it target?</a:t>
            </a:r>
          </a:p>
        </p:txBody>
      </p:sp>
    </p:spTree>
    <p:extLst>
      <p:ext uri="{BB962C8B-B14F-4D97-AF65-F5344CB8AC3E}">
        <p14:creationId xmlns:p14="http://schemas.microsoft.com/office/powerpoint/2010/main" val="400174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2480" y="116712"/>
            <a:ext cx="8640000" cy="720000"/>
          </a:xfrm>
        </p:spPr>
        <p:txBody>
          <a:bodyPr>
            <a:normAutofit/>
          </a:bodyPr>
          <a:lstStyle/>
          <a:p>
            <a:r>
              <a:rPr lang="en-AU" sz="3600" b="1" dirty="0">
                <a:solidFill>
                  <a:schemeClr val="bg1"/>
                </a:solidFill>
                <a:latin typeface="Courier New" pitchFamily="49" charset="0"/>
                <a:cs typeface="Courier New" pitchFamily="49" charset="0"/>
              </a:rPr>
              <a:t>CS&amp;HI</a:t>
            </a:r>
          </a:p>
        </p:txBody>
      </p:sp>
      <p:sp>
        <p:nvSpPr>
          <p:cNvPr id="3" name="Subtitle 2"/>
          <p:cNvSpPr>
            <a:spLocks noGrp="1"/>
          </p:cNvSpPr>
          <p:nvPr>
            <p:ph type="subTitle" idx="1"/>
          </p:nvPr>
        </p:nvSpPr>
        <p:spPr>
          <a:xfrm>
            <a:off x="179512" y="1196752"/>
            <a:ext cx="8784976" cy="2951584"/>
          </a:xfrm>
        </p:spPr>
        <p:txBody>
          <a:bodyPr>
            <a:noAutofit/>
          </a:bodyPr>
          <a:lstStyle/>
          <a:p>
            <a:pPr algn="l"/>
            <a:r>
              <a:rPr lang="en-AU" sz="2400" dirty="0">
                <a:solidFill>
                  <a:schemeClr val="bg1"/>
                </a:solidFill>
                <a:latin typeface="Courier New" pitchFamily="49" charset="0"/>
                <a:cs typeface="Courier New" pitchFamily="49" charset="0"/>
              </a:rPr>
              <a:t>From literature reviewed on the sector:</a:t>
            </a:r>
          </a:p>
          <a:p>
            <a:pPr marL="571500" indent="-571500" algn="l">
              <a:buFont typeface="Arial" pitchFamily="34" charset="0"/>
              <a:buChar char="•"/>
            </a:pPr>
            <a:endParaRPr lang="en-AU" sz="2400" dirty="0">
              <a:solidFill>
                <a:schemeClr val="bg1"/>
              </a:solidFill>
              <a:latin typeface="Courier New" pitchFamily="49" charset="0"/>
              <a:cs typeface="Courier New" pitchFamily="49" charset="0"/>
            </a:endParaRPr>
          </a:p>
          <a:p>
            <a:pPr marL="571500" indent="-571500" algn="l">
              <a:buFont typeface="Arial" pitchFamily="34" charset="0"/>
              <a:buChar char="•"/>
            </a:pPr>
            <a:r>
              <a:rPr lang="en-AU" sz="2400" dirty="0">
                <a:solidFill>
                  <a:schemeClr val="bg1"/>
                </a:solidFill>
                <a:latin typeface="Courier New" pitchFamily="49" charset="0"/>
                <a:cs typeface="Courier New" pitchFamily="49" charset="0"/>
              </a:rPr>
              <a:t>Most significant career growth is in aged and disability care</a:t>
            </a:r>
          </a:p>
          <a:p>
            <a:pPr marL="571500" indent="-571500" algn="l">
              <a:buFont typeface="Arial" pitchFamily="34" charset="0"/>
              <a:buChar char="•"/>
            </a:pPr>
            <a:endParaRPr lang="en-AU" sz="2400" dirty="0">
              <a:solidFill>
                <a:schemeClr val="bg1"/>
              </a:solidFill>
              <a:latin typeface="Courier New" pitchFamily="49" charset="0"/>
              <a:cs typeface="Courier New" pitchFamily="49" charset="0"/>
            </a:endParaRPr>
          </a:p>
          <a:p>
            <a:pPr marL="571500" indent="-571500" algn="l">
              <a:buFont typeface="Arial" pitchFamily="34" charset="0"/>
              <a:buChar char="•"/>
            </a:pPr>
            <a:r>
              <a:rPr lang="en-AU" sz="2400" dirty="0">
                <a:solidFill>
                  <a:schemeClr val="bg1"/>
                </a:solidFill>
                <a:latin typeface="Courier New" pitchFamily="49" charset="0"/>
                <a:cs typeface="Courier New" pitchFamily="49" charset="0"/>
              </a:rPr>
              <a:t>Challenges in:</a:t>
            </a:r>
          </a:p>
          <a:p>
            <a:pPr marL="1028700" lvl="1" indent="-571500" algn="l">
              <a:buFont typeface="Arial" pitchFamily="34" charset="0"/>
              <a:buChar char="•"/>
            </a:pPr>
            <a:r>
              <a:rPr lang="en-AU" sz="2400" dirty="0">
                <a:solidFill>
                  <a:schemeClr val="bg1"/>
                </a:solidFill>
                <a:latin typeface="Courier New" pitchFamily="49" charset="0"/>
                <a:cs typeface="Courier New" pitchFamily="49" charset="0"/>
              </a:rPr>
              <a:t>Meeting training demand</a:t>
            </a:r>
          </a:p>
          <a:p>
            <a:pPr marL="1028700" lvl="1" indent="-571500" algn="l">
              <a:buFont typeface="Arial" pitchFamily="34" charset="0"/>
              <a:buChar char="•"/>
            </a:pPr>
            <a:r>
              <a:rPr lang="en-AU" sz="2400" dirty="0">
                <a:solidFill>
                  <a:schemeClr val="bg1"/>
                </a:solidFill>
                <a:latin typeface="Courier New" pitchFamily="49" charset="0"/>
                <a:cs typeface="Courier New" pitchFamily="49" charset="0"/>
              </a:rPr>
              <a:t>Attracting potential carers</a:t>
            </a:r>
          </a:p>
          <a:p>
            <a:pPr marL="1028700" lvl="1" indent="-571500" algn="l">
              <a:buFont typeface="Arial" pitchFamily="34" charset="0"/>
              <a:buChar char="•"/>
            </a:pPr>
            <a:r>
              <a:rPr lang="en-AU" sz="2400" dirty="0">
                <a:solidFill>
                  <a:schemeClr val="bg1"/>
                </a:solidFill>
                <a:latin typeface="Courier New" pitchFamily="49" charset="0"/>
                <a:cs typeface="Courier New" pitchFamily="49" charset="0"/>
              </a:rPr>
              <a:t>Replacing aging work force</a:t>
            </a:r>
          </a:p>
          <a:p>
            <a:pPr marL="1028700" lvl="1" indent="-571500" algn="l">
              <a:buFont typeface="Arial" pitchFamily="34" charset="0"/>
              <a:buChar char="•"/>
            </a:pPr>
            <a:r>
              <a:rPr lang="en-AU" sz="2400" dirty="0">
                <a:solidFill>
                  <a:schemeClr val="bg1"/>
                </a:solidFill>
                <a:latin typeface="Courier New" pitchFamily="49" charset="0"/>
                <a:cs typeface="Courier New" pitchFamily="49" charset="0"/>
              </a:rPr>
              <a:t>Low pay \ high casualisation \ part time</a:t>
            </a:r>
          </a:p>
          <a:p>
            <a:pPr marL="1028700" lvl="1" indent="-571500" algn="l">
              <a:buFont typeface="Arial" pitchFamily="34" charset="0"/>
              <a:buChar char="•"/>
            </a:pPr>
            <a:r>
              <a:rPr lang="en-AU" sz="2400" dirty="0">
                <a:solidFill>
                  <a:schemeClr val="bg1"/>
                </a:solidFill>
                <a:latin typeface="Courier New" pitchFamily="49" charset="0"/>
                <a:cs typeface="Courier New" pitchFamily="49" charset="0"/>
              </a:rPr>
              <a:t>Providing professional development</a:t>
            </a:r>
          </a:p>
          <a:p>
            <a:pPr marL="1028700" lvl="1" indent="-571500" algn="l">
              <a:buFont typeface="Arial" pitchFamily="34" charset="0"/>
              <a:buChar char="•"/>
            </a:pPr>
            <a:r>
              <a:rPr lang="en-AU" sz="2400" u="sng" dirty="0">
                <a:solidFill>
                  <a:schemeClr val="bg1"/>
                </a:solidFill>
                <a:latin typeface="Courier New" pitchFamily="49" charset="0"/>
                <a:cs typeface="Courier New" pitchFamily="49" charset="0"/>
              </a:rPr>
              <a:t>NDIS driven change</a:t>
            </a:r>
          </a:p>
          <a:p>
            <a:pPr marL="1028700" lvl="1" indent="-571500" algn="l">
              <a:buFont typeface="Arial" pitchFamily="34" charset="0"/>
              <a:buChar char="•"/>
            </a:pPr>
            <a:endParaRPr lang="en-AU" sz="2400" dirty="0">
              <a:solidFill>
                <a:schemeClr val="bg1"/>
              </a:solidFill>
              <a:latin typeface="Courier New" pitchFamily="49" charset="0"/>
              <a:cs typeface="Courier New" pitchFamily="49" charset="0"/>
            </a:endParaRPr>
          </a:p>
          <a:p>
            <a:pPr marL="571500" indent="-571500" algn="l">
              <a:buFont typeface="Arial" pitchFamily="34" charset="0"/>
              <a:buChar char="•"/>
            </a:pPr>
            <a:endParaRPr lang="en-AU" sz="2400" dirty="0">
              <a:solidFill>
                <a:schemeClr val="bg1"/>
              </a:solidFill>
              <a:latin typeface="Courier New" pitchFamily="49" charset="0"/>
              <a:cs typeface="Courier New" pitchFamily="49" charset="0"/>
            </a:endParaRPr>
          </a:p>
          <a:p>
            <a:pPr marL="571500" indent="-571500" algn="l">
              <a:buFont typeface="Arial" pitchFamily="34" charset="0"/>
              <a:buChar char="•"/>
            </a:pPr>
            <a:endParaRPr lang="en-AU" sz="2400" dirty="0">
              <a:solidFill>
                <a:schemeClr val="bg1"/>
              </a:solidFill>
              <a:latin typeface="Courier New" pitchFamily="49" charset="0"/>
              <a:cs typeface="Courier New" pitchFamily="49" charset="0"/>
            </a:endParaRPr>
          </a:p>
          <a:p>
            <a:pPr marL="571500" indent="-571500" algn="l">
              <a:buFont typeface="Arial" pitchFamily="34" charset="0"/>
              <a:buChar char="•"/>
            </a:pPr>
            <a:endParaRPr lang="en-AU" sz="2400" dirty="0">
              <a:solidFill>
                <a:schemeClr val="bg1"/>
              </a:solidFill>
              <a:latin typeface="Courier New" pitchFamily="49" charset="0"/>
              <a:cs typeface="Courier New" pitchFamily="49" charset="0"/>
            </a:endParaRPr>
          </a:p>
        </p:txBody>
      </p:sp>
    </p:spTree>
    <p:extLst>
      <p:ext uri="{BB962C8B-B14F-4D97-AF65-F5344CB8AC3E}">
        <p14:creationId xmlns:p14="http://schemas.microsoft.com/office/powerpoint/2010/main" val="667304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9512" y="44624"/>
            <a:ext cx="8640000" cy="720000"/>
          </a:xfrm>
        </p:spPr>
        <p:txBody>
          <a:bodyPr>
            <a:normAutofit/>
          </a:bodyPr>
          <a:lstStyle/>
          <a:p>
            <a:r>
              <a:rPr lang="en-AU" sz="3600" dirty="0">
                <a:solidFill>
                  <a:schemeClr val="bg1"/>
                </a:solidFill>
                <a:latin typeface="Courier New" pitchFamily="49" charset="0"/>
                <a:cs typeface="Courier New" pitchFamily="49" charset="0"/>
              </a:rPr>
              <a:t>Projected Growth</a:t>
            </a:r>
          </a:p>
        </p:txBody>
      </p:sp>
      <p:sp>
        <p:nvSpPr>
          <p:cNvPr id="3" name="Subtitle 2"/>
          <p:cNvSpPr>
            <a:spLocks noGrp="1"/>
          </p:cNvSpPr>
          <p:nvPr>
            <p:ph type="subTitle" idx="1"/>
          </p:nvPr>
        </p:nvSpPr>
        <p:spPr>
          <a:xfrm>
            <a:off x="179512" y="6093296"/>
            <a:ext cx="8784976" cy="648072"/>
          </a:xfrm>
        </p:spPr>
        <p:txBody>
          <a:bodyPr>
            <a:normAutofit/>
          </a:bodyPr>
          <a:lstStyle/>
          <a:p>
            <a:pPr algn="l"/>
            <a:r>
              <a:rPr lang="en-AU" sz="1400" dirty="0">
                <a:solidFill>
                  <a:schemeClr val="bg1"/>
                </a:solidFill>
                <a:latin typeface="Courier New" pitchFamily="49" charset="0"/>
                <a:cs typeface="Courier New" pitchFamily="49" charset="0"/>
              </a:rPr>
              <a:t>Source: Community Services Health and Industry Skills Council 2014, Environmental Scan 2014: Agenda for change, Sydney.</a:t>
            </a:r>
          </a:p>
          <a:p>
            <a:pPr algn="l"/>
            <a:endParaRPr lang="en-AU" sz="2000" dirty="0">
              <a:solidFill>
                <a:schemeClr val="bg1"/>
              </a:solidFill>
              <a:latin typeface="Courier New" pitchFamily="49" charset="0"/>
              <a:cs typeface="Courier New" pitchFamily="49" charset="0"/>
            </a:endParaRPr>
          </a:p>
          <a:p>
            <a:pPr algn="l"/>
            <a:endParaRPr lang="en-AU" sz="2800" dirty="0">
              <a:solidFill>
                <a:schemeClr val="bg1"/>
              </a:solidFill>
              <a:latin typeface="Courier New" pitchFamily="49" charset="0"/>
              <a:cs typeface="Courier New" pitchFamily="49" charset="0"/>
            </a:endParaRPr>
          </a:p>
          <a:p>
            <a:pPr algn="l"/>
            <a:endParaRPr lang="en-AU" sz="2800" dirty="0">
              <a:solidFill>
                <a:schemeClr val="bg1"/>
              </a:solidFill>
              <a:latin typeface="Courier New" pitchFamily="49" charset="0"/>
              <a:cs typeface="Courier New" pitchFamily="49" charset="0"/>
            </a:endParaRPr>
          </a:p>
        </p:txBody>
      </p:sp>
      <p:pic>
        <p:nvPicPr>
          <p:cNvPr id="7" name="Picture 6" descr="2014_EScan-13.bmp"/>
          <p:cNvPicPr>
            <a:picLocks noChangeAspect="1"/>
          </p:cNvPicPr>
          <p:nvPr/>
        </p:nvPicPr>
        <p:blipFill>
          <a:blip r:embed="rId2"/>
          <a:stretch>
            <a:fillRect/>
          </a:stretch>
        </p:blipFill>
        <p:spPr>
          <a:xfrm>
            <a:off x="1600200" y="1628800"/>
            <a:ext cx="5860976" cy="4082927"/>
          </a:xfrm>
          <a:prstGeom prst="rect">
            <a:avLst/>
          </a:prstGeom>
        </p:spPr>
      </p:pic>
    </p:spTree>
    <p:extLst>
      <p:ext uri="{BB962C8B-B14F-4D97-AF65-F5344CB8AC3E}">
        <p14:creationId xmlns:p14="http://schemas.microsoft.com/office/powerpoint/2010/main" val="29084793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BE3472B65A1143B982F7B2EE1D8377" ma:contentTypeVersion="13" ma:contentTypeDescription="Create a new document." ma:contentTypeScope="" ma:versionID="4ff8073c3b522eb8b9c748b39c812379">
  <xsd:schema xmlns:xsd="http://www.w3.org/2001/XMLSchema" xmlns:xs="http://www.w3.org/2001/XMLSchema" xmlns:p="http://schemas.microsoft.com/office/2006/metadata/properties" xmlns:ns2="fb404576-cde5-42a3-ab17-5103a495c61b" xmlns:ns3="bae00214-0dab-4a74-be3b-bfd7314de5f1" targetNamespace="http://schemas.microsoft.com/office/2006/metadata/properties" ma:root="true" ma:fieldsID="a183c1295684f7746251bca9af5f9e46" ns2:_="" ns3:_="">
    <xsd:import namespace="fb404576-cde5-42a3-ab17-5103a495c61b"/>
    <xsd:import namespace="bae00214-0dab-4a74-be3b-bfd7314de5f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404576-cde5-42a3-ab17-5103a495c6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e00214-0dab-4a74-be3b-bfd7314de5f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9844EAB-BF6A-411B-9CD2-9D5346CDE91B}"/>
</file>

<file path=customXml/itemProps2.xml><?xml version="1.0" encoding="utf-8"?>
<ds:datastoreItem xmlns:ds="http://schemas.openxmlformats.org/officeDocument/2006/customXml" ds:itemID="{7E0E76AD-F422-47A2-9766-468525AFEB44}"/>
</file>

<file path=customXml/itemProps3.xml><?xml version="1.0" encoding="utf-8"?>
<ds:datastoreItem xmlns:ds="http://schemas.openxmlformats.org/officeDocument/2006/customXml" ds:itemID="{C2F6F3C5-08FF-44F7-87A3-62C8F21DDE2F}"/>
</file>

<file path=docProps/app.xml><?xml version="1.0" encoding="utf-8"?>
<Properties xmlns="http://schemas.openxmlformats.org/officeDocument/2006/extended-properties" xmlns:vt="http://schemas.openxmlformats.org/officeDocument/2006/docPropsVTypes">
  <TotalTime>509</TotalTime>
  <Words>1116</Words>
  <Application>Microsoft Office PowerPoint</Application>
  <PresentationFormat>On-screen Show (4:3)</PresentationFormat>
  <Paragraphs>178</Paragraphs>
  <Slides>22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Calibri</vt:lpstr>
      <vt:lpstr>Courier New</vt:lpstr>
      <vt:lpstr>Times New Roman</vt:lpstr>
      <vt:lpstr>Office Theme</vt:lpstr>
      <vt:lpstr>1_Office Theme</vt:lpstr>
      <vt:lpstr>Meeting client demand for health service providers: a service design approach </vt:lpstr>
      <vt:lpstr>Origin</vt:lpstr>
      <vt:lpstr>TAFE Directors Australia/AVETRA  Innovation Scholarship 2014 </vt:lpstr>
      <vt:lpstr>The value of practitioner research</vt:lpstr>
      <vt:lpstr>Framing innovation</vt:lpstr>
      <vt:lpstr>The idea</vt:lpstr>
      <vt:lpstr>More simply</vt:lpstr>
      <vt:lpstr>CS&amp;HI</vt:lpstr>
      <vt:lpstr>Projected Growth</vt:lpstr>
      <vt:lpstr>The NDIS</vt:lpstr>
      <vt:lpstr>The Problematic</vt:lpstr>
      <vt:lpstr>The Problematic</vt:lpstr>
      <vt:lpstr>Commonwealth Enterprise Schemes</vt:lpstr>
      <vt:lpstr>Features of NEIS &amp; A-to-B</vt:lpstr>
      <vt:lpstr>Employment outcomes by business type</vt:lpstr>
      <vt:lpstr>Employment outcomes by business type</vt:lpstr>
      <vt:lpstr>RMIT NEIS Data</vt:lpstr>
      <vt:lpstr>RMIT A-to-B Data</vt:lpstr>
      <vt:lpstr>Success through Mentoring</vt:lpstr>
      <vt:lpstr>A model</vt:lpstr>
      <vt:lpstr>The argument is</vt:lpstr>
      <vt:lpstr>Thank you</vt:lpstr>
    </vt:vector>
  </TitlesOfParts>
  <Company>RMIT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Lean and Agile approach</dc:title>
  <dc:creator>David McLean</dc:creator>
  <cp:lastModifiedBy>Megan Ogier</cp:lastModifiedBy>
  <cp:revision>51</cp:revision>
  <dcterms:created xsi:type="dcterms:W3CDTF">2015-04-08T11:31:17Z</dcterms:created>
  <dcterms:modified xsi:type="dcterms:W3CDTF">2016-11-24T06:54:19Z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0x010100E8BE3472B65A1143B982F7B2EE1D8377</vt:lpwstr>
  </property>
</Properties>
</file>