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s/slide22.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3.xml" ContentType="application/vnd.openxmlformats-officedocument.presentationml.slide+xml"/>
  <Override PartName="/ppt/slides/slide17.xml" ContentType="application/vnd.openxmlformats-officedocument.presentationml.slide+xml"/>
  <Override PartName="/ppt/slides/slide14.xml" ContentType="application/vnd.openxmlformats-officedocument.presentationml.slide+xml"/>
  <Override PartName="/ppt/slides/slide18.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2.xml" ContentType="application/vnd.openxmlformats-officedocument.presentationml.notesSlide+xml"/>
  <Override PartName="/ppt/notesSlides/notesSlide8.xml" ContentType="application/vnd.openxmlformats-officedocument.presentationml.notesSlide+xml"/>
  <Override PartName="/ppt/notesSlides/notesSlide13.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15.xml" ContentType="application/vnd.openxmlformats-officedocument.presentationml.notesSlide+xml"/>
  <Override PartName="/ppt/notesSlides/notesSlide19.xml" ContentType="application/vnd.openxmlformats-officedocument.presentationml.notesSlide+xml"/>
  <Override PartName="/ppt/notesSlides/notesSlide1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25"/>
  </p:notesMasterIdLst>
  <p:sldIdLst>
    <p:sldId id="256" r:id="rId2"/>
    <p:sldId id="265" r:id="rId3"/>
    <p:sldId id="316" r:id="rId4"/>
    <p:sldId id="319" r:id="rId5"/>
    <p:sldId id="302" r:id="rId6"/>
    <p:sldId id="311" r:id="rId7"/>
    <p:sldId id="260" r:id="rId8"/>
    <p:sldId id="308" r:id="rId9"/>
    <p:sldId id="262" r:id="rId10"/>
    <p:sldId id="313" r:id="rId11"/>
    <p:sldId id="263" r:id="rId12"/>
    <p:sldId id="271" r:id="rId13"/>
    <p:sldId id="270" r:id="rId14"/>
    <p:sldId id="301" r:id="rId15"/>
    <p:sldId id="261" r:id="rId16"/>
    <p:sldId id="317" r:id="rId17"/>
    <p:sldId id="318" r:id="rId18"/>
    <p:sldId id="315" r:id="rId19"/>
    <p:sldId id="314" r:id="rId20"/>
    <p:sldId id="310" r:id="rId21"/>
    <p:sldId id="264" r:id="rId22"/>
    <p:sldId id="266" r:id="rId23"/>
    <p:sldId id="269" r:id="rId24"/>
  </p:sldIdLst>
  <p:sldSz cx="9144000" cy="6858000" type="screen4x3"/>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3">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85984" autoAdjust="0"/>
  </p:normalViewPr>
  <p:slideViewPr>
    <p:cSldViewPr>
      <p:cViewPr varScale="1">
        <p:scale>
          <a:sx n="57" d="100"/>
          <a:sy n="57" d="100"/>
        </p:scale>
        <p:origin x="-1502" y="-8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32" d="100"/>
          <a:sy n="32" d="100"/>
        </p:scale>
        <p:origin x="2346" y="54"/>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97284"/>
          </a:xfrm>
          <a:prstGeom prst="rect">
            <a:avLst/>
          </a:prstGeom>
        </p:spPr>
        <p:txBody>
          <a:bodyPr vert="horz" lIns="91440" tIns="45720" rIns="91440" bIns="45720" rtlCol="0"/>
          <a:lstStyle>
            <a:lvl1pPr algn="r">
              <a:defRPr sz="1200"/>
            </a:lvl1pPr>
          </a:lstStyle>
          <a:p>
            <a:fld id="{C5D84A52-6419-406B-AC64-5E71B55BD59B}" type="datetimeFigureOut">
              <a:rPr lang="en-AU" smtClean="0"/>
              <a:t>24/11/2016</a:t>
            </a:fld>
            <a:endParaRPr lang="en-AU"/>
          </a:p>
        </p:txBody>
      </p:sp>
      <p:sp>
        <p:nvSpPr>
          <p:cNvPr id="4" name="Slide Image Placeholder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724202"/>
            <a:ext cx="5486400" cy="447556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a:defRPr sz="1200"/>
            </a:lvl1pPr>
          </a:lstStyle>
          <a:p>
            <a:fld id="{7DEC4D12-5AC9-4176-94C1-86AB9BE7A070}" type="slidenum">
              <a:rPr lang="en-AU" smtClean="0"/>
              <a:t>‹#›</a:t>
            </a:fld>
            <a:endParaRPr lang="en-AU"/>
          </a:p>
        </p:txBody>
      </p:sp>
    </p:spTree>
    <p:extLst>
      <p:ext uri="{BB962C8B-B14F-4D97-AF65-F5344CB8AC3E}">
        <p14:creationId xmlns:p14="http://schemas.microsoft.com/office/powerpoint/2010/main" val="3468300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eric.ed.gov/ERICWebPortal/search/detailmini.jsp?_nfpb=true&amp;_&amp;ERICExtSearch_SearchValue_0=ED084368&amp;ERICExtSearch_SearchType_0=no&amp;accno=ED084368"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DEC4D12-5AC9-4176-94C1-86AB9BE7A070}" type="slidenum">
              <a:rPr lang="en-AU" smtClean="0"/>
              <a:t>1</a:t>
            </a:fld>
            <a:endParaRPr lang="en-AU"/>
          </a:p>
        </p:txBody>
      </p:sp>
    </p:spTree>
    <p:extLst>
      <p:ext uri="{BB962C8B-B14F-4D97-AF65-F5344CB8AC3E}">
        <p14:creationId xmlns:p14="http://schemas.microsoft.com/office/powerpoint/2010/main" val="3727752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dirty="0"/>
              <a:t>PD / Pathways – treated anything beyond the initial preparation as a too hard basket.</a:t>
            </a:r>
          </a:p>
          <a:p>
            <a:r>
              <a:rPr lang="en-AU" sz="1400" dirty="0"/>
              <a:t>Explicitly acknowledged in the Second report (1979) that had stated: “… some studies presently included in some preparatory programs shd. appropriately be considered part of the continuing PD of TAFE teachers” – but did not elaborate further.</a:t>
            </a:r>
          </a:p>
        </p:txBody>
      </p:sp>
      <p:sp>
        <p:nvSpPr>
          <p:cNvPr id="4" name="Slide Number Placeholder 3"/>
          <p:cNvSpPr>
            <a:spLocks noGrp="1"/>
          </p:cNvSpPr>
          <p:nvPr>
            <p:ph type="sldNum" sz="quarter" idx="10"/>
          </p:nvPr>
        </p:nvSpPr>
        <p:spPr/>
        <p:txBody>
          <a:bodyPr/>
          <a:lstStyle/>
          <a:p>
            <a:fld id="{7DEC4D12-5AC9-4176-94C1-86AB9BE7A070}" type="slidenum">
              <a:rPr lang="en-AU" smtClean="0"/>
              <a:t>10</a:t>
            </a:fld>
            <a:endParaRPr lang="en-AU"/>
          </a:p>
        </p:txBody>
      </p:sp>
    </p:spTree>
    <p:extLst>
      <p:ext uri="{BB962C8B-B14F-4D97-AF65-F5344CB8AC3E}">
        <p14:creationId xmlns:p14="http://schemas.microsoft.com/office/powerpoint/2010/main" val="1697491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dirty="0"/>
              <a:t>What has happened between these two landmark reports is obviously</a:t>
            </a:r>
            <a:r>
              <a:rPr lang="en-AU" sz="1400" baseline="0" dirty="0"/>
              <a:t> too extensive to deal with adequately in a short presentation!</a:t>
            </a:r>
          </a:p>
          <a:p>
            <a:endParaRPr lang="en-AU" sz="1400" baseline="0" dirty="0"/>
          </a:p>
          <a:p>
            <a:r>
              <a:rPr lang="en-AU" sz="1400" baseline="0" dirty="0"/>
              <a:t>I have therefore chosen to draw attention to some of the lesser known sources – that possibly don’t appear anywhere else except on personal bookshelves (like mine)!</a:t>
            </a:r>
            <a:endParaRPr lang="en-AU" sz="1400" dirty="0"/>
          </a:p>
        </p:txBody>
      </p:sp>
      <p:sp>
        <p:nvSpPr>
          <p:cNvPr id="4" name="Slide Number Placeholder 3"/>
          <p:cNvSpPr>
            <a:spLocks noGrp="1"/>
          </p:cNvSpPr>
          <p:nvPr>
            <p:ph type="sldNum" sz="quarter" idx="10"/>
          </p:nvPr>
        </p:nvSpPr>
        <p:spPr/>
        <p:txBody>
          <a:bodyPr/>
          <a:lstStyle/>
          <a:p>
            <a:fld id="{7DEC4D12-5AC9-4176-94C1-86AB9BE7A070}" type="slidenum">
              <a:rPr lang="en-AU" smtClean="0"/>
              <a:t>11</a:t>
            </a:fld>
            <a:endParaRPr lang="en-AU"/>
          </a:p>
        </p:txBody>
      </p:sp>
    </p:spTree>
    <p:extLst>
      <p:ext uri="{BB962C8B-B14F-4D97-AF65-F5344CB8AC3E}">
        <p14:creationId xmlns:p14="http://schemas.microsoft.com/office/powerpoint/2010/main" val="2770726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dirty="0"/>
              <a:t>Here we are!</a:t>
            </a:r>
          </a:p>
          <a:p>
            <a:r>
              <a:rPr lang="en-AU" sz="1400" dirty="0"/>
              <a:t>1</a:t>
            </a:r>
            <a:r>
              <a:rPr lang="en-AU" sz="1400" baseline="30000" dirty="0"/>
              <a:t>st</a:t>
            </a:r>
            <a:r>
              <a:rPr lang="en-AU" sz="1400" dirty="0"/>
              <a:t> National Conference of</a:t>
            </a:r>
            <a:r>
              <a:rPr lang="en-AU" sz="1400" baseline="0" dirty="0"/>
              <a:t> </a:t>
            </a:r>
            <a:r>
              <a:rPr lang="en-AU" sz="1400" dirty="0"/>
              <a:t>teacher educators for TAFE – as recommended in the 1979 Report, and funded by the C/W (TEC)</a:t>
            </a:r>
          </a:p>
          <a:p>
            <a:r>
              <a:rPr lang="en-AU" sz="1400" dirty="0"/>
              <a:t>Women’s College, Sydney University</a:t>
            </a:r>
          </a:p>
          <a:p>
            <a:r>
              <a:rPr lang="en-AU" sz="1400" dirty="0"/>
              <a:t>10-13 August 1980</a:t>
            </a:r>
          </a:p>
          <a:p>
            <a:endParaRPr lang="en-AU" sz="1400" dirty="0"/>
          </a:p>
          <a:p>
            <a:r>
              <a:rPr lang="en-AU" sz="1400" b="1" dirty="0"/>
              <a:t>N=62</a:t>
            </a:r>
          </a:p>
          <a:p>
            <a:endParaRPr lang="en-AU" b="1" dirty="0"/>
          </a:p>
          <a:p>
            <a:r>
              <a:rPr lang="en-AU" sz="1400" b="1" dirty="0"/>
              <a:t>Wide representation: </a:t>
            </a:r>
          </a:p>
          <a:p>
            <a:r>
              <a:rPr lang="en-AU" sz="1200" b="1" kern="1200" dirty="0">
                <a:solidFill>
                  <a:schemeClr val="tx1"/>
                </a:solidFill>
                <a:effectLst/>
                <a:latin typeface="+mn-lt"/>
                <a:ea typeface="+mn-ea"/>
                <a:cs typeface="+mn-cs"/>
              </a:rPr>
              <a:t>CAEs</a:t>
            </a:r>
            <a:r>
              <a:rPr lang="en-AU" sz="1200" kern="1200" dirty="0">
                <a:solidFill>
                  <a:schemeClr val="tx1"/>
                </a:solidFill>
                <a:effectLst/>
                <a:latin typeface="+mn-lt"/>
                <a:ea typeface="+mn-ea"/>
                <a:cs typeface="+mn-cs"/>
              </a:rPr>
              <a:t> (Hawthorn Inst. of Ed., Sydney Teachers’ College, Adelaide College of the Arts &amp; Ed., Newcastle CAE, Darwin Community College, WAIT, Mt. Gravatt CAE, Tasmanian CAE) </a:t>
            </a:r>
          </a:p>
          <a:p>
            <a:r>
              <a:rPr lang="en-AU" sz="1200" b="1" kern="1200" dirty="0">
                <a:solidFill>
                  <a:schemeClr val="tx1"/>
                </a:solidFill>
                <a:effectLst/>
                <a:latin typeface="+mn-lt"/>
                <a:ea typeface="+mn-ea"/>
                <a:cs typeface="+mn-cs"/>
              </a:rPr>
              <a:t>TAFE Departments</a:t>
            </a:r>
            <a:r>
              <a:rPr lang="en-AU" sz="1200" kern="1200" dirty="0">
                <a:solidFill>
                  <a:schemeClr val="tx1"/>
                </a:solidFill>
                <a:effectLst/>
                <a:latin typeface="+mn-lt"/>
                <a:ea typeface="+mn-ea"/>
                <a:cs typeface="+mn-cs"/>
              </a:rPr>
              <a:t> (Qld, WA, SA, Vic, NSW, </a:t>
            </a:r>
            <a:r>
              <a:rPr lang="en-AU" sz="1200" kern="1200" dirty="0" err="1">
                <a:solidFill>
                  <a:schemeClr val="tx1"/>
                </a:solidFill>
                <a:effectLst/>
                <a:latin typeface="+mn-lt"/>
                <a:ea typeface="+mn-ea"/>
                <a:cs typeface="+mn-cs"/>
              </a:rPr>
              <a:t>Tas</a:t>
            </a:r>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TAFEC</a:t>
            </a:r>
            <a:r>
              <a:rPr lang="en-AU" sz="1200" kern="1200" dirty="0">
                <a:solidFill>
                  <a:schemeClr val="tx1"/>
                </a:solidFill>
                <a:effectLst/>
                <a:latin typeface="+mn-lt"/>
                <a:ea typeface="+mn-ea"/>
                <a:cs typeface="+mn-cs"/>
              </a:rPr>
              <a:t> (incl. Peter Fleming, John Grant)</a:t>
            </a:r>
          </a:p>
          <a:p>
            <a:r>
              <a:rPr lang="en-AU" sz="1200" b="1" kern="1200" dirty="0">
                <a:solidFill>
                  <a:schemeClr val="tx1"/>
                </a:solidFill>
                <a:effectLst/>
                <a:latin typeface="+mn-lt"/>
                <a:ea typeface="+mn-ea"/>
                <a:cs typeface="+mn-cs"/>
              </a:rPr>
              <a:t>TAFE colleges </a:t>
            </a:r>
            <a:r>
              <a:rPr lang="en-AU" sz="1200" kern="1200" dirty="0">
                <a:solidFill>
                  <a:schemeClr val="tx1"/>
                </a:solidFill>
                <a:effectLst/>
                <a:latin typeface="+mn-lt"/>
                <a:ea typeface="+mn-ea"/>
                <a:cs typeface="+mn-cs"/>
              </a:rPr>
              <a:t>(Gordon, Yeronga, Adelaide, Fremantle, Bruce, Meadowbank, Hobart, Canberra)</a:t>
            </a:r>
          </a:p>
          <a:p>
            <a:r>
              <a:rPr lang="en-AU" sz="1200" b="1" kern="1200" dirty="0">
                <a:solidFill>
                  <a:schemeClr val="tx1"/>
                </a:solidFill>
                <a:effectLst/>
                <a:latin typeface="+mn-lt"/>
                <a:ea typeface="+mn-ea"/>
                <a:cs typeface="+mn-cs"/>
              </a:rPr>
              <a:t>Tertiary Ed. Commission </a:t>
            </a:r>
            <a:r>
              <a:rPr lang="en-AU" sz="1200" kern="1200" dirty="0">
                <a:solidFill>
                  <a:schemeClr val="tx1"/>
                </a:solidFill>
                <a:effectLst/>
                <a:latin typeface="+mn-lt"/>
                <a:ea typeface="+mn-ea"/>
                <a:cs typeface="+mn-cs"/>
              </a:rPr>
              <a:t>- ACT (3) </a:t>
            </a:r>
          </a:p>
          <a:p>
            <a:r>
              <a:rPr lang="en-AU" sz="1200" b="1" kern="1200" dirty="0">
                <a:solidFill>
                  <a:schemeClr val="tx1"/>
                </a:solidFill>
                <a:effectLst/>
                <a:latin typeface="+mn-lt"/>
                <a:ea typeface="+mn-ea"/>
                <a:cs typeface="+mn-cs"/>
              </a:rPr>
              <a:t>TAFETAA</a:t>
            </a:r>
            <a:r>
              <a:rPr lang="en-AU" sz="1200" kern="1200" dirty="0">
                <a:solidFill>
                  <a:schemeClr val="tx1"/>
                </a:solidFill>
                <a:effectLst/>
                <a:latin typeface="+mn-lt"/>
                <a:ea typeface="+mn-ea"/>
                <a:cs typeface="+mn-cs"/>
              </a:rPr>
              <a:t> (Union, Sydney)</a:t>
            </a:r>
          </a:p>
          <a:p>
            <a:r>
              <a:rPr lang="en-AU" dirty="0"/>
              <a:t> </a:t>
            </a:r>
          </a:p>
        </p:txBody>
      </p:sp>
      <p:sp>
        <p:nvSpPr>
          <p:cNvPr id="4" name="Slide Number Placeholder 3"/>
          <p:cNvSpPr>
            <a:spLocks noGrp="1"/>
          </p:cNvSpPr>
          <p:nvPr>
            <p:ph type="sldNum" sz="quarter" idx="10"/>
          </p:nvPr>
        </p:nvSpPr>
        <p:spPr/>
        <p:txBody>
          <a:bodyPr/>
          <a:lstStyle/>
          <a:p>
            <a:fld id="{7DEC4D12-5AC9-4176-94C1-86AB9BE7A070}" type="slidenum">
              <a:rPr lang="en-AU" smtClean="0"/>
              <a:t>12</a:t>
            </a:fld>
            <a:endParaRPr lang="en-AU"/>
          </a:p>
        </p:txBody>
      </p:sp>
    </p:spTree>
    <p:extLst>
      <p:ext uri="{BB962C8B-B14F-4D97-AF65-F5344CB8AC3E}">
        <p14:creationId xmlns:p14="http://schemas.microsoft.com/office/powerpoint/2010/main" val="1463857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dirty="0"/>
              <a:t>Pick</a:t>
            </a:r>
            <a:r>
              <a:rPr lang="en-AU" sz="1400" baseline="0" dirty="0"/>
              <a:t> yours truly!</a:t>
            </a:r>
            <a:endParaRPr lang="en-AU" sz="1400" dirty="0"/>
          </a:p>
        </p:txBody>
      </p:sp>
      <p:sp>
        <p:nvSpPr>
          <p:cNvPr id="4" name="Slide Number Placeholder 3"/>
          <p:cNvSpPr>
            <a:spLocks noGrp="1"/>
          </p:cNvSpPr>
          <p:nvPr>
            <p:ph type="sldNum" sz="quarter" idx="10"/>
          </p:nvPr>
        </p:nvSpPr>
        <p:spPr/>
        <p:txBody>
          <a:bodyPr/>
          <a:lstStyle/>
          <a:p>
            <a:fld id="{7DEC4D12-5AC9-4176-94C1-86AB9BE7A070}" type="slidenum">
              <a:rPr lang="en-AU" smtClean="0"/>
              <a:t>13</a:t>
            </a:fld>
            <a:endParaRPr lang="en-AU"/>
          </a:p>
        </p:txBody>
      </p:sp>
    </p:spTree>
    <p:extLst>
      <p:ext uri="{BB962C8B-B14F-4D97-AF65-F5344CB8AC3E}">
        <p14:creationId xmlns:p14="http://schemas.microsoft.com/office/powerpoint/2010/main" val="2528233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dirty="0"/>
              <a:t>Covers of the 1</a:t>
            </a:r>
            <a:r>
              <a:rPr lang="en-AU" sz="1400" baseline="30000" dirty="0"/>
              <a:t>st</a:t>
            </a:r>
            <a:r>
              <a:rPr lang="en-AU" sz="1400" dirty="0"/>
              <a:t> and 2</a:t>
            </a:r>
            <a:r>
              <a:rPr lang="en-AU" sz="1400" baseline="30000" dirty="0"/>
              <a:t>nd</a:t>
            </a:r>
            <a:r>
              <a:rPr lang="en-AU" sz="1400" baseline="0" dirty="0"/>
              <a:t> Conferences</a:t>
            </a:r>
            <a:endParaRPr lang="en-AU" sz="1400" dirty="0"/>
          </a:p>
        </p:txBody>
      </p:sp>
      <p:sp>
        <p:nvSpPr>
          <p:cNvPr id="4" name="Slide Number Placeholder 3"/>
          <p:cNvSpPr>
            <a:spLocks noGrp="1"/>
          </p:cNvSpPr>
          <p:nvPr>
            <p:ph type="sldNum" sz="quarter" idx="10"/>
          </p:nvPr>
        </p:nvSpPr>
        <p:spPr/>
        <p:txBody>
          <a:bodyPr/>
          <a:lstStyle/>
          <a:p>
            <a:fld id="{7DEC4D12-5AC9-4176-94C1-86AB9BE7A070}" type="slidenum">
              <a:rPr lang="en-AU" smtClean="0"/>
              <a:t>14</a:t>
            </a:fld>
            <a:endParaRPr lang="en-AU"/>
          </a:p>
        </p:txBody>
      </p:sp>
    </p:spTree>
    <p:extLst>
      <p:ext uri="{BB962C8B-B14F-4D97-AF65-F5344CB8AC3E}">
        <p14:creationId xmlns:p14="http://schemas.microsoft.com/office/powerpoint/2010/main" val="2738948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dirty="0"/>
              <a:t>Vigorous debate over level of qual. continued in these forums. </a:t>
            </a:r>
          </a:p>
          <a:p>
            <a:endParaRPr lang="en-AU" sz="1400" dirty="0"/>
          </a:p>
          <a:p>
            <a:r>
              <a:rPr lang="en-AU" sz="1400" b="1" kern="1200" dirty="0">
                <a:solidFill>
                  <a:schemeClr val="tx1"/>
                </a:solidFill>
                <a:effectLst/>
              </a:rPr>
              <a:t>Rec 3:</a:t>
            </a:r>
            <a:r>
              <a:rPr lang="en-AU" sz="1400" kern="1200" dirty="0">
                <a:solidFill>
                  <a:schemeClr val="tx1"/>
                </a:solidFill>
                <a:effectLst/>
              </a:rPr>
              <a:t>   That TAFE teachers completing initial TE programs be granted a UG2 (Dip.) award </a:t>
            </a:r>
            <a:r>
              <a:rPr lang="en-AU" sz="1400" i="1" kern="1200" dirty="0">
                <a:solidFill>
                  <a:schemeClr val="tx1"/>
                </a:solidFill>
                <a:effectLst/>
              </a:rPr>
              <a:t>as a minimum</a:t>
            </a:r>
            <a:r>
              <a:rPr lang="en-AU" sz="1400" kern="1200" dirty="0">
                <a:solidFill>
                  <a:schemeClr val="tx1"/>
                </a:solidFill>
                <a:effectLst/>
              </a:rPr>
              <a:t>, for two years FT TE by in-service training.</a:t>
            </a:r>
            <a:r>
              <a:rPr lang="en-AU" sz="1400" kern="1200" baseline="0" dirty="0">
                <a:solidFill>
                  <a:schemeClr val="tx1"/>
                </a:solidFill>
                <a:effectLst/>
              </a:rPr>
              <a:t> </a:t>
            </a:r>
            <a:r>
              <a:rPr lang="en-AU" sz="1400" kern="1200" dirty="0">
                <a:solidFill>
                  <a:schemeClr val="tx1"/>
                </a:solidFill>
                <a:effectLst/>
              </a:rPr>
              <a:t> Compared with the UG3 (Assoc. Dip.), a broader field of knowledge’, “will proceed to greater depth in individual units”, structured with major and minor studies to be treated in some depth, expected that broader reading will be required, and more demanding methods of assessment.</a:t>
            </a:r>
          </a:p>
          <a:p>
            <a:endParaRPr lang="en-AU" sz="1400" kern="1200" dirty="0">
              <a:solidFill>
                <a:schemeClr val="tx1"/>
              </a:solidFill>
              <a:effectLst/>
            </a:endParaRPr>
          </a:p>
          <a:p>
            <a:r>
              <a:rPr lang="en-AU" sz="1400" b="1" kern="1200" dirty="0">
                <a:solidFill>
                  <a:schemeClr val="tx1"/>
                </a:solidFill>
                <a:effectLst/>
              </a:rPr>
              <a:t>Rec 8: </a:t>
            </a:r>
            <a:r>
              <a:rPr lang="en-AU" sz="1400" kern="1200" dirty="0">
                <a:solidFill>
                  <a:schemeClr val="tx1"/>
                </a:solidFill>
                <a:effectLst/>
              </a:rPr>
              <a:t>no technical studies</a:t>
            </a:r>
            <a:endParaRPr lang="en-AU" sz="1400" dirty="0"/>
          </a:p>
        </p:txBody>
      </p:sp>
      <p:sp>
        <p:nvSpPr>
          <p:cNvPr id="4" name="Slide Number Placeholder 3"/>
          <p:cNvSpPr>
            <a:spLocks noGrp="1"/>
          </p:cNvSpPr>
          <p:nvPr>
            <p:ph type="sldNum" sz="quarter" idx="10"/>
          </p:nvPr>
        </p:nvSpPr>
        <p:spPr/>
        <p:txBody>
          <a:bodyPr/>
          <a:lstStyle/>
          <a:p>
            <a:fld id="{7DEC4D12-5AC9-4176-94C1-86AB9BE7A070}" type="slidenum">
              <a:rPr lang="en-AU" smtClean="0"/>
              <a:t>15</a:t>
            </a:fld>
            <a:endParaRPr lang="en-AU"/>
          </a:p>
        </p:txBody>
      </p:sp>
    </p:spTree>
    <p:extLst>
      <p:ext uri="{BB962C8B-B14F-4D97-AF65-F5344CB8AC3E}">
        <p14:creationId xmlns:p14="http://schemas.microsoft.com/office/powerpoint/2010/main" val="2162295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24202"/>
            <a:ext cx="5486400" cy="4634630"/>
          </a:xfrm>
        </p:spPr>
        <p:txBody>
          <a:bodyPr/>
          <a:lstStyle/>
          <a:p>
            <a:r>
              <a:rPr lang="en-AU" sz="1400" b="1" dirty="0"/>
              <a:t>Peter Brereton (Ass Principal, Hawthorn SCV) </a:t>
            </a:r>
            <a:r>
              <a:rPr lang="en-AU" sz="1400" dirty="0"/>
              <a:t>at the 1</a:t>
            </a:r>
            <a:r>
              <a:rPr lang="en-AU" sz="1400" baseline="30000" dirty="0"/>
              <a:t>st</a:t>
            </a:r>
            <a:r>
              <a:rPr lang="en-AU" sz="1400" dirty="0"/>
              <a:t> Conference called it “the untidy and unseemly milling around with UG3s and UG2s” (p.37)</a:t>
            </a:r>
          </a:p>
          <a:p>
            <a:endParaRPr lang="en-AU" sz="1400" dirty="0"/>
          </a:p>
          <a:p>
            <a:r>
              <a:rPr lang="en-AU" sz="1400" b="1" dirty="0"/>
              <a:t>One participant (Joe </a:t>
            </a:r>
            <a:r>
              <a:rPr lang="en-AU" sz="1400" b="1" dirty="0" err="1"/>
              <a:t>MacRory</a:t>
            </a:r>
            <a:r>
              <a:rPr lang="en-AU" sz="1400" b="1" dirty="0"/>
              <a:t>, Newcastle CAE) </a:t>
            </a:r>
            <a:r>
              <a:rPr lang="en-AU" sz="1400" dirty="0"/>
              <a:t>colourfully claimed in his Address at the same Conference:</a:t>
            </a:r>
          </a:p>
          <a:p>
            <a:r>
              <a:rPr lang="en-AU" sz="1400" dirty="0"/>
              <a:t>“The UG3 [ass dip] is distinguished by its relative specificity … To imply that the training could ever be regarded as a ‘relatively restricted area of knowledge or consisting of developing skills in limited fields’ is, to say the least, absurd.  A UG3 is a counterfeit award.”  (p.23)</a:t>
            </a:r>
          </a:p>
          <a:p>
            <a:endParaRPr lang="en-AU" sz="800" dirty="0"/>
          </a:p>
          <a:p>
            <a:r>
              <a:rPr lang="en-AU" sz="1400" dirty="0"/>
              <a:t>Concluded that the creation of a professional award … can only be at the UG2 level” (p.31)</a:t>
            </a:r>
          </a:p>
          <a:p>
            <a:r>
              <a:rPr lang="en-AU" sz="1400" dirty="0"/>
              <a:t>“TAFE teachers must walk through the front door of tertiary institutions rather than the tradesmen’s entrance in seeking a professional award. [We must} outlaw our persistent backdoor approach to the case for a UG2 award and recognise TAFE teachers as legitimately entitled to it as professionals.” (p.34)</a:t>
            </a:r>
          </a:p>
          <a:p>
            <a:endParaRPr lang="en-AU" sz="800" dirty="0"/>
          </a:p>
          <a:p>
            <a:r>
              <a:rPr lang="en-AU" sz="1400" dirty="0"/>
              <a:t>“A UG3, apart from being inappropriate, demeans the professional status of TAFE teachers and is therefore counterfeit.” (p.31)</a:t>
            </a:r>
          </a:p>
        </p:txBody>
      </p:sp>
      <p:sp>
        <p:nvSpPr>
          <p:cNvPr id="4" name="Slide Number Placeholder 3"/>
          <p:cNvSpPr>
            <a:spLocks noGrp="1"/>
          </p:cNvSpPr>
          <p:nvPr>
            <p:ph type="sldNum" sz="quarter" idx="10"/>
          </p:nvPr>
        </p:nvSpPr>
        <p:spPr/>
        <p:txBody>
          <a:bodyPr/>
          <a:lstStyle/>
          <a:p>
            <a:fld id="{7DEC4D12-5AC9-4176-94C1-86AB9BE7A070}" type="slidenum">
              <a:rPr lang="en-AU" smtClean="0"/>
              <a:t>16</a:t>
            </a:fld>
            <a:endParaRPr lang="en-AU"/>
          </a:p>
        </p:txBody>
      </p:sp>
    </p:spTree>
    <p:extLst>
      <p:ext uri="{BB962C8B-B14F-4D97-AF65-F5344CB8AC3E}">
        <p14:creationId xmlns:p14="http://schemas.microsoft.com/office/powerpoint/2010/main" val="2699394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48680" y="4659559"/>
            <a:ext cx="5760640" cy="4699272"/>
          </a:xfrm>
        </p:spPr>
        <p:txBody>
          <a:bodyPr/>
          <a:lstStyle/>
          <a:p>
            <a:r>
              <a:rPr lang="en-AU" b="1" dirty="0" err="1"/>
              <a:t>Kangan</a:t>
            </a:r>
            <a:r>
              <a:rPr lang="en-AU" b="1" dirty="0"/>
              <a:t> </a:t>
            </a:r>
            <a:r>
              <a:rPr lang="en-AU" b="0" dirty="0"/>
              <a:t>gave the</a:t>
            </a:r>
            <a:r>
              <a:rPr lang="en-AU" b="1" dirty="0"/>
              <a:t> Dinner Address</a:t>
            </a:r>
            <a:r>
              <a:rPr lang="en-AU" dirty="0"/>
              <a:t>:</a:t>
            </a:r>
            <a:r>
              <a:rPr lang="en-AU" baseline="0" dirty="0"/>
              <a:t> he was </a:t>
            </a:r>
            <a:r>
              <a:rPr lang="en-AU" sz="1200" kern="1200" dirty="0">
                <a:solidFill>
                  <a:schemeClr val="tx1"/>
                </a:solidFill>
                <a:effectLst/>
                <a:latin typeface="+mn-lt"/>
                <a:ea typeface="+mn-ea"/>
                <a:cs typeface="+mn-cs"/>
              </a:rPr>
              <a:t>pleased to see: </a:t>
            </a: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(a) </a:t>
            </a:r>
            <a:r>
              <a:rPr lang="en-AU" sz="1200" b="1" i="1" kern="1200" dirty="0">
                <a:solidFill>
                  <a:schemeClr val="tx1"/>
                </a:solidFill>
                <a:effectLst/>
                <a:latin typeface="+mn-lt"/>
                <a:ea typeface="+mn-ea"/>
                <a:cs typeface="+mn-cs"/>
              </a:rPr>
              <a:t>enrolment increases</a:t>
            </a:r>
            <a:r>
              <a:rPr lang="en-AU" sz="1200" kern="1200" dirty="0">
                <a:solidFill>
                  <a:schemeClr val="tx1"/>
                </a:solidFill>
                <a:effectLst/>
                <a:latin typeface="+mn-lt"/>
                <a:ea typeface="+mn-ea"/>
                <a:cs typeface="+mn-cs"/>
              </a:rPr>
              <a:t> (he called this a ‘revolution’ – ‘unheard of in the history of education, of adult education in particular, that within a period of 7 to 8 years enrolments would have more than doubled.’), </a:t>
            </a: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(b) </a:t>
            </a:r>
            <a:r>
              <a:rPr lang="en-AU" sz="1200" b="1" i="1" kern="1200" dirty="0">
                <a:solidFill>
                  <a:schemeClr val="tx1"/>
                </a:solidFill>
                <a:effectLst/>
                <a:latin typeface="+mn-lt"/>
                <a:ea typeface="+mn-ea"/>
                <a:cs typeface="+mn-cs"/>
              </a:rPr>
              <a:t>increased funds to TAFE</a:t>
            </a:r>
            <a:r>
              <a:rPr lang="en-AU" sz="1200" b="1" kern="120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(altered in such a dramatic way – back in 1974, TAFE getting 20% of all funds going to post-secondary education, now must be approaching 33% of total spending), and </a:t>
            </a: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(c) </a:t>
            </a:r>
            <a:r>
              <a:rPr lang="en-AU" sz="1200" b="1" i="1" kern="1200" dirty="0">
                <a:solidFill>
                  <a:schemeClr val="tx1"/>
                </a:solidFill>
                <a:effectLst/>
                <a:latin typeface="+mn-lt"/>
                <a:ea typeface="+mn-ea"/>
                <a:cs typeface="+mn-cs"/>
              </a:rPr>
              <a:t>these national gatherings</a:t>
            </a:r>
            <a:r>
              <a:rPr lang="en-AU" sz="1200" b="1" kern="120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(they develop reciprocal confidence in one another…) </a:t>
            </a:r>
          </a:p>
          <a:p>
            <a:endParaRPr lang="en-AU" sz="1200" kern="1200" dirty="0">
              <a:solidFill>
                <a:schemeClr val="tx1"/>
              </a:solidFill>
              <a:effectLst/>
              <a:latin typeface="+mn-lt"/>
              <a:ea typeface="+mn-ea"/>
              <a:cs typeface="+mn-cs"/>
            </a:endParaRPr>
          </a:p>
          <a:p>
            <a:pPr lvl="0"/>
            <a:r>
              <a:rPr lang="en-AU" sz="1200" b="1" kern="1200" dirty="0">
                <a:solidFill>
                  <a:schemeClr val="tx1"/>
                </a:solidFill>
                <a:effectLst/>
                <a:latin typeface="+mn-lt"/>
                <a:ea typeface="+mn-ea"/>
                <a:cs typeface="+mn-cs"/>
              </a:rPr>
              <a:t>Acronym TAFE was an accident </a:t>
            </a:r>
            <a:r>
              <a:rPr lang="en-AU" sz="1200" kern="1200" dirty="0">
                <a:solidFill>
                  <a:schemeClr val="tx1"/>
                </a:solidFill>
                <a:effectLst/>
                <a:latin typeface="+mn-lt"/>
                <a:ea typeface="+mn-ea"/>
                <a:cs typeface="+mn-cs"/>
              </a:rPr>
              <a:t>– he deliberately avoided ‘technical education’ in his report title because of its ‘low-dive’ image. He sees the ‘image has changed’ – ‘self-esteem has risen’.   </a:t>
            </a:r>
            <a:r>
              <a:rPr lang="en-AU" sz="1200" i="1" kern="1200" dirty="0">
                <a:solidFill>
                  <a:srgbClr val="FF0000"/>
                </a:solidFill>
                <a:effectLst/>
                <a:latin typeface="+mn-lt"/>
                <a:ea typeface="+mn-ea"/>
                <a:cs typeface="+mn-cs"/>
              </a:rPr>
              <a:t>[But not now!]</a:t>
            </a:r>
          </a:p>
          <a:p>
            <a:pPr lvl="0"/>
            <a:r>
              <a:rPr lang="en-AU" sz="1200" kern="1200" dirty="0">
                <a:solidFill>
                  <a:schemeClr val="tx1"/>
                </a:solidFill>
                <a:effectLst/>
                <a:latin typeface="+mn-lt"/>
                <a:ea typeface="+mn-ea"/>
                <a:cs typeface="+mn-cs"/>
              </a:rPr>
              <a:t>He stated (Note: 1981) that ‘TAFE is now in danger of treading it [image] back! </a:t>
            </a:r>
            <a:r>
              <a:rPr lang="en-AU" sz="1200" i="1" kern="1200" dirty="0">
                <a:solidFill>
                  <a:srgbClr val="FF0000"/>
                </a:solidFill>
                <a:effectLst/>
                <a:latin typeface="+mn-lt"/>
                <a:ea typeface="+mn-ea"/>
                <a:cs typeface="+mn-cs"/>
              </a:rPr>
              <a:t>[How true!]</a:t>
            </a:r>
          </a:p>
          <a:p>
            <a:r>
              <a:rPr lang="en-AU" sz="1200" kern="1200" dirty="0">
                <a:solidFill>
                  <a:schemeClr val="tx1"/>
                </a:solidFill>
                <a:effectLst/>
                <a:latin typeface="+mn-lt"/>
                <a:ea typeface="+mn-ea"/>
                <a:cs typeface="+mn-cs"/>
              </a:rPr>
              <a:t>He concluded: ‘Please discourage politicians from turning the clock back’!!!</a:t>
            </a:r>
          </a:p>
          <a:p>
            <a:endParaRPr lang="en-AU"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b="1" dirty="0">
                <a:solidFill>
                  <a:srgbClr val="FF0000"/>
                </a:solidFill>
              </a:rPr>
              <a:t>There were other National Workshops on TAFE T/E</a:t>
            </a:r>
            <a:r>
              <a:rPr lang="en-AU" dirty="0"/>
              <a:t>: 1</a:t>
            </a:r>
            <a:r>
              <a:rPr lang="en-AU" baseline="30000" dirty="0"/>
              <a:t>st</a:t>
            </a:r>
            <a:r>
              <a:rPr lang="en-AU" dirty="0"/>
              <a:t> in 1991; 2</a:t>
            </a:r>
            <a:r>
              <a:rPr lang="en-AU" baseline="30000" dirty="0"/>
              <a:t>nd</a:t>
            </a:r>
            <a:r>
              <a:rPr lang="en-AU" dirty="0"/>
              <a:t> in Adelaide Oct. 1992</a:t>
            </a:r>
          </a:p>
          <a:p>
            <a:r>
              <a:rPr lang="en-AU" dirty="0"/>
              <a:t>Second one:  Desire to discuss implications of the many reports – especially </a:t>
            </a:r>
            <a:r>
              <a:rPr lang="en-AU" dirty="0" err="1"/>
              <a:t>Predl</a:t>
            </a:r>
            <a:r>
              <a:rPr lang="en-AU" dirty="0"/>
              <a:t> and Carmichael Reports</a:t>
            </a:r>
          </a:p>
          <a:p>
            <a:r>
              <a:rPr lang="en-AU" dirty="0"/>
              <a:t>TAFE teachers and trainers will ‘have to be more educated and trained’ (Brinkworth, Hawthorn SCV)</a:t>
            </a:r>
          </a:p>
          <a:p>
            <a:r>
              <a:rPr lang="en-AU" dirty="0"/>
              <a:t>Reiteration of need for cooperation between TAFE and universities</a:t>
            </a:r>
          </a:p>
          <a:p>
            <a:r>
              <a:rPr lang="en-AU" dirty="0"/>
              <a:t>Improved networks for sharing learning materials / resources</a:t>
            </a:r>
          </a:p>
          <a:p>
            <a:r>
              <a:rPr lang="en-AU" b="1" dirty="0"/>
              <a:t>Bach. Teach. should be minimum qual. to teach </a:t>
            </a:r>
            <a:r>
              <a:rPr lang="en-AU" dirty="0"/>
              <a:t>- for permanency</a:t>
            </a:r>
          </a:p>
          <a:p>
            <a:endParaRPr lang="en-AU" dirty="0"/>
          </a:p>
        </p:txBody>
      </p:sp>
      <p:sp>
        <p:nvSpPr>
          <p:cNvPr id="4" name="Slide Number Placeholder 3"/>
          <p:cNvSpPr>
            <a:spLocks noGrp="1"/>
          </p:cNvSpPr>
          <p:nvPr>
            <p:ph type="sldNum" sz="quarter" idx="10"/>
          </p:nvPr>
        </p:nvSpPr>
        <p:spPr/>
        <p:txBody>
          <a:bodyPr/>
          <a:lstStyle/>
          <a:p>
            <a:fld id="{7DEC4D12-5AC9-4176-94C1-86AB9BE7A070}" type="slidenum">
              <a:rPr lang="en-AU" smtClean="0"/>
              <a:t>17</a:t>
            </a:fld>
            <a:endParaRPr lang="en-AU"/>
          </a:p>
        </p:txBody>
      </p:sp>
    </p:spTree>
    <p:extLst>
      <p:ext uri="{BB962C8B-B14F-4D97-AF65-F5344CB8AC3E}">
        <p14:creationId xmlns:p14="http://schemas.microsoft.com/office/powerpoint/2010/main" val="2475542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DEC4D12-5AC9-4176-94C1-86AB9BE7A070}" type="slidenum">
              <a:rPr lang="en-AU" smtClean="0"/>
              <a:t>18</a:t>
            </a:fld>
            <a:endParaRPr lang="en-AU"/>
          </a:p>
        </p:txBody>
      </p:sp>
    </p:spTree>
    <p:extLst>
      <p:ext uri="{BB962C8B-B14F-4D97-AF65-F5344CB8AC3E}">
        <p14:creationId xmlns:p14="http://schemas.microsoft.com/office/powerpoint/2010/main" val="1983117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err="1"/>
              <a:t>FtF</a:t>
            </a:r>
            <a:r>
              <a:rPr lang="en-AU" b="1" dirty="0"/>
              <a:t>/</a:t>
            </a:r>
            <a:r>
              <a:rPr lang="en-AU" b="1" dirty="0" err="1"/>
              <a:t>RtF</a:t>
            </a:r>
            <a:r>
              <a:rPr lang="en-AU" b="1" dirty="0"/>
              <a:t> statistics 1997-2008:</a:t>
            </a:r>
          </a:p>
          <a:p>
            <a:pPr lvl="0"/>
            <a:r>
              <a:rPr lang="en-AU" dirty="0"/>
              <a:t>number of projects, 1997-2008                2298</a:t>
            </a:r>
          </a:p>
          <a:p>
            <a:pPr lvl="0"/>
            <a:r>
              <a:rPr lang="en-AU" dirty="0"/>
              <a:t>estimated participants, 1997-2008 *      65673</a:t>
            </a:r>
          </a:p>
          <a:p>
            <a:pPr lvl="0"/>
            <a:r>
              <a:rPr lang="en-AU" dirty="0"/>
              <a:t>main participant groups, 1997-2008 TAFE 54%, Private RTO 19%, ISB 9%</a:t>
            </a:r>
          </a:p>
          <a:p>
            <a:endParaRPr lang="en-AU" dirty="0"/>
          </a:p>
          <a:p>
            <a:r>
              <a:rPr lang="en-AU" sz="1400" b="1" dirty="0"/>
              <a:t>PC (2011)</a:t>
            </a:r>
            <a:r>
              <a:rPr lang="en-AU" sz="1400" dirty="0"/>
              <a:t> concluded that, while the Cert IV is adequate for initial preparation, there is need for further PD, BUT that such opportunities are inadequate.   </a:t>
            </a:r>
            <a:r>
              <a:rPr lang="en-AU" sz="1400" b="1" dirty="0"/>
              <a:t>Been the story all along!</a:t>
            </a:r>
          </a:p>
        </p:txBody>
      </p:sp>
      <p:sp>
        <p:nvSpPr>
          <p:cNvPr id="4" name="Slide Number Placeholder 3"/>
          <p:cNvSpPr>
            <a:spLocks noGrp="1"/>
          </p:cNvSpPr>
          <p:nvPr>
            <p:ph type="sldNum" sz="quarter" idx="10"/>
          </p:nvPr>
        </p:nvSpPr>
        <p:spPr/>
        <p:txBody>
          <a:bodyPr/>
          <a:lstStyle/>
          <a:p>
            <a:fld id="{7DEC4D12-5AC9-4176-94C1-86AB9BE7A070}" type="slidenum">
              <a:rPr lang="en-AU" smtClean="0"/>
              <a:t>19</a:t>
            </a:fld>
            <a:endParaRPr lang="en-AU"/>
          </a:p>
        </p:txBody>
      </p:sp>
    </p:spTree>
    <p:extLst>
      <p:ext uri="{BB962C8B-B14F-4D97-AF65-F5344CB8AC3E}">
        <p14:creationId xmlns:p14="http://schemas.microsoft.com/office/powerpoint/2010/main" val="2010433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DEC4D12-5AC9-4176-94C1-86AB9BE7A070}" type="slidenum">
              <a:rPr lang="en-AU" smtClean="0"/>
              <a:t>2</a:t>
            </a:fld>
            <a:endParaRPr lang="en-AU"/>
          </a:p>
        </p:txBody>
      </p:sp>
    </p:spTree>
    <p:extLst>
      <p:ext uri="{BB962C8B-B14F-4D97-AF65-F5344CB8AC3E}">
        <p14:creationId xmlns:p14="http://schemas.microsoft.com/office/powerpoint/2010/main" val="2972100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See separate pages.</a:t>
            </a:r>
          </a:p>
        </p:txBody>
      </p:sp>
      <p:sp>
        <p:nvSpPr>
          <p:cNvPr id="4" name="Slide Number Placeholder 3"/>
          <p:cNvSpPr>
            <a:spLocks noGrp="1"/>
          </p:cNvSpPr>
          <p:nvPr>
            <p:ph type="sldNum" sz="quarter" idx="10"/>
          </p:nvPr>
        </p:nvSpPr>
        <p:spPr/>
        <p:txBody>
          <a:bodyPr/>
          <a:lstStyle/>
          <a:p>
            <a:fld id="{7DEC4D12-5AC9-4176-94C1-86AB9BE7A070}" type="slidenum">
              <a:rPr lang="en-AU" smtClean="0"/>
              <a:t>20</a:t>
            </a:fld>
            <a:endParaRPr lang="en-AU"/>
          </a:p>
        </p:txBody>
      </p:sp>
    </p:spTree>
    <p:extLst>
      <p:ext uri="{BB962C8B-B14F-4D97-AF65-F5344CB8AC3E}">
        <p14:creationId xmlns:p14="http://schemas.microsoft.com/office/powerpoint/2010/main" val="3247227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dirty="0"/>
              <a:t>People tend to mistake abstract concepts for accurate descriptions of reality.</a:t>
            </a:r>
          </a:p>
          <a:p>
            <a:endParaRPr lang="en-AU" sz="1400" dirty="0"/>
          </a:p>
          <a:p>
            <a:r>
              <a:rPr lang="en-AU" sz="1400" b="1" dirty="0"/>
              <a:t>The danger?   </a:t>
            </a:r>
            <a:r>
              <a:rPr lang="en-AU" sz="1400" dirty="0"/>
              <a:t>the “fallacy” [like the market] can cause an unrealistic infatuation with Utopian ideals that end up disappointing everyone and generating cynicism.</a:t>
            </a:r>
          </a:p>
        </p:txBody>
      </p:sp>
      <p:sp>
        <p:nvSpPr>
          <p:cNvPr id="4" name="Slide Number Placeholder 3"/>
          <p:cNvSpPr>
            <a:spLocks noGrp="1"/>
          </p:cNvSpPr>
          <p:nvPr>
            <p:ph type="sldNum" sz="quarter" idx="10"/>
          </p:nvPr>
        </p:nvSpPr>
        <p:spPr/>
        <p:txBody>
          <a:bodyPr/>
          <a:lstStyle/>
          <a:p>
            <a:fld id="{7DEC4D12-5AC9-4176-94C1-86AB9BE7A070}" type="slidenum">
              <a:rPr lang="en-AU" smtClean="0"/>
              <a:t>21</a:t>
            </a:fld>
            <a:endParaRPr lang="en-AU"/>
          </a:p>
        </p:txBody>
      </p:sp>
    </p:spTree>
    <p:extLst>
      <p:ext uri="{BB962C8B-B14F-4D97-AF65-F5344CB8AC3E}">
        <p14:creationId xmlns:p14="http://schemas.microsoft.com/office/powerpoint/2010/main" val="2043913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24202"/>
            <a:ext cx="5486400" cy="4712951"/>
          </a:xfrm>
        </p:spPr>
        <p:txBody>
          <a:bodyPr/>
          <a:lstStyle/>
          <a:p>
            <a:r>
              <a:rPr lang="en-AU" b="1" dirty="0">
                <a:solidFill>
                  <a:srgbClr val="FF0000"/>
                </a:solidFill>
              </a:rPr>
              <a:t>Key theme:  </a:t>
            </a:r>
            <a:r>
              <a:rPr lang="en-AU" dirty="0"/>
              <a:t>“Providing a T/E course for teachers of trade and technician courses that will produce competent practitioners as well as producing teachers with a broad outlook has </a:t>
            </a:r>
            <a:r>
              <a:rPr lang="en-AU" dirty="0">
                <a:solidFill>
                  <a:srgbClr val="FF0000"/>
                </a:solidFill>
              </a:rPr>
              <a:t>not proved easy, nor are there likely to be simple solutions </a:t>
            </a:r>
            <a:r>
              <a:rPr lang="en-AU" dirty="0"/>
              <a:t>to the problems that such courses raise.”  (Hermann et al. 1972) – debates in late 70s and early 80s, still in </a:t>
            </a:r>
            <a:r>
              <a:rPr lang="en-AU" dirty="0" err="1"/>
              <a:t>eqarly</a:t>
            </a:r>
            <a:r>
              <a:rPr lang="en-AU" dirty="0"/>
              <a:t> 90s, iterations of Cert IV, rise and fall of PD </a:t>
            </a:r>
            <a:r>
              <a:rPr lang="en-AU" dirty="0" err="1"/>
              <a:t>scheems</a:t>
            </a:r>
            <a:endParaRPr lang="en-AU" dirty="0"/>
          </a:p>
          <a:p>
            <a:endParaRPr lang="en-AU" dirty="0"/>
          </a:p>
          <a:p>
            <a:r>
              <a:rPr lang="en-AU" dirty="0"/>
              <a:t>Per Capita report (Hetherington &amp; Rust, 2013):</a:t>
            </a:r>
            <a:r>
              <a:rPr lang="en-AU" baseline="0" dirty="0"/>
              <a:t>  </a:t>
            </a:r>
            <a:r>
              <a:rPr lang="en-AU" b="1" dirty="0"/>
              <a:t>Objectives of competition/contestability were to: </a:t>
            </a:r>
            <a:br>
              <a:rPr lang="en-AU" b="1" dirty="0"/>
            </a:br>
            <a:r>
              <a:rPr lang="en-AU" b="1" dirty="0"/>
              <a:t>-  increase the supply of qualified trainees</a:t>
            </a:r>
          </a:p>
          <a:p>
            <a:r>
              <a:rPr lang="en-AU" b="1" dirty="0"/>
              <a:t>-  attract greater private investment</a:t>
            </a:r>
          </a:p>
          <a:p>
            <a:r>
              <a:rPr lang="en-AU" b="1" dirty="0"/>
              <a:t>-  improve quality through competition</a:t>
            </a:r>
            <a:r>
              <a:rPr lang="en-AU" dirty="0"/>
              <a:t>. </a:t>
            </a:r>
          </a:p>
          <a:p>
            <a:r>
              <a:rPr lang="en-AU" dirty="0"/>
              <a:t> </a:t>
            </a:r>
          </a:p>
          <a:p>
            <a:r>
              <a:rPr lang="en-AU" dirty="0"/>
              <a:t>Their conclusion from the Victorian experience - </a:t>
            </a:r>
            <a:r>
              <a:rPr lang="en-AU" b="1" dirty="0"/>
              <a:t>succeeded in one of its primary goals</a:t>
            </a:r>
            <a:r>
              <a:rPr lang="en-AU" dirty="0"/>
              <a:t>: dramatically lifting the supply of new trainees. </a:t>
            </a:r>
          </a:p>
          <a:p>
            <a:r>
              <a:rPr lang="en-AU" dirty="0"/>
              <a:t> </a:t>
            </a:r>
          </a:p>
          <a:p>
            <a:r>
              <a:rPr lang="en-AU" dirty="0"/>
              <a:t>However, </a:t>
            </a:r>
            <a:r>
              <a:rPr lang="en-AU" b="1" dirty="0"/>
              <a:t>there have been unexpected and damaging consequences elsewhere:</a:t>
            </a:r>
            <a:endParaRPr lang="en-AU" dirty="0"/>
          </a:p>
          <a:p>
            <a:pPr lvl="0"/>
            <a:r>
              <a:rPr lang="en-AU" dirty="0"/>
              <a:t>-   The ‘uncapping’ of the market has </a:t>
            </a:r>
            <a:r>
              <a:rPr lang="en-AU" b="1" dirty="0"/>
              <a:t>led to a bubble</a:t>
            </a:r>
            <a:r>
              <a:rPr lang="en-AU" dirty="0"/>
              <a:t> which has </a:t>
            </a:r>
            <a:r>
              <a:rPr lang="en-AU" b="1" dirty="0"/>
              <a:t>resulted in a $300 m p.a. blow-out in public spending on VET </a:t>
            </a:r>
            <a:r>
              <a:rPr lang="en-AU" dirty="0"/>
              <a:t>– common in sectors where public funds are newly made available to private providers (e.g. employment services and household solar energy systems!)</a:t>
            </a:r>
          </a:p>
          <a:p>
            <a:pPr lvl="0"/>
            <a:r>
              <a:rPr lang="en-AU" dirty="0"/>
              <a:t>-   New entrants offer </a:t>
            </a:r>
            <a:r>
              <a:rPr lang="en-AU" b="1" dirty="0"/>
              <a:t>variable quality</a:t>
            </a:r>
            <a:r>
              <a:rPr lang="en-AU" dirty="0"/>
              <a:t>.  In VET, employer groups report falling confidence in the quality of skills delivered by the training system. </a:t>
            </a:r>
          </a:p>
          <a:p>
            <a:endParaRPr lang="en-AU" dirty="0"/>
          </a:p>
          <a:p>
            <a:r>
              <a:rPr lang="en-AU" b="1" dirty="0"/>
              <a:t>Other teachers:</a:t>
            </a:r>
            <a:r>
              <a:rPr lang="en-AU" dirty="0"/>
              <a:t>  teacher education for school-teachers being continually reviewed, national standards introduced, and higher qualifications demanded</a:t>
            </a:r>
          </a:p>
          <a:p>
            <a:r>
              <a:rPr lang="en-AU" b="1" dirty="0"/>
              <a:t>Internationally:</a:t>
            </a:r>
            <a:r>
              <a:rPr lang="en-AU" dirty="0"/>
              <a:t>  significant commitment and enthusiasm in the EU for improving VET the status of teachers,  e.g. Germany (Marius)</a:t>
            </a:r>
          </a:p>
          <a:p>
            <a:endParaRPr lang="en-AU" dirty="0"/>
          </a:p>
          <a:p>
            <a:r>
              <a:rPr lang="en-AU" b="1" dirty="0"/>
              <a:t>Tightrope?  </a:t>
            </a:r>
            <a:r>
              <a:rPr lang="en-AU" dirty="0"/>
              <a:t>Heyday in my view occurred through the 1980s and early 1990s</a:t>
            </a:r>
          </a:p>
        </p:txBody>
      </p:sp>
      <p:sp>
        <p:nvSpPr>
          <p:cNvPr id="4" name="Slide Number Placeholder 3"/>
          <p:cNvSpPr>
            <a:spLocks noGrp="1"/>
          </p:cNvSpPr>
          <p:nvPr>
            <p:ph type="sldNum" sz="quarter" idx="10"/>
          </p:nvPr>
        </p:nvSpPr>
        <p:spPr/>
        <p:txBody>
          <a:bodyPr/>
          <a:lstStyle/>
          <a:p>
            <a:fld id="{7DEC4D12-5AC9-4176-94C1-86AB9BE7A070}" type="slidenum">
              <a:rPr lang="en-AU" smtClean="0"/>
              <a:t>22</a:t>
            </a:fld>
            <a:endParaRPr lang="en-AU"/>
          </a:p>
        </p:txBody>
      </p:sp>
    </p:spTree>
    <p:extLst>
      <p:ext uri="{BB962C8B-B14F-4D97-AF65-F5344CB8AC3E}">
        <p14:creationId xmlns:p14="http://schemas.microsoft.com/office/powerpoint/2010/main" val="419680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DEC4D12-5AC9-4176-94C1-86AB9BE7A070}" type="slidenum">
              <a:rPr lang="en-AU" smtClean="0"/>
              <a:t>23</a:t>
            </a:fld>
            <a:endParaRPr lang="en-AU"/>
          </a:p>
        </p:txBody>
      </p:sp>
    </p:spTree>
    <p:extLst>
      <p:ext uri="{BB962C8B-B14F-4D97-AF65-F5344CB8AC3E}">
        <p14:creationId xmlns:p14="http://schemas.microsoft.com/office/powerpoint/2010/main" val="2370052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2696" y="4684812"/>
            <a:ext cx="5630416" cy="4752528"/>
          </a:xfrm>
        </p:spPr>
        <p:txBody>
          <a:bodyPr/>
          <a:lstStyle/>
          <a:p>
            <a:r>
              <a:rPr lang="en-AU" dirty="0"/>
              <a:t>I want to start with 2 introductory points …</a:t>
            </a:r>
          </a:p>
          <a:p>
            <a:endParaRPr lang="en-AU" dirty="0"/>
          </a:p>
          <a:p>
            <a:r>
              <a:rPr lang="en-AU" dirty="0"/>
              <a:t>These are prophetic words, in 1972 – we have been struggling to solve these dilemmas ever since!   That is </a:t>
            </a:r>
            <a:r>
              <a:rPr lang="en-AU" b="1" dirty="0"/>
              <a:t>the </a:t>
            </a:r>
            <a:r>
              <a:rPr lang="en-AU" b="1" u="sng" dirty="0"/>
              <a:t>key thread</a:t>
            </a:r>
            <a:r>
              <a:rPr lang="en-AU" b="1" dirty="0"/>
              <a:t> </a:t>
            </a:r>
            <a:r>
              <a:rPr lang="en-AU" dirty="0"/>
              <a:t>through this presentation.</a:t>
            </a:r>
          </a:p>
          <a:p>
            <a:r>
              <a:rPr lang="en-AU" dirty="0"/>
              <a:t>This presentation will show what I mean.</a:t>
            </a:r>
          </a:p>
          <a:p>
            <a:endParaRPr lang="en-AU" dirty="0"/>
          </a:p>
          <a:p>
            <a:r>
              <a:rPr lang="en-AU" b="1" dirty="0"/>
              <a:t>2. Personal odyssey</a:t>
            </a:r>
            <a:endParaRPr lang="en-AU" dirty="0"/>
          </a:p>
          <a:p>
            <a:pPr lvl="0"/>
            <a:r>
              <a:rPr lang="en-AU" b="1" dirty="0"/>
              <a:t>Lifelong education:   </a:t>
            </a:r>
            <a:r>
              <a:rPr lang="en-AU" dirty="0"/>
              <a:t>work of the UNESCO Institute for Education, Hamburg in early 70s:</a:t>
            </a:r>
          </a:p>
          <a:p>
            <a:r>
              <a:rPr lang="en-AU" dirty="0"/>
              <a:t>1976: RH Dave, </a:t>
            </a:r>
            <a:r>
              <a:rPr lang="en-AU" i="1" dirty="0"/>
              <a:t>Foundations of lifelong education</a:t>
            </a:r>
            <a:endParaRPr lang="en-AU" dirty="0"/>
          </a:p>
          <a:p>
            <a:r>
              <a:rPr lang="en-AU" dirty="0"/>
              <a:t>1977: AJ </a:t>
            </a:r>
            <a:r>
              <a:rPr lang="en-AU" dirty="0" err="1"/>
              <a:t>Cropley</a:t>
            </a:r>
            <a:r>
              <a:rPr lang="en-AU" dirty="0"/>
              <a:t> &amp; RH Dave, </a:t>
            </a:r>
            <a:r>
              <a:rPr lang="en-AU" i="1" dirty="0"/>
              <a:t>Lifelong education and the training of teachers</a:t>
            </a:r>
            <a:endParaRPr lang="en-AU" dirty="0"/>
          </a:p>
          <a:p>
            <a:pPr lvl="0"/>
            <a:endParaRPr lang="en-AU" sz="800" dirty="0"/>
          </a:p>
          <a:p>
            <a:pPr lvl="0"/>
            <a:r>
              <a:rPr lang="en-AU" b="1" dirty="0"/>
              <a:t>Allen Tough</a:t>
            </a:r>
            <a:r>
              <a:rPr lang="en-AU" dirty="0"/>
              <a:t>:</a:t>
            </a:r>
          </a:p>
          <a:p>
            <a:r>
              <a:rPr lang="en-AU" dirty="0"/>
              <a:t>1971: </a:t>
            </a:r>
            <a:r>
              <a:rPr lang="en-AU" i="1" dirty="0"/>
              <a:t>The adult's learning projects: A fresh approach to theory and practice in adult learning </a:t>
            </a:r>
            <a:r>
              <a:rPr lang="en-AU" dirty="0"/>
              <a:t>Until the end of the 1970s, Tough's line of research focused on the adult's successful efforts to learn and change, particularly the 70% of adults who are self-guided without relying much on professionals or institutions.</a:t>
            </a:r>
          </a:p>
          <a:p>
            <a:endParaRPr lang="en-AU" sz="800" dirty="0"/>
          </a:p>
          <a:p>
            <a:pPr lvl="0"/>
            <a:r>
              <a:rPr lang="en-AU" b="1" dirty="0"/>
              <a:t>Malcolm Shepherd Knowles</a:t>
            </a:r>
            <a:r>
              <a:rPr lang="en-AU" dirty="0"/>
              <a:t>:</a:t>
            </a:r>
          </a:p>
          <a:p>
            <a:r>
              <a:rPr lang="en-AU" dirty="0"/>
              <a:t>1973: </a:t>
            </a:r>
            <a:r>
              <a:rPr lang="en-AU" i="1" dirty="0">
                <a:hlinkClick r:id="rId3"/>
              </a:rPr>
              <a:t>The adult learner: A neglected species</a:t>
            </a:r>
            <a:endParaRPr lang="en-AU" dirty="0"/>
          </a:p>
          <a:p>
            <a:r>
              <a:rPr lang="en-AU" dirty="0"/>
              <a:t>1975:</a:t>
            </a:r>
            <a:r>
              <a:rPr lang="en-AU" i="1" dirty="0"/>
              <a:t> Self-directed learning: A guide for learners and teachers</a:t>
            </a:r>
            <a:endParaRPr lang="en-AU" dirty="0"/>
          </a:p>
          <a:p>
            <a:r>
              <a:rPr lang="en-AU" dirty="0"/>
              <a:t>1980: </a:t>
            </a:r>
            <a:r>
              <a:rPr lang="en-AU" i="1" dirty="0"/>
              <a:t>The modern practice of adult education: From pedagogy to andragogy</a:t>
            </a:r>
            <a:endParaRPr lang="en-AU" dirty="0"/>
          </a:p>
          <a:p>
            <a:endParaRPr lang="en-AU" sz="800" dirty="0"/>
          </a:p>
          <a:p>
            <a:pPr lvl="0"/>
            <a:r>
              <a:rPr lang="en-AU" b="1" dirty="0" err="1"/>
              <a:t>Kangan</a:t>
            </a:r>
            <a:r>
              <a:rPr lang="en-AU" b="1" dirty="0"/>
              <a:t> Report </a:t>
            </a:r>
            <a:r>
              <a:rPr lang="en-AU" dirty="0"/>
              <a:t>(1974):</a:t>
            </a:r>
          </a:p>
          <a:p>
            <a:pPr lvl="0"/>
            <a:r>
              <a:rPr lang="en-AU" dirty="0"/>
              <a:t>Formalised what we know as TAFE; created a vision, a new paradigm in thinking; etc.</a:t>
            </a:r>
          </a:p>
          <a:p>
            <a:pPr lvl="0"/>
            <a:endParaRPr lang="en-AU" dirty="0"/>
          </a:p>
          <a:p>
            <a:pPr lvl="0"/>
            <a:r>
              <a:rPr lang="en-AU" b="1" dirty="0"/>
              <a:t>I started in TAFE T/E at the beginning of 1975 – been my career ever since …!</a:t>
            </a:r>
          </a:p>
          <a:p>
            <a:endParaRPr lang="en-AU" sz="1400" dirty="0"/>
          </a:p>
        </p:txBody>
      </p:sp>
      <p:sp>
        <p:nvSpPr>
          <p:cNvPr id="4" name="Slide Number Placeholder 3"/>
          <p:cNvSpPr>
            <a:spLocks noGrp="1"/>
          </p:cNvSpPr>
          <p:nvPr>
            <p:ph type="sldNum" sz="quarter" idx="10"/>
          </p:nvPr>
        </p:nvSpPr>
        <p:spPr/>
        <p:txBody>
          <a:bodyPr/>
          <a:lstStyle/>
          <a:p>
            <a:fld id="{7DEC4D12-5AC9-4176-94C1-86AB9BE7A070}" type="slidenum">
              <a:rPr lang="en-AU" smtClean="0"/>
              <a:t>3</a:t>
            </a:fld>
            <a:endParaRPr lang="en-AU"/>
          </a:p>
        </p:txBody>
      </p:sp>
    </p:spTree>
    <p:extLst>
      <p:ext uri="{BB962C8B-B14F-4D97-AF65-F5344CB8AC3E}">
        <p14:creationId xmlns:p14="http://schemas.microsoft.com/office/powerpoint/2010/main" val="2188334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Australian Committee on Technical and Further Education (ACOTAFE) </a:t>
            </a:r>
            <a:r>
              <a:rPr lang="en-AU" dirty="0"/>
              <a:t>represents</a:t>
            </a:r>
          </a:p>
          <a:p>
            <a:r>
              <a:rPr lang="en-AU" dirty="0"/>
              <a:t>only a small part of a remarkable career, the work of the committee under his </a:t>
            </a:r>
          </a:p>
          <a:p>
            <a:r>
              <a:rPr lang="en-AU" dirty="0"/>
              <a:t>direction, changed the face of technical education in this country.</a:t>
            </a:r>
          </a:p>
          <a:p>
            <a:endParaRPr lang="en-AU" dirty="0"/>
          </a:p>
          <a:p>
            <a:r>
              <a:rPr lang="en-AU" dirty="0"/>
              <a:t>In his own words, </a:t>
            </a:r>
            <a:r>
              <a:rPr lang="en-AU" b="1" dirty="0"/>
              <a:t>the ACOTAFE report</a:t>
            </a:r>
            <a:r>
              <a:rPr lang="en-AU" dirty="0"/>
              <a:t>:</a:t>
            </a:r>
          </a:p>
          <a:p>
            <a:pPr marL="171450" indent="-171450">
              <a:buFont typeface="Arial" panose="020B0604020202020204" pitchFamily="34" charset="0"/>
              <a:buChar char="•"/>
            </a:pPr>
            <a:r>
              <a:rPr lang="en-AU" dirty="0"/>
              <a:t>gave TAFE a new image</a:t>
            </a:r>
          </a:p>
          <a:p>
            <a:pPr marL="171450" indent="-171450">
              <a:buFont typeface="Arial" panose="020B0604020202020204" pitchFamily="34" charset="0"/>
              <a:buChar char="•"/>
            </a:pPr>
            <a:r>
              <a:rPr lang="en-AU" dirty="0"/>
              <a:t>gave TAFE a new status among other education authorities</a:t>
            </a:r>
          </a:p>
          <a:p>
            <a:pPr marL="171450" indent="-171450">
              <a:buFont typeface="Arial" panose="020B0604020202020204" pitchFamily="34" charset="0"/>
              <a:buChar char="•"/>
            </a:pPr>
            <a:r>
              <a:rPr lang="en-AU" dirty="0"/>
              <a:t>gave TAFE a clear definition as to its charter and possible philosophy</a:t>
            </a:r>
          </a:p>
          <a:p>
            <a:pPr marL="171450" indent="-171450">
              <a:buFont typeface="Arial" panose="020B0604020202020204" pitchFamily="34" charset="0"/>
              <a:buChar char="•"/>
            </a:pPr>
            <a:r>
              <a:rPr lang="en-AU" dirty="0"/>
              <a:t>began a process of student-centred, individual-oriented vocational education which severely wounded (but nor mortally, he regretted) the notion that TAFE is the passive servant of industry and commerce</a:t>
            </a:r>
          </a:p>
          <a:p>
            <a:pPr marL="171450" indent="-171450">
              <a:buFont typeface="Arial" panose="020B0604020202020204" pitchFamily="34" charset="0"/>
              <a:buChar char="•"/>
            </a:pPr>
            <a:r>
              <a:rPr lang="en-AU" dirty="0"/>
              <a:t>ensured for all time, he hoped the primacy of TAFE colleges as educational institutions in contrast to mere training centres.</a:t>
            </a:r>
          </a:p>
          <a:p>
            <a:pPr marL="0" indent="0">
              <a:buFont typeface="Arial" panose="020B0604020202020204" pitchFamily="34" charset="0"/>
              <a:buNone/>
            </a:pPr>
            <a:endParaRPr lang="en-AU" dirty="0"/>
          </a:p>
          <a:p>
            <a:pPr marL="0" indent="0">
              <a:buFont typeface="Arial" panose="020B0604020202020204" pitchFamily="34" charset="0"/>
              <a:buNone/>
            </a:pPr>
            <a:r>
              <a:rPr lang="en-AU" dirty="0"/>
              <a:t>[From Gillian </a:t>
            </a:r>
            <a:r>
              <a:rPr lang="en-AU" dirty="0" err="1"/>
              <a:t>Goozee</a:t>
            </a:r>
            <a:r>
              <a:rPr lang="en-AU" dirty="0"/>
              <a:t> chapter]</a:t>
            </a:r>
          </a:p>
        </p:txBody>
      </p:sp>
      <p:sp>
        <p:nvSpPr>
          <p:cNvPr id="4" name="Slide Number Placeholder 3"/>
          <p:cNvSpPr>
            <a:spLocks noGrp="1"/>
          </p:cNvSpPr>
          <p:nvPr>
            <p:ph type="sldNum" sz="quarter" idx="10"/>
          </p:nvPr>
        </p:nvSpPr>
        <p:spPr/>
        <p:txBody>
          <a:bodyPr/>
          <a:lstStyle/>
          <a:p>
            <a:fld id="{7DEC4D12-5AC9-4176-94C1-86AB9BE7A070}" type="slidenum">
              <a:rPr lang="en-AU" smtClean="0"/>
              <a:t>4</a:t>
            </a:fld>
            <a:endParaRPr lang="en-AU"/>
          </a:p>
        </p:txBody>
      </p:sp>
    </p:spTree>
    <p:extLst>
      <p:ext uri="{BB962C8B-B14F-4D97-AF65-F5344CB8AC3E}">
        <p14:creationId xmlns:p14="http://schemas.microsoft.com/office/powerpoint/2010/main" val="4233586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24202"/>
            <a:ext cx="5486400" cy="4857154"/>
          </a:xfrm>
        </p:spPr>
        <p:txBody>
          <a:bodyPr/>
          <a:lstStyle/>
          <a:p>
            <a:r>
              <a:rPr lang="en-AU" dirty="0"/>
              <a:t>I turned to the </a:t>
            </a:r>
            <a:r>
              <a:rPr lang="en-AU" b="1" dirty="0"/>
              <a:t>Fleming Report of 1978</a:t>
            </a:r>
            <a:r>
              <a:rPr lang="en-AU" dirty="0"/>
              <a:t> – to examine what were the issues for what was then TAFE T/E at that time – to ‘piggy-back’ on Hermann’s prophetic words 1972!</a:t>
            </a:r>
          </a:p>
          <a:p>
            <a:endParaRPr lang="en-AU" dirty="0"/>
          </a:p>
          <a:p>
            <a:r>
              <a:rPr lang="en-AU" dirty="0"/>
              <a:t>The </a:t>
            </a:r>
            <a:r>
              <a:rPr lang="en-AU" dirty="0" err="1"/>
              <a:t>Kangan</a:t>
            </a:r>
            <a:r>
              <a:rPr lang="en-AU" dirty="0"/>
              <a:t> Report had recommended a special inquiry into the formal preparation of TAFE teachers. </a:t>
            </a:r>
          </a:p>
          <a:p>
            <a:endParaRPr lang="en-AU" dirty="0"/>
          </a:p>
          <a:p>
            <a:r>
              <a:rPr lang="en-AU" dirty="0"/>
              <a:t>The TAFE Council then commissioned its Staff Development Committee to gather additional information to assist the Commonwealth Government in developing robust future funding policies for TAFE teacher education.</a:t>
            </a:r>
          </a:p>
          <a:p>
            <a:pPr lvl="0"/>
            <a:endParaRPr lang="en-AU" b="1" dirty="0"/>
          </a:p>
          <a:p>
            <a:pPr lvl="0"/>
            <a:r>
              <a:rPr lang="en-AU" b="1" dirty="0"/>
              <a:t>Methods:</a:t>
            </a:r>
          </a:p>
          <a:p>
            <a:pPr marL="171450" lvl="0" indent="-171450">
              <a:buFont typeface="Arial" panose="020B0604020202020204" pitchFamily="34" charset="0"/>
              <a:buChar char="•"/>
            </a:pPr>
            <a:r>
              <a:rPr lang="en-AU" dirty="0"/>
              <a:t>Study visits to each State – to discuss issues with stakeholders</a:t>
            </a:r>
          </a:p>
          <a:p>
            <a:pPr marL="171450" lvl="0" indent="-171450">
              <a:buFont typeface="Arial" panose="020B0604020202020204" pitchFamily="34" charset="0"/>
              <a:buChar char="•"/>
            </a:pPr>
            <a:r>
              <a:rPr lang="en-AU" dirty="0"/>
              <a:t>Survey of fulltime TAFE teachers (59% response rate – high) – to obtain a basic database [data on VET workforce hasn’t improved at all since!]</a:t>
            </a:r>
          </a:p>
          <a:p>
            <a:pPr marL="171450" lvl="0" indent="-171450">
              <a:buFont typeface="Arial" panose="020B0604020202020204" pitchFamily="34" charset="0"/>
              <a:buChar char="•"/>
            </a:pPr>
            <a:r>
              <a:rPr lang="en-AU" dirty="0"/>
              <a:t>UK expert – Eric </a:t>
            </a:r>
            <a:r>
              <a:rPr lang="en-AU" dirty="0" err="1"/>
              <a:t>Twigg</a:t>
            </a:r>
            <a:r>
              <a:rPr lang="en-AU" dirty="0"/>
              <a:t> (</a:t>
            </a:r>
            <a:r>
              <a:rPr lang="en-AU" dirty="0" err="1"/>
              <a:t>Huddlesfield</a:t>
            </a:r>
            <a:r>
              <a:rPr lang="en-AU" dirty="0"/>
              <a:t>) - visit each program to undertake a detailed analysis of curricula</a:t>
            </a:r>
          </a:p>
          <a:p>
            <a:pPr lvl="0"/>
            <a:endParaRPr lang="en-AU" dirty="0"/>
          </a:p>
          <a:p>
            <a:pPr lvl="0"/>
            <a:r>
              <a:rPr lang="en-AU" dirty="0"/>
              <a:t> </a:t>
            </a:r>
            <a:r>
              <a:rPr lang="en-AU" b="1" dirty="0"/>
              <a:t>The 1978 report was circulated </a:t>
            </a:r>
            <a:r>
              <a:rPr lang="en-AU" dirty="0"/>
              <a:t>as widely as possible for discussion – and a slightly amended shorter report focused on the recommendations was finalised by the TAFE SD Committee a year later in August 1979 (under shared chairmanship of Keith Coughlin and Stewart Houston – Fleming was ill and had to retire from the TAFE Council).  COUGHLIN REPORT</a:t>
            </a:r>
          </a:p>
          <a:p>
            <a:pPr lvl="0"/>
            <a:endParaRPr lang="en-AU" dirty="0"/>
          </a:p>
          <a:p>
            <a:pPr lvl="0"/>
            <a:r>
              <a:rPr lang="en-AU" i="1" dirty="0"/>
              <a:t>Purpose?  </a:t>
            </a:r>
            <a:r>
              <a:rPr lang="en-AU" dirty="0"/>
              <a:t> It strongly endorsed the initial Fleming Report (1978)</a:t>
            </a:r>
          </a:p>
          <a:p>
            <a:pPr lvl="0"/>
            <a:r>
              <a:rPr lang="en-AU" b="1" i="1" dirty="0"/>
              <a:t>Significance?</a:t>
            </a:r>
            <a:r>
              <a:rPr lang="en-AU" b="1" dirty="0"/>
              <a:t> </a:t>
            </a:r>
            <a:r>
              <a:rPr lang="en-AU" dirty="0"/>
              <a:t>  Committee was ‘as convinced as its predecessor that </a:t>
            </a:r>
            <a:r>
              <a:rPr lang="en-AU" dirty="0">
                <a:solidFill>
                  <a:srgbClr val="FF0000"/>
                </a:solidFill>
              </a:rPr>
              <a:t>greater attention must be paid to this field of teacher education </a:t>
            </a:r>
            <a:r>
              <a:rPr lang="en-AU" dirty="0"/>
              <a:t>if it is to meet adequately the teaching staff development needs of a sector of Australian education on which increasing demands are being made.’</a:t>
            </a:r>
          </a:p>
          <a:p>
            <a:endParaRPr lang="en-AU" dirty="0"/>
          </a:p>
        </p:txBody>
      </p:sp>
      <p:sp>
        <p:nvSpPr>
          <p:cNvPr id="4" name="Slide Number Placeholder 3"/>
          <p:cNvSpPr>
            <a:spLocks noGrp="1"/>
          </p:cNvSpPr>
          <p:nvPr>
            <p:ph type="sldNum" sz="quarter" idx="10"/>
          </p:nvPr>
        </p:nvSpPr>
        <p:spPr/>
        <p:txBody>
          <a:bodyPr/>
          <a:lstStyle/>
          <a:p>
            <a:fld id="{7DEC4D12-5AC9-4176-94C1-86AB9BE7A070}" type="slidenum">
              <a:rPr lang="en-AU" smtClean="0"/>
              <a:t>5</a:t>
            </a:fld>
            <a:endParaRPr lang="en-AU"/>
          </a:p>
        </p:txBody>
      </p:sp>
    </p:spTree>
    <p:extLst>
      <p:ext uri="{BB962C8B-B14F-4D97-AF65-F5344CB8AC3E}">
        <p14:creationId xmlns:p14="http://schemas.microsoft.com/office/powerpoint/2010/main" val="1597575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24202"/>
            <a:ext cx="5486400" cy="5104557"/>
          </a:xfrm>
        </p:spPr>
        <p:txBody>
          <a:bodyPr/>
          <a:lstStyle/>
          <a:p>
            <a:pPr marL="171450" indent="-171450">
              <a:buFont typeface="Arial" panose="020B0604020202020204" pitchFamily="34" charset="0"/>
              <a:buChar char="•"/>
            </a:pPr>
            <a:r>
              <a:rPr lang="en-AU" b="1" dirty="0"/>
              <a:t>1</a:t>
            </a:r>
            <a:r>
              <a:rPr lang="en-AU" b="1" baseline="30000" dirty="0"/>
              <a:t>st</a:t>
            </a:r>
            <a:r>
              <a:rPr lang="en-AU" b="1" dirty="0"/>
              <a:t> point </a:t>
            </a:r>
            <a:r>
              <a:rPr lang="en-AU" dirty="0"/>
              <a:t>– i.e. a respectable award, requiring adequate release by State </a:t>
            </a:r>
            <a:r>
              <a:rPr lang="en-AU" dirty="0" err="1"/>
              <a:t>Govts</a:t>
            </a:r>
            <a:r>
              <a:rPr lang="en-AU" dirty="0"/>
              <a:t>.</a:t>
            </a:r>
          </a:p>
          <a:p>
            <a:pPr marL="171450" indent="-171450">
              <a:buFont typeface="Arial" panose="020B0604020202020204" pitchFamily="34" charset="0"/>
              <a:buChar char="•"/>
            </a:pPr>
            <a:r>
              <a:rPr lang="en-AU" sz="1200" b="1" kern="1200" dirty="0">
                <a:solidFill>
                  <a:schemeClr val="tx1"/>
                </a:solidFill>
                <a:effectLst/>
                <a:latin typeface="+mn-lt"/>
                <a:ea typeface="+mn-ea"/>
                <a:cs typeface="+mn-cs"/>
              </a:rPr>
              <a:t>2</a:t>
            </a:r>
            <a:r>
              <a:rPr lang="en-AU" sz="1200" b="1" kern="1200" baseline="30000" dirty="0">
                <a:solidFill>
                  <a:schemeClr val="tx1"/>
                </a:solidFill>
                <a:effectLst/>
                <a:latin typeface="+mn-lt"/>
                <a:ea typeface="+mn-ea"/>
                <a:cs typeface="+mn-cs"/>
              </a:rPr>
              <a:t>nd</a:t>
            </a:r>
            <a:r>
              <a:rPr lang="en-AU" sz="1200" b="1" kern="1200" dirty="0">
                <a:solidFill>
                  <a:schemeClr val="tx1"/>
                </a:solidFill>
                <a:effectLst/>
                <a:latin typeface="+mn-lt"/>
                <a:ea typeface="+mn-ea"/>
                <a:cs typeface="+mn-cs"/>
              </a:rPr>
              <a:t> point – 3 elements</a:t>
            </a:r>
            <a:r>
              <a:rPr lang="en-AU" sz="1200" kern="1200" dirty="0">
                <a:solidFill>
                  <a:schemeClr val="tx1"/>
                </a:solidFill>
                <a:effectLst/>
                <a:latin typeface="+mn-lt"/>
                <a:ea typeface="+mn-ea"/>
                <a:cs typeface="+mn-cs"/>
              </a:rPr>
              <a:t>: an induction course of at least 2 weeks; a program to meet beginning teachers’ immediate needs; and a program providing “wider and deeper studies of educational and societal issues” </a:t>
            </a:r>
            <a:r>
              <a:rPr lang="en-AU" dirty="0"/>
              <a:t>(e.g. history of technology; impact of technological change; origins and effects of unemployment in industrialised societies, application of ergonometric techniques which apply to a wide range of vocations), and including electives introducing specialist functions of TAFE such as external studies and education of minorities.)</a:t>
            </a:r>
          </a:p>
          <a:p>
            <a:endParaRPr lang="en-AU" dirty="0"/>
          </a:p>
          <a:p>
            <a:pPr marL="171450" indent="-171450">
              <a:buFont typeface="Arial" panose="020B0604020202020204" pitchFamily="34" charset="0"/>
              <a:buChar char="•"/>
            </a:pPr>
            <a:r>
              <a:rPr lang="en-AU" b="1" dirty="0"/>
              <a:t>3</a:t>
            </a:r>
            <a:r>
              <a:rPr lang="en-AU" b="1" baseline="30000" dirty="0"/>
              <a:t>rd</a:t>
            </a:r>
            <a:r>
              <a:rPr lang="en-AU" b="1" dirty="0"/>
              <a:t> point</a:t>
            </a:r>
            <a:r>
              <a:rPr lang="en-AU" dirty="0"/>
              <a:t>:  “each participating </a:t>
            </a:r>
            <a:r>
              <a:rPr lang="en-AU" dirty="0" err="1"/>
              <a:t>instn</a:t>
            </a:r>
            <a:r>
              <a:rPr lang="en-AU" dirty="0"/>
              <a:t>. should accept that TAFE T/E has a high priority in its operations. It should therefore seek to develop a focus of expertise in TAFE teaching and the teaching of adults. This focus should be reflected in appropriate numbers of staff specialising in adult T/E and in the </a:t>
            </a:r>
            <a:r>
              <a:rPr lang="en-AU" dirty="0" err="1"/>
              <a:t>devt</a:t>
            </a:r>
            <a:r>
              <a:rPr lang="en-AU" dirty="0"/>
              <a:t>. of </a:t>
            </a:r>
            <a:r>
              <a:rPr lang="en-AU" dirty="0" err="1"/>
              <a:t>admin’ve</a:t>
            </a:r>
            <a:r>
              <a:rPr lang="en-AU" dirty="0"/>
              <a:t>. structures which reflect the priority for TAFE T/E within the </a:t>
            </a:r>
            <a:r>
              <a:rPr lang="en-AU" dirty="0" err="1"/>
              <a:t>instn</a:t>
            </a:r>
            <a:r>
              <a:rPr lang="en-AU" dirty="0"/>
              <a:t>. …”!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a:t>More career TAFE teacher educators needed to be recruited or developed</a:t>
            </a:r>
          </a:p>
          <a:p>
            <a:pPr marL="0" indent="0">
              <a:buFont typeface="Arial" panose="020B0604020202020204" pitchFamily="34" charset="0"/>
              <a:buNone/>
            </a:pPr>
            <a:endParaRPr lang="en-AU" dirty="0"/>
          </a:p>
          <a:p>
            <a:pPr marL="171450" indent="-171450">
              <a:buFont typeface="Arial" panose="020B0604020202020204" pitchFamily="34" charset="0"/>
              <a:buChar char="•"/>
            </a:pPr>
            <a:r>
              <a:rPr lang="en-AU" b="1" dirty="0"/>
              <a:t>5</a:t>
            </a:r>
            <a:r>
              <a:rPr lang="en-AU" b="1" baseline="30000" dirty="0"/>
              <a:t>th</a:t>
            </a:r>
            <a:r>
              <a:rPr lang="en-AU" b="1" dirty="0"/>
              <a:t> point:</a:t>
            </a:r>
            <a:r>
              <a:rPr lang="en-AU" dirty="0"/>
              <a:t>  forerunner of C-B approaches?  E.g. TAA?</a:t>
            </a:r>
          </a:p>
          <a:p>
            <a:pPr marL="171450" indent="-171450">
              <a:buFont typeface="Arial" panose="020B0604020202020204" pitchFamily="34" charset="0"/>
              <a:buChar char="•"/>
            </a:pPr>
            <a:r>
              <a:rPr lang="en-AU" b="1" dirty="0"/>
              <a:t>6</a:t>
            </a:r>
            <a:r>
              <a:rPr lang="en-AU" b="1" baseline="30000" dirty="0"/>
              <a:t>th</a:t>
            </a:r>
            <a:r>
              <a:rPr lang="en-AU" b="1" dirty="0"/>
              <a:t> point:  </a:t>
            </a:r>
            <a:r>
              <a:rPr lang="en-AU" dirty="0"/>
              <a:t>more later)!</a:t>
            </a:r>
          </a:p>
        </p:txBody>
      </p:sp>
      <p:sp>
        <p:nvSpPr>
          <p:cNvPr id="4" name="Slide Number Placeholder 3"/>
          <p:cNvSpPr>
            <a:spLocks noGrp="1"/>
          </p:cNvSpPr>
          <p:nvPr>
            <p:ph type="sldNum" sz="quarter" idx="10"/>
          </p:nvPr>
        </p:nvSpPr>
        <p:spPr/>
        <p:txBody>
          <a:bodyPr/>
          <a:lstStyle/>
          <a:p>
            <a:fld id="{7DEC4D12-5AC9-4176-94C1-86AB9BE7A070}" type="slidenum">
              <a:rPr lang="en-AU" smtClean="0"/>
              <a:t>6</a:t>
            </a:fld>
            <a:endParaRPr lang="en-AU"/>
          </a:p>
        </p:txBody>
      </p:sp>
    </p:spTree>
    <p:extLst>
      <p:ext uri="{BB962C8B-B14F-4D97-AF65-F5344CB8AC3E}">
        <p14:creationId xmlns:p14="http://schemas.microsoft.com/office/powerpoint/2010/main" val="2789993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20688" y="4724202"/>
            <a:ext cx="5904656" cy="4475560"/>
          </a:xfrm>
        </p:spPr>
        <p:txBody>
          <a:bodyPr/>
          <a:lstStyle/>
          <a:p>
            <a:pPr lvl="0"/>
            <a:r>
              <a:rPr lang="en-AU" sz="1400" b="1" dirty="0"/>
              <a:t>Major contributions </a:t>
            </a:r>
            <a:r>
              <a:rPr lang="en-AU" sz="1400" dirty="0"/>
              <a:t>– in my view … [SLIDE]</a:t>
            </a:r>
          </a:p>
          <a:p>
            <a:pPr lvl="0"/>
            <a:endParaRPr lang="en-AU" sz="1400" dirty="0"/>
          </a:p>
          <a:p>
            <a:pPr lvl="0"/>
            <a:r>
              <a:rPr lang="en-AU" sz="1400" b="1" dirty="0"/>
              <a:t>NOTE:</a:t>
            </a:r>
          </a:p>
          <a:p>
            <a:pPr marL="285750" lvl="0" indent="-285750">
              <a:buFont typeface="Arial" panose="020B0604020202020204" pitchFamily="34" charset="0"/>
              <a:buChar char="•"/>
            </a:pPr>
            <a:r>
              <a:rPr lang="en-AU" sz="1400" dirty="0"/>
              <a:t>Keen to ensure award for TAFE teachers was a respectable qual. at AE level</a:t>
            </a:r>
          </a:p>
          <a:p>
            <a:pPr marL="171450" lvl="0" indent="-171450">
              <a:buFont typeface="Arial" panose="020B0604020202020204" pitchFamily="34" charset="0"/>
              <a:buChar char="•"/>
            </a:pPr>
            <a:r>
              <a:rPr lang="en-AU" sz="1400" dirty="0"/>
              <a:t>   All beginning teachers to do it</a:t>
            </a:r>
          </a:p>
          <a:p>
            <a:pPr marL="171450" lvl="0" indent="-171450">
              <a:buFont typeface="Arial" panose="020B0604020202020204" pitchFamily="34" charset="0"/>
              <a:buChar char="•"/>
            </a:pPr>
            <a:r>
              <a:rPr lang="en-AU" sz="1400" dirty="0"/>
              <a:t>   State and C/W </a:t>
            </a:r>
            <a:r>
              <a:rPr lang="en-AU" sz="1400" dirty="0" err="1"/>
              <a:t>govts</a:t>
            </a:r>
            <a:r>
              <a:rPr lang="en-AU" sz="1400" dirty="0"/>
              <a:t>. to bear the cost</a:t>
            </a:r>
          </a:p>
          <a:p>
            <a:pPr marL="171450" lvl="0" indent="-171450">
              <a:buFont typeface="Arial" panose="020B0604020202020204" pitchFamily="34" charset="0"/>
              <a:buChar char="•"/>
            </a:pPr>
            <a:r>
              <a:rPr lang="en-AU" sz="1400" dirty="0"/>
              <a:t>   TAFE T/E was a joint responsibility between TAFE and CAEs</a:t>
            </a:r>
          </a:p>
          <a:p>
            <a:pPr marL="171450" lvl="0" indent="-171450">
              <a:buFont typeface="Arial" panose="020B0604020202020204" pitchFamily="34" charset="0"/>
              <a:buChar char="•"/>
            </a:pPr>
            <a:r>
              <a:rPr lang="en-AU" sz="1400" dirty="0"/>
              <a:t>   Number of providers to be kept to a minimum</a:t>
            </a:r>
          </a:p>
          <a:p>
            <a:pPr marL="171450" lvl="0" indent="-171450">
              <a:buFont typeface="Arial" panose="020B0604020202020204" pitchFamily="34" charset="0"/>
              <a:buChar char="•"/>
            </a:pPr>
            <a:r>
              <a:rPr lang="en-AU" sz="1400" dirty="0"/>
              <a:t>   Concerted move away from preparation in-house</a:t>
            </a:r>
          </a:p>
          <a:p>
            <a:pPr marL="171450" lvl="0" indent="-171450">
              <a:buFont typeface="Arial" panose="020B0604020202020204" pitchFamily="34" charset="0"/>
              <a:buChar char="•"/>
            </a:pPr>
            <a:endParaRPr lang="en-AU" dirty="0"/>
          </a:p>
          <a:p>
            <a:endParaRPr lang="en-AU" dirty="0"/>
          </a:p>
        </p:txBody>
      </p:sp>
      <p:sp>
        <p:nvSpPr>
          <p:cNvPr id="4" name="Slide Number Placeholder 3"/>
          <p:cNvSpPr>
            <a:spLocks noGrp="1"/>
          </p:cNvSpPr>
          <p:nvPr>
            <p:ph type="sldNum" sz="quarter" idx="10"/>
          </p:nvPr>
        </p:nvSpPr>
        <p:spPr/>
        <p:txBody>
          <a:bodyPr/>
          <a:lstStyle/>
          <a:p>
            <a:fld id="{7DEC4D12-5AC9-4176-94C1-86AB9BE7A070}" type="slidenum">
              <a:rPr lang="en-AU" smtClean="0"/>
              <a:t>7</a:t>
            </a:fld>
            <a:endParaRPr lang="en-AU"/>
          </a:p>
        </p:txBody>
      </p:sp>
    </p:spTree>
    <p:extLst>
      <p:ext uri="{BB962C8B-B14F-4D97-AF65-F5344CB8AC3E}">
        <p14:creationId xmlns:p14="http://schemas.microsoft.com/office/powerpoint/2010/main" val="3970707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24202"/>
            <a:ext cx="5623520" cy="4475560"/>
          </a:xfrm>
        </p:spPr>
        <p:txBody>
          <a:bodyPr/>
          <a:lstStyle/>
          <a:p>
            <a:r>
              <a:rPr lang="en-AU" sz="1400" dirty="0"/>
              <a:t>This was the TAFE T/E situation in 1978 (as far as I can compute out of the Fleming Report appendices)</a:t>
            </a:r>
          </a:p>
          <a:p>
            <a:r>
              <a:rPr lang="en-AU" sz="1400" dirty="0"/>
              <a:t>    - Hawthorn</a:t>
            </a:r>
            <a:r>
              <a:rPr lang="en-AU" sz="1400" baseline="0" dirty="0"/>
              <a:t> – the TTTC soon (by 1980) became a Dip Tech </a:t>
            </a:r>
            <a:r>
              <a:rPr lang="en-AU" sz="1400" baseline="0" dirty="0" err="1"/>
              <a:t>Tchg</a:t>
            </a:r>
            <a:r>
              <a:rPr lang="en-AU" sz="1400" baseline="0" dirty="0"/>
              <a:t> (UG2)</a:t>
            </a:r>
          </a:p>
          <a:p>
            <a:r>
              <a:rPr lang="en-AU" sz="1400" baseline="0" dirty="0"/>
              <a:t>                             other 2 were: </a:t>
            </a:r>
            <a:r>
              <a:rPr lang="en-AU" sz="1400" kern="1200" dirty="0">
                <a:solidFill>
                  <a:schemeClr val="tx1"/>
                </a:solidFill>
                <a:effectLst/>
              </a:rPr>
              <a:t>Trained Technician Instructor’s Cert  14;</a:t>
            </a:r>
            <a:r>
              <a:rPr lang="en-AU" sz="1400" kern="1200" baseline="0" dirty="0">
                <a:solidFill>
                  <a:schemeClr val="tx1"/>
                </a:solidFill>
                <a:effectLst/>
              </a:rPr>
              <a:t> </a:t>
            </a:r>
            <a:br>
              <a:rPr lang="en-AU" sz="1400" kern="1200" baseline="0" dirty="0">
                <a:solidFill>
                  <a:schemeClr val="tx1"/>
                </a:solidFill>
                <a:effectLst/>
              </a:rPr>
            </a:br>
            <a:r>
              <a:rPr lang="en-AU" sz="1400" kern="1200" baseline="0" dirty="0">
                <a:solidFill>
                  <a:schemeClr val="tx1"/>
                </a:solidFill>
                <a:effectLst/>
              </a:rPr>
              <a:t>                             </a:t>
            </a:r>
            <a:r>
              <a:rPr lang="en-AU" sz="1400" kern="1200" dirty="0">
                <a:solidFill>
                  <a:schemeClr val="tx1"/>
                </a:solidFill>
                <a:effectLst/>
              </a:rPr>
              <a:t>Trained Trade Instructor’s Cert  190</a:t>
            </a:r>
            <a:endParaRPr lang="en-AU" sz="1400" dirty="0"/>
          </a:p>
          <a:p>
            <a:r>
              <a:rPr lang="en-AU" sz="1400" dirty="0"/>
              <a:t>    - Canberra</a:t>
            </a:r>
            <a:r>
              <a:rPr lang="en-AU" sz="1400" baseline="0" dirty="0"/>
              <a:t> – not specified which award</a:t>
            </a:r>
          </a:p>
          <a:p>
            <a:r>
              <a:rPr lang="en-AU" sz="1400" baseline="0" dirty="0"/>
              <a:t>    - WA - </a:t>
            </a:r>
            <a:r>
              <a:rPr lang="en-AU" sz="1400" kern="1200" baseline="0" dirty="0">
                <a:solidFill>
                  <a:schemeClr val="tx1"/>
                </a:solidFill>
                <a:effectLst/>
              </a:rPr>
              <a:t>i</a:t>
            </a:r>
            <a:r>
              <a:rPr lang="en-AU" sz="1400" kern="1200" dirty="0">
                <a:solidFill>
                  <a:schemeClr val="tx1"/>
                </a:solidFill>
                <a:effectLst/>
              </a:rPr>
              <a:t>n 1980, WA Dept. was negotiating with WAIT (later Curtin) to </a:t>
            </a:r>
            <a:br>
              <a:rPr lang="en-AU" sz="1400" kern="1200" dirty="0">
                <a:solidFill>
                  <a:schemeClr val="tx1"/>
                </a:solidFill>
                <a:effectLst/>
              </a:rPr>
            </a:br>
            <a:r>
              <a:rPr lang="en-AU" sz="1400" kern="1200" dirty="0">
                <a:solidFill>
                  <a:schemeClr val="tx1"/>
                </a:solidFill>
                <a:effectLst/>
              </a:rPr>
              <a:t>       provide programs</a:t>
            </a:r>
            <a:endParaRPr lang="en-AU" sz="1400" dirty="0"/>
          </a:p>
          <a:p>
            <a:endParaRPr lang="en-AU" sz="1400" dirty="0"/>
          </a:p>
          <a:p>
            <a:r>
              <a:rPr lang="en-AU" sz="1400" dirty="0"/>
              <a:t>Total enrolments – </a:t>
            </a:r>
            <a:r>
              <a:rPr lang="en-AU" sz="1400" b="1" dirty="0"/>
              <a:t>around 2,403</a:t>
            </a:r>
          </a:p>
          <a:p>
            <a:r>
              <a:rPr lang="en-AU" sz="1400" b="1" dirty="0"/>
              <a:t>	</a:t>
            </a:r>
            <a:r>
              <a:rPr lang="en-AU" sz="1400" b="1" baseline="0" dirty="0"/>
              <a:t>            1,857 at Adv. Ed. level  [</a:t>
            </a:r>
            <a:r>
              <a:rPr lang="en-AU" sz="1400" b="1" baseline="0" dirty="0" err="1"/>
              <a:t>ie</a:t>
            </a:r>
            <a:r>
              <a:rPr lang="en-AU" sz="1400" b="1" baseline="0" dirty="0"/>
              <a:t>: </a:t>
            </a:r>
            <a:r>
              <a:rPr lang="en-AU" sz="1400" b="1" i="1" kern="1200" dirty="0">
                <a:solidFill>
                  <a:schemeClr val="tx1"/>
                </a:solidFill>
                <a:effectLst/>
              </a:rPr>
              <a:t>about same HE number as </a:t>
            </a:r>
            <a:br>
              <a:rPr lang="en-AU" sz="1400" b="1" i="1" kern="1200" dirty="0">
                <a:solidFill>
                  <a:schemeClr val="tx1"/>
                </a:solidFill>
                <a:effectLst/>
              </a:rPr>
            </a:br>
            <a:r>
              <a:rPr lang="en-AU" sz="1400" b="1" i="1" kern="1200" dirty="0">
                <a:solidFill>
                  <a:schemeClr val="tx1"/>
                </a:solidFill>
                <a:effectLst/>
              </a:rPr>
              <a:t>                                                                         Guthrie’s number in </a:t>
            </a:r>
            <a:r>
              <a:rPr lang="en-AU" sz="1400" b="1" i="1" kern="1200" dirty="0" err="1">
                <a:solidFill>
                  <a:schemeClr val="tx1"/>
                </a:solidFill>
                <a:effectLst/>
              </a:rPr>
              <a:t>univs</a:t>
            </a:r>
            <a:r>
              <a:rPr lang="en-AU" sz="1400" b="1" i="1" kern="1200" dirty="0">
                <a:solidFill>
                  <a:schemeClr val="tx1"/>
                </a:solidFill>
                <a:effectLst/>
              </a:rPr>
              <a:t> in 2008]</a:t>
            </a:r>
            <a:endParaRPr lang="en-AU" sz="1400" b="1" baseline="0" dirty="0"/>
          </a:p>
          <a:p>
            <a:r>
              <a:rPr lang="en-AU" sz="1400" b="1" baseline="0" dirty="0"/>
              <a:t>	            546 in State Ed. Depts. (gradually moving to CAEs)</a:t>
            </a:r>
          </a:p>
          <a:p>
            <a:endParaRPr lang="en-AU" sz="1400" b="1" dirty="0"/>
          </a:p>
          <a:p>
            <a:r>
              <a:rPr lang="en-AU" sz="1400" b="1" dirty="0"/>
              <a:t>NOTE:</a:t>
            </a:r>
          </a:p>
          <a:p>
            <a:pPr marL="285750" indent="-285750">
              <a:buFont typeface="Arial" panose="020B0604020202020204" pitchFamily="34" charset="0"/>
              <a:buChar char="•"/>
            </a:pPr>
            <a:r>
              <a:rPr lang="en-AU" sz="1400" dirty="0"/>
              <a:t>External Studies at Torrens CAE</a:t>
            </a:r>
          </a:p>
          <a:p>
            <a:pPr marL="285750" indent="-285750">
              <a:buFont typeface="Arial" panose="020B0604020202020204" pitchFamily="34" charset="0"/>
              <a:buChar char="•"/>
            </a:pPr>
            <a:r>
              <a:rPr lang="en-AU" sz="1400" dirty="0"/>
              <a:t>I developed the PG1 at Torrens CAE – 29 was first year; numbers were to rise in the program to well over 100</a:t>
            </a:r>
          </a:p>
        </p:txBody>
      </p:sp>
      <p:sp>
        <p:nvSpPr>
          <p:cNvPr id="4" name="Slide Number Placeholder 3"/>
          <p:cNvSpPr>
            <a:spLocks noGrp="1"/>
          </p:cNvSpPr>
          <p:nvPr>
            <p:ph type="sldNum" sz="quarter" idx="10"/>
          </p:nvPr>
        </p:nvSpPr>
        <p:spPr/>
        <p:txBody>
          <a:bodyPr/>
          <a:lstStyle/>
          <a:p>
            <a:fld id="{7DEC4D12-5AC9-4176-94C1-86AB9BE7A070}" type="slidenum">
              <a:rPr lang="en-AU" smtClean="0"/>
              <a:t>8</a:t>
            </a:fld>
            <a:endParaRPr lang="en-AU"/>
          </a:p>
        </p:txBody>
      </p:sp>
    </p:spTree>
    <p:extLst>
      <p:ext uri="{BB962C8B-B14F-4D97-AF65-F5344CB8AC3E}">
        <p14:creationId xmlns:p14="http://schemas.microsoft.com/office/powerpoint/2010/main" val="3239694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b="1" dirty="0"/>
              <a:t>Opportunities for PD beyond the Certificate IV (TAA) are not adequate. </a:t>
            </a:r>
            <a:r>
              <a:rPr lang="en-AU" sz="1400" dirty="0"/>
              <a:t>Governments need to collaborate to identify what effective PD requires, then assess the adequacy of their funding provisions. RTOs need to assess capability gaps within their workforces, and target resources accordingly.</a:t>
            </a:r>
          </a:p>
        </p:txBody>
      </p:sp>
      <p:sp>
        <p:nvSpPr>
          <p:cNvPr id="4" name="Slide Number Placeholder 3"/>
          <p:cNvSpPr>
            <a:spLocks noGrp="1"/>
          </p:cNvSpPr>
          <p:nvPr>
            <p:ph type="sldNum" sz="quarter" idx="10"/>
          </p:nvPr>
        </p:nvSpPr>
        <p:spPr/>
        <p:txBody>
          <a:bodyPr/>
          <a:lstStyle/>
          <a:p>
            <a:fld id="{7DEC4D12-5AC9-4176-94C1-86AB9BE7A070}" type="slidenum">
              <a:rPr lang="en-AU" smtClean="0"/>
              <a:t>9</a:t>
            </a:fld>
            <a:endParaRPr lang="en-AU"/>
          </a:p>
        </p:txBody>
      </p:sp>
    </p:spTree>
    <p:extLst>
      <p:ext uri="{BB962C8B-B14F-4D97-AF65-F5344CB8AC3E}">
        <p14:creationId xmlns:p14="http://schemas.microsoft.com/office/powerpoint/2010/main" val="2637026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8F71FC62-73A6-44A1-B0EF-C3EC207705DB}" type="datetimeFigureOut">
              <a:rPr lang="en-AU" smtClean="0"/>
              <a:t>24/11/2016</a:t>
            </a:fld>
            <a:endParaRPr lang="en-AU"/>
          </a:p>
        </p:txBody>
      </p:sp>
      <p:sp>
        <p:nvSpPr>
          <p:cNvPr id="17" name="Footer Placeholder 16"/>
          <p:cNvSpPr>
            <a:spLocks noGrp="1"/>
          </p:cNvSpPr>
          <p:nvPr>
            <p:ph type="ftr" sz="quarter" idx="11"/>
          </p:nvPr>
        </p:nvSpPr>
        <p:spPr/>
        <p:txBody>
          <a:bodyPr/>
          <a:lstStyle/>
          <a:p>
            <a:endParaRPr lang="en-AU"/>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1"/>
            <a:ext cx="457200" cy="441325"/>
          </a:xfrm>
        </p:spPr>
        <p:txBody>
          <a:bodyPr/>
          <a:lstStyle>
            <a:lvl1pPr>
              <a:defRPr>
                <a:solidFill>
                  <a:schemeClr val="accent3">
                    <a:shade val="75000"/>
                  </a:schemeClr>
                </a:solidFill>
              </a:defRPr>
            </a:lvl1pPr>
          </a:lstStyle>
          <a:p>
            <a:fld id="{D66DAEA2-A950-4AE6-A803-38D22F273161}" type="slidenum">
              <a:rPr lang="en-AU" smtClean="0"/>
              <a:t>‹#›</a:t>
            </a:fld>
            <a:endParaRPr lang="en-AU"/>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F71FC62-73A6-44A1-B0EF-C3EC207705DB}" type="datetimeFigureOut">
              <a:rPr lang="en-AU" smtClean="0"/>
              <a:t>24/11/2016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6DAEA2-A950-4AE6-A803-38D22F273161}" type="slidenum">
              <a:rPr lang="en-AU" smtClean="0"/>
              <a:t>‹#›</a:t>
            </a:fld>
            <a:endParaRPr lang="en-AU"/>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2"/>
            <a:ext cx="457200" cy="441325"/>
          </a:xfrm>
        </p:spPr>
        <p:txBody>
          <a:bodyPr/>
          <a:lstStyle/>
          <a:p>
            <a:fld id="{D66DAEA2-A950-4AE6-A803-38D22F273161}" type="slidenum">
              <a:rPr lang="en-AU" smtClean="0"/>
              <a:t>‹#›</a:t>
            </a:fld>
            <a:endParaRPr lang="en-AU"/>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F71FC62-73A6-44A1-B0EF-C3EC207705DB}" type="datetimeFigureOut">
              <a:rPr lang="en-AU" smtClean="0"/>
              <a:t>24/11/2016</a:t>
            </a:fld>
            <a:endParaRPr lang="en-AU"/>
          </a:p>
        </p:txBody>
      </p:sp>
      <p:sp>
        <p:nvSpPr>
          <p:cNvPr id="5" name="Footer Placeholder 4"/>
          <p:cNvSpPr>
            <a:spLocks noGrp="1"/>
          </p:cNvSpPr>
          <p:nvPr>
            <p:ph type="ftr" sz="quarter" idx="11"/>
          </p:nvPr>
        </p:nvSpPr>
        <p:spPr/>
        <p:txBody>
          <a:bodyPr/>
          <a:lstStyle/>
          <a:p>
            <a:endParaRPr lang="en-AU"/>
          </a:p>
        </p:txBody>
      </p:sp>
      <p:sp>
        <p:nvSpPr>
          <p:cNvPr id="2" name="Vertical Title 1"/>
          <p:cNvSpPr>
            <a:spLocks noGrp="1"/>
          </p:cNvSpPr>
          <p:nvPr>
            <p:ph type="title" orient="vert"/>
          </p:nvPr>
        </p:nvSpPr>
        <p:spPr>
          <a:xfrm>
            <a:off x="7391400" y="304802"/>
            <a:ext cx="1447800" cy="5851525"/>
          </a:xfrm>
        </p:spPr>
        <p:txBody>
          <a:bodyPr vert="eaVert"/>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8F71FC62-73A6-44A1-B0EF-C3EC207705DB}" type="datetimeFigureOut">
              <a:rPr lang="en-AU" smtClean="0"/>
              <a:t>24/11/2016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a:xfrm>
            <a:off x="4361688" y="1026373"/>
            <a:ext cx="457200" cy="441325"/>
          </a:xfrm>
        </p:spPr>
        <p:txBody>
          <a:bodyPr/>
          <a:lstStyle/>
          <a:p>
            <a:fld id="{D66DAEA2-A950-4AE6-A803-38D22F273161}" type="slidenum">
              <a:rPr lang="en-AU" smtClean="0"/>
              <a:t>‹#›</a:t>
            </a:fld>
            <a:endParaRPr lang="en-AU"/>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1"/>
            <a:ext cx="6480175"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AU"/>
          </a:p>
        </p:txBody>
      </p:sp>
      <p:sp>
        <p:nvSpPr>
          <p:cNvPr id="4" name="Date Placeholder 3"/>
          <p:cNvSpPr>
            <a:spLocks noGrp="1"/>
          </p:cNvSpPr>
          <p:nvPr>
            <p:ph type="dt" sz="half" idx="10"/>
          </p:nvPr>
        </p:nvSpPr>
        <p:spPr/>
        <p:txBody>
          <a:bodyPr/>
          <a:lstStyle/>
          <a:p>
            <a:fld id="{8F71FC62-73A6-44A1-B0EF-C3EC207705DB}" type="datetimeFigureOut">
              <a:rPr lang="en-AU" smtClean="0"/>
              <a:t>24/11/2016</a:t>
            </a:fld>
            <a:endParaRPr lang="en-AU"/>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1"/>
            <a:ext cx="457200" cy="441325"/>
          </a:xfrm>
        </p:spPr>
        <p:txBody>
          <a:bodyPr/>
          <a:lstStyle>
            <a:lvl1pPr>
              <a:defRPr>
                <a:solidFill>
                  <a:schemeClr val="accent3">
                    <a:shade val="75000"/>
                  </a:schemeClr>
                </a:solidFill>
              </a:defRPr>
            </a:lvl1pPr>
          </a:lstStyle>
          <a:p>
            <a:fld id="{D66DAEA2-A950-4AE6-A803-38D22F273161}" type="slidenum">
              <a:rPr lang="en-AU" smtClean="0"/>
              <a:t>‹#›</a:t>
            </a:fld>
            <a:endParaRPr lang="en-AU"/>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8F71FC62-73A6-44A1-B0EF-C3EC207705DB}" type="datetimeFigureOut">
              <a:rPr lang="en-AU" smtClean="0"/>
              <a:t>24/11/2016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6DAEA2-A950-4AE6-A803-38D22F273161}" type="slidenum">
              <a:rPr lang="en-AU" smtClean="0"/>
              <a:t>‹#›</a:t>
            </a:fld>
            <a:endParaRPr lang="en-AU"/>
          </a:p>
        </p:txBody>
      </p:sp>
      <p:sp>
        <p:nvSpPr>
          <p:cNvPr id="8" name="Straight Connector 7"/>
          <p:cNvSpPr>
            <a:spLocks noChangeShapeType="1"/>
          </p:cNvSpPr>
          <p:nvPr/>
        </p:nvSpPr>
        <p:spPr bwMode="auto">
          <a:xfrm flipV="1">
            <a:off x="4563081" y="1575653"/>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3" y="1524001"/>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1"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8F71FC62-73A6-44A1-B0EF-C3EC207705DB}" type="datetimeFigureOut">
              <a:rPr lang="en-AU" smtClean="0"/>
              <a:t>24/11/2016</a:t>
            </a:fld>
            <a:endParaRPr lang="en-AU"/>
          </a:p>
        </p:txBody>
      </p:sp>
      <p:sp>
        <p:nvSpPr>
          <p:cNvPr id="8" name="Footer Placeholder 7"/>
          <p:cNvSpPr>
            <a:spLocks noGrp="1"/>
          </p:cNvSpPr>
          <p:nvPr>
            <p:ph type="ftr" sz="quarter" idx="11"/>
          </p:nvPr>
        </p:nvSpPr>
        <p:spPr>
          <a:xfrm>
            <a:off x="304800" y="6409944"/>
            <a:ext cx="3581400" cy="365760"/>
          </a:xfrm>
        </p:spPr>
        <p:txBody>
          <a:bodyPr/>
          <a:lstStyle/>
          <a:p>
            <a:endParaRPr lang="en-AU"/>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4"/>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7"/>
            <a:ext cx="457200" cy="441325"/>
          </a:xfrm>
        </p:spPr>
        <p:txBody>
          <a:bodyPr/>
          <a:lstStyle>
            <a:lvl1pPr algn="ctr">
              <a:defRPr/>
            </a:lvl1pPr>
          </a:lstStyle>
          <a:p>
            <a:fld id="{D66DAEA2-A950-4AE6-A803-38D22F273161}" type="slidenum">
              <a:rPr lang="en-AU" smtClean="0"/>
              <a:t>‹#›</a:t>
            </a:fld>
            <a:endParaRPr lang="en-AU"/>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8F71FC62-73A6-44A1-B0EF-C3EC207705DB}" type="datetimeFigureOut">
              <a:rPr lang="en-AU" smtClean="0"/>
              <a:t>24/11/2016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a:xfrm>
            <a:off x="4343400" y="1036021"/>
            <a:ext cx="457200" cy="441325"/>
          </a:xfrm>
        </p:spPr>
        <p:txBody>
          <a:bodyPr/>
          <a:lstStyle/>
          <a:p>
            <a:fld id="{D66DAEA2-A950-4AE6-A803-38D22F273161}" type="slidenum">
              <a:rPr lang="en-AU" smtClean="0"/>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8F71FC62-73A6-44A1-B0EF-C3EC207705DB}" type="datetimeFigureOut">
              <a:rPr lang="en-AU" smtClean="0"/>
              <a:t>24/11/2016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D66DAEA2-A950-4AE6-A803-38D22F273161}" type="slidenum">
              <a:rPr lang="en-AU" smtClean="0"/>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1"/>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9"/>
            <a:ext cx="457200" cy="441325"/>
          </a:xfrm>
        </p:spPr>
        <p:txBody>
          <a:bodyPr/>
          <a:lstStyle>
            <a:lvl1pPr>
              <a:defRPr>
                <a:solidFill>
                  <a:schemeClr val="accent3">
                    <a:shade val="75000"/>
                  </a:schemeClr>
                </a:solidFill>
              </a:defRPr>
            </a:lvl1pPr>
          </a:lstStyle>
          <a:p>
            <a:fld id="{D66DAEA2-A950-4AE6-A803-38D22F273161}" type="slidenum">
              <a:rPr lang="en-AU" smtClean="0"/>
              <a:t>‹#›</a:t>
            </a:fld>
            <a:endParaRPr lang="en-AU"/>
          </a:p>
        </p:txBody>
      </p:sp>
      <p:sp>
        <p:nvSpPr>
          <p:cNvPr id="21" name="Rectangle 20"/>
          <p:cNvSpPr>
            <a:spLocks noChangeArrowheads="1"/>
          </p:cNvSpPr>
          <p:nvPr/>
        </p:nvSpPr>
        <p:spPr bwMode="auto">
          <a:xfrm>
            <a:off x="149352" y="638838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8F71FC62-73A6-44A1-B0EF-C3EC207705DB}" type="datetimeFigureOut">
              <a:rPr lang="en-AU" smtClean="0"/>
              <a:t>24/11/2016</a:t>
            </a:fld>
            <a:endParaRPr lang="en-AU"/>
          </a:p>
        </p:txBody>
      </p:sp>
      <p:sp>
        <p:nvSpPr>
          <p:cNvPr id="6" name="Footer Placeholder 5"/>
          <p:cNvSpPr>
            <a:spLocks noGrp="1"/>
          </p:cNvSpPr>
          <p:nvPr>
            <p:ph type="ftr" sz="quarter" idx="11"/>
          </p:nvPr>
        </p:nvSpPr>
        <p:spPr>
          <a:xfrm>
            <a:off x="301752" y="6410848"/>
            <a:ext cx="3383280" cy="365760"/>
          </a:xfrm>
        </p:spPr>
        <p:txBody>
          <a:bodyPr/>
          <a:lstStyle/>
          <a:p>
            <a:endParaRPr lang="en-AU"/>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9"/>
            <a:ext cx="457200" cy="441325"/>
          </a:xfrm>
        </p:spPr>
        <p:txBody>
          <a:bodyPr/>
          <a:lstStyle/>
          <a:p>
            <a:fld id="{D66DAEA2-A950-4AE6-A803-38D22F273161}" type="slidenum">
              <a:rPr lang="en-AU" smtClean="0"/>
              <a:t>‹#›</a:t>
            </a:fld>
            <a:endParaRPr lang="en-AU"/>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8F71FC62-73A6-44A1-B0EF-C3EC207705DB}" type="datetimeFigureOut">
              <a:rPr lang="en-AU" smtClean="0"/>
              <a:t>24/11/2016</a:t>
            </a:fld>
            <a:endParaRPr lang="en-AU"/>
          </a:p>
        </p:txBody>
      </p:sp>
      <p:sp>
        <p:nvSpPr>
          <p:cNvPr id="6" name="Footer Placeholder 5"/>
          <p:cNvSpPr>
            <a:spLocks noGrp="1"/>
          </p:cNvSpPr>
          <p:nvPr>
            <p:ph type="ftr" sz="quarter" idx="11"/>
          </p:nvPr>
        </p:nvSpPr>
        <p:spPr>
          <a:xfrm>
            <a:off x="301752" y="6410848"/>
            <a:ext cx="3584448" cy="365760"/>
          </a:xfrm>
        </p:spPr>
        <p:txBody>
          <a:bodyPr/>
          <a:lstStyle/>
          <a:p>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1"/>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8F71FC62-73A6-44A1-B0EF-C3EC207705DB}" type="datetimeFigureOut">
              <a:rPr lang="en-AU" smtClean="0"/>
              <a:t>24/11/2016</a:t>
            </a:fld>
            <a:endParaRPr lang="en-AU"/>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AU"/>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5"/>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D66DAEA2-A950-4AE6-A803-38D22F273161}" type="slidenum">
              <a:rPr lang="en-AU" smtClean="0"/>
              <a:t>‹#›</a:t>
            </a:fld>
            <a:endParaRPr lang="en-AU"/>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149080"/>
            <a:ext cx="6400800" cy="1944216"/>
          </a:xfrm>
        </p:spPr>
        <p:txBody>
          <a:bodyPr>
            <a:normAutofit/>
          </a:bodyPr>
          <a:lstStyle/>
          <a:p>
            <a:endParaRPr lang="en-AU" dirty="0"/>
          </a:p>
          <a:p>
            <a:endParaRPr lang="en-AU" dirty="0"/>
          </a:p>
          <a:p>
            <a:r>
              <a:rPr lang="en-AU" dirty="0"/>
              <a:t>Roger Harris</a:t>
            </a:r>
          </a:p>
          <a:p>
            <a:r>
              <a:rPr lang="en-AU" dirty="0"/>
              <a:t>Adjunct Professor</a:t>
            </a:r>
          </a:p>
          <a:p>
            <a:r>
              <a:rPr lang="en-AU" dirty="0"/>
              <a:t>University of South Australia</a:t>
            </a:r>
          </a:p>
        </p:txBody>
      </p:sp>
      <p:sp>
        <p:nvSpPr>
          <p:cNvPr id="2" name="Title 1"/>
          <p:cNvSpPr>
            <a:spLocks noGrp="1"/>
          </p:cNvSpPr>
          <p:nvPr>
            <p:ph type="ctrTitle"/>
          </p:nvPr>
        </p:nvSpPr>
        <p:spPr>
          <a:xfrm>
            <a:off x="611560" y="404664"/>
            <a:ext cx="7772400" cy="3384376"/>
          </a:xfrm>
        </p:spPr>
        <p:txBody>
          <a:bodyPr>
            <a:noAutofit/>
          </a:bodyPr>
          <a:lstStyle/>
          <a:p>
            <a:r>
              <a:rPr lang="en-AU" sz="4000" b="1" dirty="0"/>
              <a:t>From Fleming to Productivity Commission</a:t>
            </a:r>
            <a:br>
              <a:rPr lang="en-AU" sz="3600" b="1" dirty="0"/>
            </a:br>
            <a:br>
              <a:rPr lang="en-AU" sz="3600" b="1" dirty="0"/>
            </a:br>
            <a:r>
              <a:rPr lang="en-AU" sz="3600" b="1" dirty="0"/>
              <a:t>Is </a:t>
            </a:r>
            <a:r>
              <a:rPr lang="en-AU" sz="3200" b="1" dirty="0"/>
              <a:t>VET teacher preparation </a:t>
            </a:r>
            <a:br>
              <a:rPr lang="en-AU" sz="3200" b="1" dirty="0"/>
            </a:br>
            <a:r>
              <a:rPr lang="en-AU" sz="3200" b="1" dirty="0"/>
              <a:t>walking the tightrope?</a:t>
            </a:r>
          </a:p>
        </p:txBody>
      </p:sp>
    </p:spTree>
    <p:extLst>
      <p:ext uri="{BB962C8B-B14F-4D97-AF65-F5344CB8AC3E}">
        <p14:creationId xmlns:p14="http://schemas.microsoft.com/office/powerpoint/2010/main" val="1534367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solidFill>
                  <a:srgbClr val="FF0000"/>
                </a:solidFill>
              </a:rPr>
              <a:t>So both reports: 1978 and 2011 …</a:t>
            </a:r>
          </a:p>
        </p:txBody>
      </p:sp>
      <p:sp>
        <p:nvSpPr>
          <p:cNvPr id="3" name="Content Placeholder 2"/>
          <p:cNvSpPr>
            <a:spLocks noGrp="1"/>
          </p:cNvSpPr>
          <p:nvPr>
            <p:ph sz="quarter" idx="1"/>
          </p:nvPr>
        </p:nvSpPr>
        <p:spPr>
          <a:xfrm>
            <a:off x="301752" y="1772816"/>
            <a:ext cx="8503920" cy="4464496"/>
          </a:xfrm>
        </p:spPr>
        <p:txBody>
          <a:bodyPr>
            <a:normAutofit fontScale="92500"/>
          </a:bodyPr>
          <a:lstStyle/>
          <a:p>
            <a:r>
              <a:rPr lang="en-AU" dirty="0"/>
              <a:t>Placed their focus almost exclusively on initial teacher preparation </a:t>
            </a:r>
          </a:p>
          <a:p>
            <a:r>
              <a:rPr lang="en-AU" dirty="0"/>
              <a:t>Reported concerns that what existed was not adequate, or of quality</a:t>
            </a:r>
          </a:p>
          <a:p>
            <a:r>
              <a:rPr lang="en-AU" dirty="0"/>
              <a:t>Vigorously debated the most appropriate award – opted for a particular minimum qualification</a:t>
            </a:r>
          </a:p>
          <a:p>
            <a:r>
              <a:rPr lang="en-AU" dirty="0"/>
              <a:t>Were vague about the notion of PD / career pathways </a:t>
            </a:r>
          </a:p>
          <a:p>
            <a:r>
              <a:rPr lang="en-AU" dirty="0"/>
              <a:t>Lamented the lack of data, calling for improvements</a:t>
            </a:r>
          </a:p>
          <a:p>
            <a:r>
              <a:rPr lang="en-AU" dirty="0"/>
              <a:t>Were optimistic that their recommendations would lead to better outcomes! </a:t>
            </a:r>
          </a:p>
        </p:txBody>
      </p:sp>
    </p:spTree>
    <p:extLst>
      <p:ext uri="{BB962C8B-B14F-4D97-AF65-F5344CB8AC3E}">
        <p14:creationId xmlns:p14="http://schemas.microsoft.com/office/powerpoint/2010/main" val="2628448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b="1" dirty="0">
                <a:solidFill>
                  <a:srgbClr val="FF0000"/>
                </a:solidFill>
              </a:rPr>
              <a:t>4. Between these reports</a:t>
            </a:r>
          </a:p>
        </p:txBody>
      </p:sp>
      <p:sp>
        <p:nvSpPr>
          <p:cNvPr id="3" name="Content Placeholder 2"/>
          <p:cNvSpPr>
            <a:spLocks noGrp="1"/>
          </p:cNvSpPr>
          <p:nvPr>
            <p:ph sz="quarter" idx="1"/>
          </p:nvPr>
        </p:nvSpPr>
        <p:spPr>
          <a:xfrm>
            <a:off x="251520" y="1527048"/>
            <a:ext cx="8640960" cy="4854280"/>
          </a:xfrm>
        </p:spPr>
        <p:txBody>
          <a:bodyPr>
            <a:normAutofit fontScale="92500" lnSpcReduction="10000"/>
          </a:bodyPr>
          <a:lstStyle/>
          <a:p>
            <a:r>
              <a:rPr lang="en-AU" dirty="0"/>
              <a:t>Training market was opened, including teacher preparation – introduction of the Cert IV 1994</a:t>
            </a:r>
          </a:p>
          <a:p>
            <a:r>
              <a:rPr lang="en-AU" dirty="0"/>
              <a:t>Great expansion in number of providers of VET T/E </a:t>
            </a:r>
            <a:br>
              <a:rPr lang="en-AU" dirty="0"/>
            </a:br>
            <a:r>
              <a:rPr lang="en-AU" dirty="0"/>
              <a:t>(cf. 1978/79 strong recs. that numbers be restricted):</a:t>
            </a:r>
          </a:p>
          <a:p>
            <a:pPr marL="0" indent="0">
              <a:buNone/>
            </a:pPr>
            <a:r>
              <a:rPr lang="en-AU" dirty="0"/>
              <a:t>    - in 1978:  5-6 CAEs and 2 State Depts. (WA and </a:t>
            </a:r>
            <a:r>
              <a:rPr lang="en-AU" dirty="0" err="1"/>
              <a:t>Tas</a:t>
            </a:r>
            <a:r>
              <a:rPr lang="en-AU" dirty="0"/>
              <a:t>)</a:t>
            </a:r>
          </a:p>
          <a:p>
            <a:pPr marL="0" indent="0">
              <a:buNone/>
            </a:pPr>
            <a:r>
              <a:rPr lang="en-AU" dirty="0"/>
              <a:t>                           (approx. 1,857 AE students - Fleming Report)</a:t>
            </a:r>
          </a:p>
          <a:p>
            <a:pPr marL="0" indent="0">
              <a:buNone/>
            </a:pPr>
            <a:r>
              <a:rPr lang="en-AU" dirty="0"/>
              <a:t>    - by 2008:  20 active universities </a:t>
            </a:r>
            <a:br>
              <a:rPr lang="en-AU" dirty="0"/>
            </a:br>
            <a:r>
              <a:rPr lang="en-AU" dirty="0"/>
              <a:t>                             (approx. 1,984 HE students - Guthrie)</a:t>
            </a:r>
          </a:p>
          <a:p>
            <a:pPr marL="0" indent="0">
              <a:buNone/>
            </a:pPr>
            <a:r>
              <a:rPr lang="en-AU" dirty="0"/>
              <a:t>    </a:t>
            </a:r>
            <a:r>
              <a:rPr lang="en-AU" i="1" dirty="0"/>
              <a:t>plus</a:t>
            </a:r>
          </a:p>
          <a:p>
            <a:pPr marL="0" indent="0">
              <a:buNone/>
            </a:pPr>
            <a:r>
              <a:rPr lang="en-AU" dirty="0"/>
              <a:t>    - by 2015:  808 with Cert IV on scope       (2011: 39, 295)</a:t>
            </a:r>
            <a:br>
              <a:rPr lang="en-AU" dirty="0"/>
            </a:br>
            <a:r>
              <a:rPr lang="en-AU" dirty="0"/>
              <a:t>                         134 with Dip VET on scope     (2011: 1,491)</a:t>
            </a:r>
          </a:p>
          <a:p>
            <a:pPr marL="0" indent="0">
              <a:buNone/>
            </a:pPr>
            <a:r>
              <a:rPr lang="en-AU" dirty="0"/>
              <a:t>                         114 with Dip T&amp;D on scope </a:t>
            </a:r>
          </a:p>
        </p:txBody>
      </p:sp>
    </p:spTree>
    <p:extLst>
      <p:ext uri="{BB962C8B-B14F-4D97-AF65-F5344CB8AC3E}">
        <p14:creationId xmlns:p14="http://schemas.microsoft.com/office/powerpoint/2010/main" val="3618982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2050"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rot="5400000">
            <a:off x="1293066" y="-961821"/>
            <a:ext cx="6592969" cy="874987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43079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1026"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rot="5400000">
            <a:off x="1312888" y="-910230"/>
            <a:ext cx="6480717" cy="867846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16602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3074" name="Picture 2"/>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16632"/>
            <a:ext cx="4176464" cy="662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968" y="116632"/>
            <a:ext cx="4860032"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4735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968152"/>
          </a:xfrm>
        </p:spPr>
        <p:txBody>
          <a:bodyPr>
            <a:normAutofit fontScale="90000"/>
          </a:bodyPr>
          <a:lstStyle/>
          <a:p>
            <a:r>
              <a:rPr lang="en-AU" b="1" dirty="0">
                <a:solidFill>
                  <a:srgbClr val="FF0000"/>
                </a:solidFill>
              </a:rPr>
              <a:t>National Conferences on TAFE Teacher Education</a:t>
            </a:r>
          </a:p>
        </p:txBody>
      </p:sp>
      <p:sp>
        <p:nvSpPr>
          <p:cNvPr id="3" name="Content Placeholder 2"/>
          <p:cNvSpPr>
            <a:spLocks noGrp="1"/>
          </p:cNvSpPr>
          <p:nvPr>
            <p:ph sz="quarter" idx="1"/>
          </p:nvPr>
        </p:nvSpPr>
        <p:spPr>
          <a:xfrm>
            <a:off x="179512" y="1527048"/>
            <a:ext cx="8784976" cy="4710264"/>
          </a:xfrm>
        </p:spPr>
        <p:txBody>
          <a:bodyPr>
            <a:normAutofit fontScale="92500" lnSpcReduction="20000"/>
          </a:bodyPr>
          <a:lstStyle/>
          <a:p>
            <a:r>
              <a:rPr lang="en-AU" dirty="0"/>
              <a:t>National conferences of those (a wide representation) with interests in VET teacher preparation followed up Fleming recommendations</a:t>
            </a:r>
          </a:p>
          <a:p>
            <a:r>
              <a:rPr lang="en-AU" dirty="0"/>
              <a:t>1</a:t>
            </a:r>
            <a:r>
              <a:rPr lang="en-AU" baseline="30000" dirty="0"/>
              <a:t>st</a:t>
            </a:r>
            <a:r>
              <a:rPr lang="en-AU" dirty="0"/>
              <a:t>:  University of Sydney, 10-13 August 1980   (N=62)</a:t>
            </a:r>
          </a:p>
          <a:p>
            <a:r>
              <a:rPr lang="en-AU" dirty="0"/>
              <a:t>2</a:t>
            </a:r>
            <a:r>
              <a:rPr lang="en-AU" baseline="30000" dirty="0"/>
              <a:t>nd</a:t>
            </a:r>
            <a:r>
              <a:rPr lang="en-AU" dirty="0"/>
              <a:t>:  SCV at Hawthorn, 16-19 August 1981        (N=75)</a:t>
            </a:r>
          </a:p>
          <a:p>
            <a:r>
              <a:rPr lang="en-AU" dirty="0"/>
              <a:t>Strongly backed a 3-year qualification (UG2) as a minimum, for 2 years FT T/E by in-service training (Rec 3)</a:t>
            </a:r>
          </a:p>
          <a:p>
            <a:r>
              <a:rPr lang="en-AU" dirty="0"/>
              <a:t>UG2:  ‘as only awards at this level will enhance the professional status of TAFE teachers’ (Rec 4)</a:t>
            </a:r>
          </a:p>
          <a:p>
            <a:r>
              <a:rPr lang="en-AU" dirty="0"/>
              <a:t>Programs be primarily concerned with adult teaching and learning (Rec 6)</a:t>
            </a:r>
          </a:p>
          <a:p>
            <a:r>
              <a:rPr lang="en-AU" dirty="0"/>
              <a:t>In accreditation, ‘the significance and legitimacy of the in-service mode must be recognised’ (Rec 7)</a:t>
            </a:r>
          </a:p>
          <a:p>
            <a:endParaRPr lang="en-AU" dirty="0"/>
          </a:p>
        </p:txBody>
      </p:sp>
    </p:spTree>
    <p:extLst>
      <p:ext uri="{BB962C8B-B14F-4D97-AF65-F5344CB8AC3E}">
        <p14:creationId xmlns:p14="http://schemas.microsoft.com/office/powerpoint/2010/main" val="44976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b="1" dirty="0">
                <a:solidFill>
                  <a:srgbClr val="FF0000"/>
                </a:solidFill>
              </a:rPr>
              <a:t>At the 1</a:t>
            </a:r>
            <a:r>
              <a:rPr lang="en-AU" b="1" baseline="30000" dirty="0">
                <a:solidFill>
                  <a:srgbClr val="FF0000"/>
                </a:solidFill>
              </a:rPr>
              <a:t>st</a:t>
            </a:r>
            <a:r>
              <a:rPr lang="en-AU" b="1" dirty="0">
                <a:solidFill>
                  <a:srgbClr val="FF0000"/>
                </a:solidFill>
              </a:rPr>
              <a:t> Conference  (1980)</a:t>
            </a:r>
          </a:p>
        </p:txBody>
      </p:sp>
      <p:sp>
        <p:nvSpPr>
          <p:cNvPr id="3" name="Content Placeholder 2"/>
          <p:cNvSpPr>
            <a:spLocks noGrp="1"/>
          </p:cNvSpPr>
          <p:nvPr>
            <p:ph sz="quarter" idx="1"/>
          </p:nvPr>
        </p:nvSpPr>
        <p:spPr>
          <a:xfrm>
            <a:off x="301752" y="1628800"/>
            <a:ext cx="8503920" cy="4752528"/>
          </a:xfrm>
        </p:spPr>
        <p:txBody>
          <a:bodyPr>
            <a:normAutofit fontScale="70000" lnSpcReduction="20000"/>
          </a:bodyPr>
          <a:lstStyle/>
          <a:p>
            <a:r>
              <a:rPr lang="en-AU" sz="2900" dirty="0"/>
              <a:t>Peter Brereton (Ass. Principal, Hawthorn) referred to “the untidy and unseemly milling around with UG3s and UG2s” (p.37)</a:t>
            </a:r>
          </a:p>
          <a:p>
            <a:pPr marL="0" indent="0">
              <a:buNone/>
            </a:pPr>
            <a:endParaRPr lang="en-AU" sz="1100" dirty="0"/>
          </a:p>
          <a:p>
            <a:r>
              <a:rPr lang="en-AU" sz="2900" dirty="0"/>
              <a:t>In his Address, Joe </a:t>
            </a:r>
            <a:r>
              <a:rPr lang="en-AU" sz="2900" dirty="0" err="1"/>
              <a:t>MacRory</a:t>
            </a:r>
            <a:r>
              <a:rPr lang="en-AU" sz="2900" dirty="0"/>
              <a:t> (Newcastle CAE) colourfully made the following points:</a:t>
            </a:r>
          </a:p>
          <a:p>
            <a:pPr marL="0" indent="0">
              <a:buNone/>
            </a:pPr>
            <a:r>
              <a:rPr lang="en-AU" sz="2900" dirty="0"/>
              <a:t> -  To imply that the training could ever be regarded as a ‘relatively </a:t>
            </a:r>
            <a:br>
              <a:rPr lang="en-AU" sz="2900" dirty="0"/>
            </a:br>
            <a:r>
              <a:rPr lang="en-AU" sz="2900" dirty="0"/>
              <a:t>     restricted area of knowledge or consisting of developing skills in </a:t>
            </a:r>
            <a:br>
              <a:rPr lang="en-AU" sz="2900" dirty="0"/>
            </a:br>
            <a:r>
              <a:rPr lang="en-AU" sz="2900" dirty="0"/>
              <a:t>     limited fields’ is, to say the least, absurd.  A UG3 is a counterfeit </a:t>
            </a:r>
            <a:br>
              <a:rPr lang="en-AU" sz="2900" dirty="0"/>
            </a:br>
            <a:r>
              <a:rPr lang="en-AU" sz="2900" dirty="0"/>
              <a:t>     award.”</a:t>
            </a:r>
          </a:p>
          <a:p>
            <a:pPr marL="0" indent="0">
              <a:buNone/>
            </a:pPr>
            <a:r>
              <a:rPr lang="en-AU" sz="2900" dirty="0"/>
              <a:t> -  “TAFE teachers must walk through the front door of tertiary </a:t>
            </a:r>
            <a:br>
              <a:rPr lang="en-AU" sz="2900" dirty="0"/>
            </a:br>
            <a:r>
              <a:rPr lang="en-AU" sz="2900" dirty="0"/>
              <a:t>     institutions  rather than the tradesmen’s entrance in seeking a </a:t>
            </a:r>
            <a:br>
              <a:rPr lang="en-AU" sz="2900" dirty="0"/>
            </a:br>
            <a:r>
              <a:rPr lang="en-AU" sz="2900" dirty="0"/>
              <a:t>     professional award. [We must} outlaw our persistent backdoor </a:t>
            </a:r>
            <a:br>
              <a:rPr lang="en-AU" sz="2900" dirty="0"/>
            </a:br>
            <a:r>
              <a:rPr lang="en-AU" sz="2900" dirty="0"/>
              <a:t>     approach to the case for a UG2 award and recognise TAFE teachers as </a:t>
            </a:r>
            <a:br>
              <a:rPr lang="en-AU" sz="2900" dirty="0"/>
            </a:br>
            <a:r>
              <a:rPr lang="en-AU" sz="2900" dirty="0"/>
              <a:t>     legitimately entitled to it as professionals.”</a:t>
            </a:r>
          </a:p>
          <a:p>
            <a:pPr marL="0" indent="0">
              <a:buNone/>
            </a:pPr>
            <a:r>
              <a:rPr lang="en-AU" sz="2900" dirty="0"/>
              <a:t>  - “A UG3, apart from being inappropriate, demeans the professional </a:t>
            </a:r>
            <a:br>
              <a:rPr lang="en-AU" sz="2900" dirty="0"/>
            </a:br>
            <a:r>
              <a:rPr lang="en-AU" sz="2900" dirty="0"/>
              <a:t>     status of TAFE teachers and is therefore counterfeit.”</a:t>
            </a:r>
          </a:p>
        </p:txBody>
      </p:sp>
    </p:spTree>
    <p:extLst>
      <p:ext uri="{BB962C8B-B14F-4D97-AF65-F5344CB8AC3E}">
        <p14:creationId xmlns:p14="http://schemas.microsoft.com/office/powerpoint/2010/main" val="3887861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solidFill>
                  <a:srgbClr val="FF0000"/>
                </a:solidFill>
              </a:rPr>
              <a:t>At the 2</a:t>
            </a:r>
            <a:r>
              <a:rPr lang="en-AU" b="1" baseline="30000" dirty="0">
                <a:solidFill>
                  <a:srgbClr val="FF0000"/>
                </a:solidFill>
              </a:rPr>
              <a:t>nd</a:t>
            </a:r>
            <a:r>
              <a:rPr lang="en-AU" b="1" dirty="0">
                <a:solidFill>
                  <a:srgbClr val="FF0000"/>
                </a:solidFill>
              </a:rPr>
              <a:t> Conference (1981)</a:t>
            </a:r>
          </a:p>
        </p:txBody>
      </p:sp>
      <p:sp>
        <p:nvSpPr>
          <p:cNvPr id="3" name="Content Placeholder 2"/>
          <p:cNvSpPr>
            <a:spLocks noGrp="1"/>
          </p:cNvSpPr>
          <p:nvPr>
            <p:ph sz="quarter" idx="1"/>
          </p:nvPr>
        </p:nvSpPr>
        <p:spPr>
          <a:xfrm>
            <a:off x="251520" y="1628800"/>
            <a:ext cx="8640960" cy="4752528"/>
          </a:xfrm>
        </p:spPr>
        <p:txBody>
          <a:bodyPr>
            <a:normAutofit fontScale="77500" lnSpcReduction="20000"/>
          </a:bodyPr>
          <a:lstStyle/>
          <a:p>
            <a:r>
              <a:rPr lang="en-AU" dirty="0"/>
              <a:t>Even broader representation (N = 75), esp. TAFE principals</a:t>
            </a:r>
          </a:p>
          <a:p>
            <a:r>
              <a:rPr lang="en-AU" dirty="0"/>
              <a:t>4 conference addresses; 11 conference papers; 11 workshops</a:t>
            </a:r>
          </a:p>
          <a:p>
            <a:r>
              <a:rPr lang="en-AU" dirty="0"/>
              <a:t>Focus not on resolutions – but rather, investigation of issues</a:t>
            </a:r>
          </a:p>
          <a:p>
            <a:r>
              <a:rPr lang="en-AU" dirty="0"/>
              <a:t>One issue –separate course for graduates and non-graduates? ‘Wide range of opinion’; ‘extraordinary diversity’</a:t>
            </a:r>
          </a:p>
          <a:p>
            <a:r>
              <a:rPr lang="en-AU" dirty="0"/>
              <a:t>Another issue – what shd. be the minimum level of award to gain </a:t>
            </a:r>
            <a:r>
              <a:rPr lang="en-AU" dirty="0" err="1"/>
              <a:t>profl</a:t>
            </a:r>
            <a:r>
              <a:rPr lang="en-AU" dirty="0"/>
              <a:t>. recognition as a TAFE teacher?   ‘One of few questions where there was really strong agreement’; ‘Overwhelming majority voted for the UG2 award’ </a:t>
            </a:r>
          </a:p>
          <a:p>
            <a:r>
              <a:rPr lang="en-AU" dirty="0"/>
              <a:t>Reaffirmed the resolutions of the 1980 conference</a:t>
            </a:r>
          </a:p>
          <a:p>
            <a:r>
              <a:rPr lang="en-AU" dirty="0" err="1"/>
              <a:t>Kangan</a:t>
            </a:r>
            <a:r>
              <a:rPr lang="en-AU" dirty="0"/>
              <a:t> gave the Dinner Address: </a:t>
            </a:r>
          </a:p>
          <a:p>
            <a:pPr marL="0" indent="0">
              <a:buNone/>
            </a:pPr>
            <a:r>
              <a:rPr lang="en-AU" dirty="0"/>
              <a:t>    -  pleased to see: enrolment ‘revolution’; ‘dramatic’ increase in funds </a:t>
            </a:r>
            <a:br>
              <a:rPr lang="en-AU" dirty="0"/>
            </a:br>
            <a:r>
              <a:rPr lang="en-AU" dirty="0"/>
              <a:t>       to TAFE; these national gatherings (‘develop reciprocal confidence’)</a:t>
            </a:r>
          </a:p>
          <a:p>
            <a:pPr marL="0" indent="0">
              <a:buNone/>
            </a:pPr>
            <a:r>
              <a:rPr lang="en-AU" sz="2800" dirty="0"/>
              <a:t>    -  Plea: ‘Please discourage politicians from turning the clock back’!  </a:t>
            </a:r>
            <a:br>
              <a:rPr lang="en-AU" sz="2800" dirty="0"/>
            </a:br>
            <a:r>
              <a:rPr lang="en-AU" sz="2800" dirty="0"/>
              <a:t>       [on the TAFE image]</a:t>
            </a:r>
            <a:endParaRPr lang="en-AU" dirty="0"/>
          </a:p>
        </p:txBody>
      </p:sp>
    </p:spTree>
    <p:extLst>
      <p:ext uri="{BB962C8B-B14F-4D97-AF65-F5344CB8AC3E}">
        <p14:creationId xmlns:p14="http://schemas.microsoft.com/office/powerpoint/2010/main" val="529786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solidFill>
                  <a:srgbClr val="FF0000"/>
                </a:solidFill>
              </a:rPr>
              <a:t>Other studies!</a:t>
            </a:r>
          </a:p>
        </p:txBody>
      </p:sp>
      <p:sp>
        <p:nvSpPr>
          <p:cNvPr id="3" name="Content Placeholder 2"/>
          <p:cNvSpPr>
            <a:spLocks noGrp="1"/>
          </p:cNvSpPr>
          <p:nvPr>
            <p:ph sz="quarter" idx="1"/>
          </p:nvPr>
        </p:nvSpPr>
        <p:spPr>
          <a:xfrm>
            <a:off x="179512" y="1527048"/>
            <a:ext cx="8784976" cy="4926288"/>
          </a:xfrm>
        </p:spPr>
        <p:txBody>
          <a:bodyPr>
            <a:normAutofit fontScale="62500" lnSpcReduction="20000"/>
          </a:bodyPr>
          <a:lstStyle/>
          <a:p>
            <a:r>
              <a:rPr lang="en-AU" sz="3000" dirty="0"/>
              <a:t>NCVER (1990).</a:t>
            </a:r>
            <a:r>
              <a:rPr lang="en-AU" sz="3000" i="1" dirty="0"/>
              <a:t> National review of TAFE teacher preparation and development</a:t>
            </a:r>
            <a:endParaRPr lang="en-AU" sz="3000" dirty="0"/>
          </a:p>
          <a:p>
            <a:r>
              <a:rPr lang="en-AU" sz="3000" dirty="0"/>
              <a:t>VEETAC (1992). </a:t>
            </a:r>
            <a:r>
              <a:rPr lang="en-AU" sz="3000" i="1" dirty="0"/>
              <a:t>Staffing TAFE for the 21</a:t>
            </a:r>
            <a:r>
              <a:rPr lang="en-AU" sz="3000" i="1" baseline="30000" dirty="0"/>
              <a:t>st</a:t>
            </a:r>
            <a:r>
              <a:rPr lang="en-AU" sz="3000" i="1" dirty="0"/>
              <a:t> century </a:t>
            </a:r>
            <a:r>
              <a:rPr lang="en-AU" sz="3000" dirty="0"/>
              <a:t>(</a:t>
            </a:r>
            <a:r>
              <a:rPr lang="en-AU" sz="3000" dirty="0" err="1"/>
              <a:t>Predl</a:t>
            </a:r>
            <a:r>
              <a:rPr lang="en-AU" sz="3000" dirty="0"/>
              <a:t> Report)</a:t>
            </a:r>
          </a:p>
          <a:p>
            <a:r>
              <a:rPr lang="en-AU" sz="3000" dirty="0"/>
              <a:t>Blunden, R. (1997). </a:t>
            </a:r>
            <a:r>
              <a:rPr lang="en-AU" sz="3000" i="1" dirty="0"/>
              <a:t>Teaching and learning in VET</a:t>
            </a:r>
            <a:r>
              <a:rPr lang="en-AU" sz="3000" dirty="0"/>
              <a:t> (book)</a:t>
            </a:r>
          </a:p>
          <a:p>
            <a:r>
              <a:rPr lang="en-AU" sz="3000" dirty="0"/>
              <a:t>Dickie et al. (2004). </a:t>
            </a:r>
            <a:r>
              <a:rPr lang="en-AU" sz="3000" i="1" dirty="0"/>
              <a:t>Enhancing the capability of VET professionals </a:t>
            </a:r>
            <a:r>
              <a:rPr lang="en-AU" sz="3000" dirty="0"/>
              <a:t>(ANTA)</a:t>
            </a:r>
          </a:p>
          <a:p>
            <a:r>
              <a:rPr lang="en-AU" sz="3000" dirty="0"/>
              <a:t>Mitchell &amp; Ward (2010). </a:t>
            </a:r>
            <a:r>
              <a:rPr lang="en-AU" sz="3000" i="1" dirty="0"/>
              <a:t>The JMA analytics model of VET capability development</a:t>
            </a:r>
          </a:p>
          <a:p>
            <a:r>
              <a:rPr lang="en-AU" sz="3000" dirty="0"/>
              <a:t>Skills Australia (2010). </a:t>
            </a:r>
            <a:r>
              <a:rPr lang="en-AU" sz="3000" i="1" dirty="0"/>
              <a:t>Australian workforce futures: A national workforce development strategy</a:t>
            </a:r>
          </a:p>
          <a:p>
            <a:r>
              <a:rPr lang="en-AU" sz="3000" dirty="0"/>
              <a:t>Guthrie (2010). </a:t>
            </a:r>
            <a:r>
              <a:rPr lang="en-AU" sz="3000" i="1" dirty="0"/>
              <a:t>Professional development in the vocational education and training workforce</a:t>
            </a:r>
            <a:r>
              <a:rPr lang="en-AU" sz="3000" dirty="0"/>
              <a:t>; and other papers 2010-11</a:t>
            </a:r>
          </a:p>
          <a:p>
            <a:r>
              <a:rPr lang="en-AU" sz="3000" dirty="0"/>
              <a:t>IBSA (2011). </a:t>
            </a:r>
            <a:r>
              <a:rPr lang="en-AU" sz="3000" i="1" dirty="0"/>
              <a:t>Pathways for VET educators: Higher level VET ed. </a:t>
            </a:r>
            <a:r>
              <a:rPr lang="en-AU" sz="3000" i="1" dirty="0" err="1"/>
              <a:t>quals</a:t>
            </a:r>
            <a:r>
              <a:rPr lang="en-AU" sz="3000" i="1" dirty="0"/>
              <a:t>. </a:t>
            </a:r>
            <a:r>
              <a:rPr lang="en-AU" sz="3000" i="1"/>
              <a:t>&amp; f/w </a:t>
            </a:r>
            <a:endParaRPr lang="en-AU" sz="3000" i="1" dirty="0"/>
          </a:p>
          <a:p>
            <a:pPr lvl="0"/>
            <a:r>
              <a:rPr lang="en-AU" sz="3000" dirty="0" err="1"/>
              <a:t>Wheelahan</a:t>
            </a:r>
            <a:r>
              <a:rPr lang="en-AU" sz="3000" dirty="0"/>
              <a:t> &amp; </a:t>
            </a:r>
            <a:r>
              <a:rPr lang="en-AU" sz="3000" dirty="0" err="1"/>
              <a:t>Moodie</a:t>
            </a:r>
            <a:r>
              <a:rPr lang="en-AU" sz="3000" dirty="0"/>
              <a:t> (2011) .</a:t>
            </a:r>
            <a:r>
              <a:rPr lang="en-AU" sz="3000" i="1" dirty="0"/>
              <a:t>The quality of teaching in VET</a:t>
            </a:r>
            <a:endParaRPr lang="en-AU" sz="3000" dirty="0"/>
          </a:p>
          <a:p>
            <a:r>
              <a:rPr lang="en-AU" sz="3000" dirty="0"/>
              <a:t>AWPA (2013). </a:t>
            </a:r>
            <a:r>
              <a:rPr lang="en-AU" sz="3000" i="1" dirty="0"/>
              <a:t>Future focus: National workforce development strategy</a:t>
            </a:r>
          </a:p>
          <a:p>
            <a:r>
              <a:rPr lang="en-AU" sz="3000" dirty="0"/>
              <a:t>Guthrie &amp; Every (2013). </a:t>
            </a:r>
            <a:r>
              <a:rPr lang="en-AU" sz="3000" i="1" dirty="0"/>
              <a:t>VET teacher, trainer and assessor capabilities, qualifications and development</a:t>
            </a:r>
          </a:p>
          <a:p>
            <a:r>
              <a:rPr lang="en-AU" sz="3000" dirty="0"/>
              <a:t>Brennan </a:t>
            </a:r>
            <a:r>
              <a:rPr lang="en-AU" sz="3000" dirty="0" err="1"/>
              <a:t>Kemmis</a:t>
            </a:r>
            <a:r>
              <a:rPr lang="en-AU" sz="3000" dirty="0"/>
              <a:t> &amp; Atkins (2014). </a:t>
            </a:r>
            <a:r>
              <a:rPr lang="en-AU" sz="3000" i="1" dirty="0"/>
              <a:t>Teaching in the VET sector in Australia</a:t>
            </a:r>
            <a:r>
              <a:rPr lang="en-AU" sz="3000" dirty="0"/>
              <a:t> (book)</a:t>
            </a:r>
          </a:p>
          <a:p>
            <a:endParaRPr lang="en-AU" dirty="0"/>
          </a:p>
        </p:txBody>
      </p:sp>
    </p:spTree>
    <p:extLst>
      <p:ext uri="{BB962C8B-B14F-4D97-AF65-F5344CB8AC3E}">
        <p14:creationId xmlns:p14="http://schemas.microsoft.com/office/powerpoint/2010/main" val="2269957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solidFill>
                  <a:srgbClr val="FF0000"/>
                </a:solidFill>
              </a:rPr>
              <a:t>PD for VET teachers?</a:t>
            </a:r>
          </a:p>
        </p:txBody>
      </p:sp>
      <p:sp>
        <p:nvSpPr>
          <p:cNvPr id="3" name="Content Placeholder 2"/>
          <p:cNvSpPr>
            <a:spLocks noGrp="1"/>
          </p:cNvSpPr>
          <p:nvPr>
            <p:ph sz="quarter" idx="1"/>
          </p:nvPr>
        </p:nvSpPr>
        <p:spPr>
          <a:xfrm>
            <a:off x="301752" y="1527048"/>
            <a:ext cx="8503920" cy="4782272"/>
          </a:xfrm>
        </p:spPr>
        <p:txBody>
          <a:bodyPr>
            <a:normAutofit fontScale="85000" lnSpcReduction="20000"/>
          </a:bodyPr>
          <a:lstStyle/>
          <a:p>
            <a:r>
              <a:rPr lang="en-AU" dirty="0"/>
              <a:t>Fleming’s day: the </a:t>
            </a:r>
            <a:r>
              <a:rPr lang="en-AU" dirty="0">
                <a:solidFill>
                  <a:srgbClr val="FF0000"/>
                </a:solidFill>
              </a:rPr>
              <a:t>Staff Development Advisory Committee</a:t>
            </a:r>
            <a:r>
              <a:rPr lang="en-AU" dirty="0"/>
              <a:t> of the TAFE Council in the Tertiary Education Commission </a:t>
            </a:r>
          </a:p>
          <a:p>
            <a:r>
              <a:rPr lang="en-AU" dirty="0">
                <a:solidFill>
                  <a:srgbClr val="FF0000"/>
                </a:solidFill>
              </a:rPr>
              <a:t>National Staff Development Committee (NSDC)</a:t>
            </a:r>
            <a:r>
              <a:rPr lang="en-AU" b="1" dirty="0">
                <a:solidFill>
                  <a:srgbClr val="FF0000"/>
                </a:solidFill>
              </a:rPr>
              <a:t> </a:t>
            </a:r>
            <a:r>
              <a:rPr lang="en-AU" b="1" dirty="0"/>
              <a:t>- </a:t>
            </a:r>
            <a:r>
              <a:rPr lang="en-AU" dirty="0"/>
              <a:t>established under ANTA to promote and fund staff development throughout VET - disbanded  1996</a:t>
            </a:r>
          </a:p>
          <a:p>
            <a:r>
              <a:rPr lang="en-AU" dirty="0"/>
              <a:t>ANTA then went to its </a:t>
            </a:r>
            <a:r>
              <a:rPr lang="en-AU" dirty="0">
                <a:solidFill>
                  <a:srgbClr val="FF0000"/>
                </a:solidFill>
              </a:rPr>
              <a:t>Framing the Future (later </a:t>
            </a:r>
            <a:r>
              <a:rPr lang="en-AU" dirty="0" err="1">
                <a:solidFill>
                  <a:srgbClr val="FF0000"/>
                </a:solidFill>
              </a:rPr>
              <a:t>RtF</a:t>
            </a:r>
            <a:r>
              <a:rPr lang="en-AU" dirty="0"/>
              <a:t>) to explain and facilitate the introduction of the new National Training Framework - started 1997, ended 2008</a:t>
            </a:r>
          </a:p>
          <a:p>
            <a:r>
              <a:rPr lang="en-AU" dirty="0"/>
              <a:t>Little left now - with the notable exception of the </a:t>
            </a:r>
            <a:r>
              <a:rPr lang="en-AU" dirty="0">
                <a:solidFill>
                  <a:srgbClr val="FF0000"/>
                </a:solidFill>
              </a:rPr>
              <a:t>VET Development Centre</a:t>
            </a:r>
            <a:r>
              <a:rPr lang="en-AU" dirty="0"/>
              <a:t> in Victoria, began </a:t>
            </a:r>
            <a:r>
              <a:rPr lang="en-GB" dirty="0"/>
              <a:t>2005 (as the TAFE Development Centre) to reinvigorate the Victorian TAFE system through provision of best practice professional development opportunities</a:t>
            </a:r>
          </a:p>
          <a:p>
            <a:r>
              <a:rPr lang="en-AU" dirty="0"/>
              <a:t>PC Report (2011): concluded there is need for further PD (beyond Cert IV) but such </a:t>
            </a:r>
            <a:r>
              <a:rPr lang="en-AU" dirty="0">
                <a:solidFill>
                  <a:srgbClr val="FF0000"/>
                </a:solidFill>
              </a:rPr>
              <a:t>opportunities are inadequate</a:t>
            </a:r>
          </a:p>
        </p:txBody>
      </p:sp>
    </p:spTree>
    <p:extLst>
      <p:ext uri="{BB962C8B-B14F-4D97-AF65-F5344CB8AC3E}">
        <p14:creationId xmlns:p14="http://schemas.microsoft.com/office/powerpoint/2010/main" val="1957018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AU" b="1" dirty="0">
                <a:solidFill>
                  <a:srgbClr val="FF0000"/>
                </a:solidFill>
              </a:rPr>
              <a:t> Presentation Outline</a:t>
            </a:r>
          </a:p>
        </p:txBody>
      </p:sp>
      <p:sp>
        <p:nvSpPr>
          <p:cNvPr id="3" name="Content Placeholder 2"/>
          <p:cNvSpPr>
            <a:spLocks noGrp="1"/>
          </p:cNvSpPr>
          <p:nvPr>
            <p:ph sz="quarter" idx="1"/>
          </p:nvPr>
        </p:nvSpPr>
        <p:spPr/>
        <p:txBody>
          <a:bodyPr/>
          <a:lstStyle/>
          <a:p>
            <a:pPr marL="0" indent="0">
              <a:buNone/>
            </a:pPr>
            <a:endParaRPr lang="en-AU" dirty="0"/>
          </a:p>
          <a:p>
            <a:pPr marL="0" indent="0">
              <a:buNone/>
            </a:pPr>
            <a:endParaRPr lang="en-AU" dirty="0"/>
          </a:p>
          <a:p>
            <a:pPr marL="0" indent="0">
              <a:buNone/>
            </a:pPr>
            <a:r>
              <a:rPr lang="en-AU" sz="3200" dirty="0"/>
              <a:t>1.  Introduction</a:t>
            </a:r>
          </a:p>
          <a:p>
            <a:pPr marL="0" indent="0">
              <a:buNone/>
            </a:pPr>
            <a:r>
              <a:rPr lang="en-AU" sz="3200" dirty="0"/>
              <a:t>2.  Fleming Report (1978/79)</a:t>
            </a:r>
          </a:p>
          <a:p>
            <a:pPr marL="0" indent="0">
              <a:buNone/>
            </a:pPr>
            <a:r>
              <a:rPr lang="en-AU" sz="3200" dirty="0"/>
              <a:t>3.  Productivity Commission Report (2011)</a:t>
            </a:r>
          </a:p>
          <a:p>
            <a:pPr marL="0" indent="0">
              <a:buNone/>
            </a:pPr>
            <a:r>
              <a:rPr lang="en-AU" sz="3200" dirty="0"/>
              <a:t>4.  Between these reports</a:t>
            </a:r>
          </a:p>
          <a:p>
            <a:pPr marL="0" indent="0">
              <a:buNone/>
            </a:pPr>
            <a:r>
              <a:rPr lang="en-AU" sz="3200" dirty="0"/>
              <a:t>5.  Concluding thoughts …</a:t>
            </a: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084168" y="764704"/>
            <a:ext cx="2477265" cy="2703806"/>
          </a:xfrm>
          <a:prstGeom prst="rect">
            <a:avLst/>
          </a:prstGeom>
        </p:spPr>
      </p:pic>
    </p:spTree>
    <p:extLst>
      <p:ext uri="{BB962C8B-B14F-4D97-AF65-F5344CB8AC3E}">
        <p14:creationId xmlns:p14="http://schemas.microsoft.com/office/powerpoint/2010/main" val="657294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solidFill>
                  <a:srgbClr val="FF0000"/>
                </a:solidFill>
              </a:rPr>
              <a:t>Economy/market influences?</a:t>
            </a:r>
          </a:p>
        </p:txBody>
      </p:sp>
      <p:sp>
        <p:nvSpPr>
          <p:cNvPr id="3" name="Content Placeholder 2"/>
          <p:cNvSpPr>
            <a:spLocks noGrp="1"/>
          </p:cNvSpPr>
          <p:nvPr>
            <p:ph sz="quarter" idx="1"/>
          </p:nvPr>
        </p:nvSpPr>
        <p:spPr>
          <a:xfrm>
            <a:off x="323528" y="1340768"/>
            <a:ext cx="8503920" cy="5184576"/>
          </a:xfrm>
        </p:spPr>
        <p:txBody>
          <a:bodyPr>
            <a:normAutofit fontScale="92500"/>
          </a:bodyPr>
          <a:lstStyle/>
          <a:p>
            <a:pPr marL="0" indent="0">
              <a:buNone/>
            </a:pPr>
            <a:r>
              <a:rPr lang="en-AU" sz="2000" i="1" dirty="0"/>
              <a:t>General</a:t>
            </a:r>
            <a:r>
              <a:rPr lang="en-AU" sz="2000" dirty="0"/>
              <a:t>:   dissatisfaction with some of the university offerings in TAFE T/E </a:t>
            </a:r>
            <a:br>
              <a:rPr lang="en-AU" sz="2000" dirty="0"/>
            </a:br>
            <a:r>
              <a:rPr lang="en-AU" sz="2000" dirty="0"/>
              <a:t>                   ‘re-discovery’ of the workplace as a site for learning</a:t>
            </a:r>
          </a:p>
          <a:p>
            <a:pPr marL="0" indent="0">
              <a:buNone/>
            </a:pPr>
            <a:endParaRPr lang="en-AU" sz="900" dirty="0"/>
          </a:p>
          <a:p>
            <a:pPr marL="457200" indent="-457200">
              <a:buFont typeface="+mj-lt"/>
              <a:buAutoNum type="arabicPeriod"/>
            </a:pPr>
            <a:r>
              <a:rPr lang="en-AU" sz="2000" dirty="0"/>
              <a:t>Universities climbing league tables to attract customers – </a:t>
            </a:r>
            <a:r>
              <a:rPr lang="en-AU" sz="2000" dirty="0">
                <a:solidFill>
                  <a:srgbClr val="FF0000"/>
                </a:solidFill>
              </a:rPr>
              <a:t>VET status low</a:t>
            </a:r>
          </a:p>
          <a:p>
            <a:pPr marL="457200" indent="-457200">
              <a:buFont typeface="+mj-lt"/>
              <a:buAutoNum type="arabicPeriod"/>
            </a:pPr>
            <a:r>
              <a:rPr lang="en-AU" sz="2000" dirty="0"/>
              <a:t>Competition - all organisations </a:t>
            </a:r>
            <a:r>
              <a:rPr lang="en-AU" sz="2000" dirty="0">
                <a:solidFill>
                  <a:srgbClr val="FF0000"/>
                </a:solidFill>
              </a:rPr>
              <a:t>reducing costs</a:t>
            </a:r>
            <a:r>
              <a:rPr lang="en-AU" sz="2000" dirty="0"/>
              <a:t> in name of ‘efficiency’</a:t>
            </a:r>
          </a:p>
          <a:p>
            <a:pPr marL="457200" indent="-457200">
              <a:buFont typeface="+mj-lt"/>
              <a:buAutoNum type="arabicPeriod"/>
            </a:pPr>
            <a:r>
              <a:rPr lang="en-AU" sz="2000" dirty="0"/>
              <a:t>Market, fuelled by technology, </a:t>
            </a:r>
            <a:r>
              <a:rPr lang="en-AU" sz="2000" dirty="0">
                <a:solidFill>
                  <a:srgbClr val="FF0000"/>
                </a:solidFill>
              </a:rPr>
              <a:t>encourages ‘short-termism’ – quick fixes</a:t>
            </a:r>
          </a:p>
          <a:p>
            <a:pPr marL="457200" indent="-457200">
              <a:buFont typeface="+mj-lt"/>
              <a:buAutoNum type="arabicPeriod"/>
            </a:pPr>
            <a:r>
              <a:rPr lang="en-AU" sz="2000" dirty="0"/>
              <a:t>Need for an educated, flexible workforce – many people in training roles –  expansion of ‘VET workforce’ – </a:t>
            </a:r>
            <a:r>
              <a:rPr lang="en-AU" sz="2000" dirty="0">
                <a:solidFill>
                  <a:srgbClr val="FF0000"/>
                </a:solidFill>
              </a:rPr>
              <a:t>minimum qualification sought</a:t>
            </a:r>
            <a:endParaRPr lang="en-AU" sz="2000" dirty="0"/>
          </a:p>
          <a:p>
            <a:pPr marL="457200" indent="-457200">
              <a:buFont typeface="+mj-lt"/>
              <a:buAutoNum type="arabicPeriod"/>
            </a:pPr>
            <a:r>
              <a:rPr lang="en-AU" sz="2000" dirty="0"/>
              <a:t>Market raises status of disciplines like business and IT – a concomitant </a:t>
            </a:r>
            <a:r>
              <a:rPr lang="en-AU" sz="2000" dirty="0">
                <a:solidFill>
                  <a:srgbClr val="FF0000"/>
                </a:solidFill>
              </a:rPr>
              <a:t>decrease in the value </a:t>
            </a:r>
            <a:r>
              <a:rPr lang="en-AU" sz="2000" dirty="0"/>
              <a:t>attached to VET teaching</a:t>
            </a:r>
          </a:p>
          <a:p>
            <a:pPr marL="457200" indent="-457200">
              <a:buFont typeface="+mj-lt"/>
              <a:buAutoNum type="arabicPeriod"/>
            </a:pPr>
            <a:r>
              <a:rPr lang="en-AU" sz="2000" dirty="0"/>
              <a:t>Need for flexibility in employment arrangements in name of agility – </a:t>
            </a:r>
            <a:r>
              <a:rPr lang="en-AU" sz="2000" dirty="0">
                <a:solidFill>
                  <a:srgbClr val="FF0000"/>
                </a:solidFill>
              </a:rPr>
              <a:t>increasing </a:t>
            </a:r>
            <a:r>
              <a:rPr lang="en-AU" sz="2000" dirty="0" err="1">
                <a:solidFill>
                  <a:srgbClr val="FF0000"/>
                </a:solidFill>
              </a:rPr>
              <a:t>casualisation</a:t>
            </a:r>
            <a:r>
              <a:rPr lang="en-AU" sz="2000" dirty="0">
                <a:solidFill>
                  <a:srgbClr val="FF0000"/>
                </a:solidFill>
              </a:rPr>
              <a:t> – variable quality</a:t>
            </a:r>
          </a:p>
          <a:p>
            <a:pPr marL="457200" indent="-457200">
              <a:buFont typeface="+mj-lt"/>
              <a:buAutoNum type="arabicPeriod"/>
            </a:pPr>
            <a:r>
              <a:rPr lang="en-AU" sz="2000" dirty="0"/>
              <a:t>‘Secular stagnation’ in advanced economies – many argue </a:t>
            </a:r>
            <a:r>
              <a:rPr lang="en-AU" sz="2000" dirty="0">
                <a:solidFill>
                  <a:srgbClr val="FF0000"/>
                </a:solidFill>
              </a:rPr>
              <a:t>insufficient investment in education and training</a:t>
            </a:r>
            <a:r>
              <a:rPr lang="en-AU" sz="2000" dirty="0"/>
              <a:t> (and infrastructure)</a:t>
            </a:r>
          </a:p>
          <a:p>
            <a:pPr marL="457200" indent="-457200">
              <a:buFont typeface="+mj-lt"/>
              <a:buAutoNum type="arabicPeriod"/>
            </a:pPr>
            <a:r>
              <a:rPr lang="en-AU" sz="2000" b="1" dirty="0"/>
              <a:t>Fundamentally, supply and demand</a:t>
            </a:r>
            <a:r>
              <a:rPr lang="en-AU" sz="2000" dirty="0"/>
              <a:t> – numbers of consumers decreasing, causing </a:t>
            </a:r>
            <a:r>
              <a:rPr lang="en-AU" sz="2000" dirty="0">
                <a:solidFill>
                  <a:srgbClr val="FF0000"/>
                </a:solidFill>
              </a:rPr>
              <a:t>HE programs to be closed down</a:t>
            </a:r>
          </a:p>
        </p:txBody>
      </p:sp>
    </p:spTree>
    <p:extLst>
      <p:ext uri="{BB962C8B-B14F-4D97-AF65-F5344CB8AC3E}">
        <p14:creationId xmlns:p14="http://schemas.microsoft.com/office/powerpoint/2010/main" val="1213583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solidFill>
                  <a:srgbClr val="FF0000"/>
                </a:solidFill>
              </a:rPr>
              <a:t>Fallacy of misplaced concreteness?</a:t>
            </a:r>
          </a:p>
        </p:txBody>
      </p:sp>
      <p:sp>
        <p:nvSpPr>
          <p:cNvPr id="3" name="Content Placeholder 2"/>
          <p:cNvSpPr>
            <a:spLocks noGrp="1"/>
          </p:cNvSpPr>
          <p:nvPr>
            <p:ph sz="quarter" idx="1"/>
          </p:nvPr>
        </p:nvSpPr>
        <p:spPr>
          <a:xfrm>
            <a:off x="301752" y="1527048"/>
            <a:ext cx="8503920" cy="4926288"/>
          </a:xfrm>
        </p:spPr>
        <p:txBody>
          <a:bodyPr>
            <a:normAutofit fontScale="77500" lnSpcReduction="20000"/>
          </a:bodyPr>
          <a:lstStyle/>
          <a:p>
            <a:r>
              <a:rPr lang="en-AU" dirty="0"/>
              <a:t>Are we witnessing what Alfred Whitehead termed ‘the fallacy of misplaced concreteness’?</a:t>
            </a:r>
          </a:p>
          <a:p>
            <a:pPr marL="0" indent="0">
              <a:buNone/>
            </a:pPr>
            <a:endParaRPr lang="en-AU" sz="1100" dirty="0"/>
          </a:p>
          <a:p>
            <a:r>
              <a:rPr lang="en-AU" dirty="0"/>
              <a:t>= the mistaken inclination to treat abstractions [e.g. the market as living entities capable of volition and of defining problems and solving them; mistaking a theoretical construct for a physical reality</a:t>
            </a:r>
          </a:p>
          <a:p>
            <a:pPr marL="0" indent="0">
              <a:buNone/>
            </a:pPr>
            <a:endParaRPr lang="en-AU" sz="1100" dirty="0"/>
          </a:p>
          <a:p>
            <a:r>
              <a:rPr lang="en-AU" dirty="0"/>
              <a:t>‘The market’: abstract construct depicting the reality of exchange of goods and services.  Encourages forces of demand and supply to operate, where buyers and sellers trade goods, services, or contracts or instruments, for money or barter.  Consumers patronise what they want. However, the market has been unable to stem or reverse inequality that economic growth sometimes causes (</a:t>
            </a:r>
            <a:r>
              <a:rPr lang="en-AU" dirty="0" err="1"/>
              <a:t>Maskin</a:t>
            </a:r>
            <a:r>
              <a:rPr lang="en-AU" dirty="0"/>
              <a:t>)</a:t>
            </a:r>
          </a:p>
          <a:p>
            <a:pPr marL="0" indent="0">
              <a:buNone/>
            </a:pPr>
            <a:r>
              <a:rPr lang="en-AU" sz="1100" dirty="0"/>
              <a:t> </a:t>
            </a:r>
          </a:p>
          <a:p>
            <a:r>
              <a:rPr lang="en-AU" dirty="0" err="1"/>
              <a:t>Prof.</a:t>
            </a:r>
            <a:r>
              <a:rPr lang="en-AU" dirty="0"/>
              <a:t> Eric </a:t>
            </a:r>
            <a:r>
              <a:rPr lang="en-AU" dirty="0" err="1"/>
              <a:t>Maskin</a:t>
            </a:r>
            <a:r>
              <a:rPr lang="en-AU" dirty="0"/>
              <a:t> (Nobel laureate in economics) has stated: </a:t>
            </a:r>
            <a:br>
              <a:rPr lang="en-AU" dirty="0"/>
            </a:br>
            <a:r>
              <a:rPr lang="en-AU" dirty="0"/>
              <a:t>   -  ‘the market is no God – it cannot solve every problem’ </a:t>
            </a:r>
            <a:br>
              <a:rPr lang="en-AU" dirty="0"/>
            </a:br>
            <a:r>
              <a:rPr lang="en-AU" dirty="0"/>
              <a:t>   -  yet ‘</a:t>
            </a:r>
            <a:r>
              <a:rPr lang="en-AU" b="1" dirty="0"/>
              <a:t>most policy-makers embrace a religious-like belief </a:t>
            </a:r>
            <a:br>
              <a:rPr lang="en-AU" b="1" dirty="0"/>
            </a:br>
            <a:r>
              <a:rPr lang="en-AU" b="1" dirty="0"/>
              <a:t>       that the market can and should solve every problem</a:t>
            </a:r>
            <a:r>
              <a:rPr lang="en-AU" dirty="0"/>
              <a:t>’</a:t>
            </a:r>
          </a:p>
        </p:txBody>
      </p:sp>
    </p:spTree>
    <p:extLst>
      <p:ext uri="{BB962C8B-B14F-4D97-AF65-F5344CB8AC3E}">
        <p14:creationId xmlns:p14="http://schemas.microsoft.com/office/powerpoint/2010/main" val="4096991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b="1" dirty="0">
                <a:solidFill>
                  <a:srgbClr val="FF0000"/>
                </a:solidFill>
              </a:rPr>
              <a:t>5. Concluding thoughts</a:t>
            </a:r>
          </a:p>
        </p:txBody>
      </p:sp>
      <p:sp>
        <p:nvSpPr>
          <p:cNvPr id="3" name="Content Placeholder 2"/>
          <p:cNvSpPr>
            <a:spLocks noGrp="1"/>
          </p:cNvSpPr>
          <p:nvPr>
            <p:ph sz="quarter" idx="1"/>
          </p:nvPr>
        </p:nvSpPr>
        <p:spPr>
          <a:xfrm>
            <a:off x="301752" y="1527048"/>
            <a:ext cx="8503920" cy="4854280"/>
          </a:xfrm>
        </p:spPr>
        <p:txBody>
          <a:bodyPr>
            <a:normAutofit fontScale="85000" lnSpcReduction="20000"/>
          </a:bodyPr>
          <a:lstStyle/>
          <a:p>
            <a:r>
              <a:rPr lang="en-AU" i="1" dirty="0"/>
              <a:t>‘Not proved easy … no simple solutions’ </a:t>
            </a:r>
            <a:r>
              <a:rPr lang="en-AU" dirty="0"/>
              <a:t>(Hermann et al. 1972)</a:t>
            </a:r>
          </a:p>
          <a:p>
            <a:r>
              <a:rPr lang="en-AU" dirty="0"/>
              <a:t>Goals from earlier years (e.g. parity of esteem, enhanced status, deep understanding, more data) not been attained, and situation is worsening (cf. Hetherington &amp; Rust 2013)</a:t>
            </a:r>
          </a:p>
          <a:p>
            <a:pPr marL="0" indent="0">
              <a:buNone/>
            </a:pPr>
            <a:endParaRPr lang="en-AU" sz="900" dirty="0"/>
          </a:p>
          <a:p>
            <a:r>
              <a:rPr lang="en-AU" dirty="0"/>
              <a:t>Ironic that this is happening just as: </a:t>
            </a:r>
            <a:br>
              <a:rPr lang="en-AU" dirty="0"/>
            </a:br>
            <a:r>
              <a:rPr lang="en-AU" dirty="0"/>
              <a:t> (a)  teacher preparation in other educational sectors </a:t>
            </a:r>
            <a:br>
              <a:rPr lang="en-AU" dirty="0"/>
            </a:br>
            <a:r>
              <a:rPr lang="en-AU" dirty="0"/>
              <a:t> (b)  VET teacher preparation in other countries is </a:t>
            </a:r>
            <a:br>
              <a:rPr lang="en-AU" dirty="0"/>
            </a:br>
            <a:r>
              <a:rPr lang="en-AU" dirty="0"/>
              <a:t>         being critically examined and enhanced!</a:t>
            </a:r>
          </a:p>
          <a:p>
            <a:pPr marL="0" indent="0">
              <a:buNone/>
            </a:pPr>
            <a:endParaRPr lang="en-AU" sz="900" dirty="0"/>
          </a:p>
          <a:p>
            <a:r>
              <a:rPr lang="en-AU" dirty="0"/>
              <a:t>Tightrope? – yes, and the market has played its part</a:t>
            </a:r>
          </a:p>
          <a:p>
            <a:pPr marL="0" indent="0">
              <a:buNone/>
            </a:pPr>
            <a:endParaRPr lang="en-AU" sz="900" dirty="0"/>
          </a:p>
          <a:p>
            <a:r>
              <a:rPr lang="en-AU" dirty="0"/>
              <a:t>Quality of VET system depends heavily on quality of those who deliver/assess it</a:t>
            </a:r>
            <a:br>
              <a:rPr lang="en-AU" dirty="0"/>
            </a:br>
            <a:r>
              <a:rPr lang="en-AU" dirty="0"/>
              <a:t>While VET teacher / trainer preparation and PD are not adequate (declining?), quality of VET continues to be an ongoing, serious concern requiring urgent attention  </a:t>
            </a:r>
          </a:p>
        </p:txBody>
      </p:sp>
    </p:spTree>
    <p:extLst>
      <p:ext uri="{BB962C8B-B14F-4D97-AF65-F5344CB8AC3E}">
        <p14:creationId xmlns:p14="http://schemas.microsoft.com/office/powerpoint/2010/main" val="2701361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1"/>
            <a:ext cx="8534400" cy="680120"/>
          </a:xfrm>
        </p:spPr>
        <p:txBody>
          <a:bodyPr/>
          <a:lstStyle/>
          <a:p>
            <a:r>
              <a:rPr lang="en-AU" b="1" dirty="0">
                <a:solidFill>
                  <a:srgbClr val="FF0000"/>
                </a:solidFill>
              </a:rPr>
              <a:t>An apt ending</a:t>
            </a:r>
          </a:p>
        </p:txBody>
      </p:sp>
      <p:sp>
        <p:nvSpPr>
          <p:cNvPr id="3" name="Content Placeholder 2"/>
          <p:cNvSpPr>
            <a:spLocks noGrp="1"/>
          </p:cNvSpPr>
          <p:nvPr>
            <p:ph sz="quarter" idx="1"/>
          </p:nvPr>
        </p:nvSpPr>
        <p:spPr>
          <a:xfrm>
            <a:off x="323528" y="1700808"/>
            <a:ext cx="8503920" cy="4680520"/>
          </a:xfrm>
        </p:spPr>
        <p:txBody>
          <a:bodyPr>
            <a:normAutofit/>
          </a:bodyPr>
          <a:lstStyle/>
          <a:p>
            <a:pPr marL="0" lvl="0" indent="0">
              <a:buNone/>
            </a:pPr>
            <a:r>
              <a:rPr lang="en-AU" sz="2400" dirty="0"/>
              <a:t>Greg </a:t>
            </a:r>
            <a:r>
              <a:rPr lang="en-AU" sz="2400" dirty="0" err="1"/>
              <a:t>Woodburne’s</a:t>
            </a:r>
            <a:r>
              <a:rPr lang="en-AU" sz="2400" dirty="0"/>
              <a:t> concluding comment at the 1</a:t>
            </a:r>
            <a:r>
              <a:rPr lang="en-AU" sz="2400" baseline="30000" dirty="0"/>
              <a:t>st</a:t>
            </a:r>
            <a:r>
              <a:rPr lang="en-AU" sz="2400" dirty="0"/>
              <a:t> National TAFE Teacher Education Conference in 1980 (35 years ago!):</a:t>
            </a:r>
          </a:p>
          <a:p>
            <a:pPr marL="0" indent="0">
              <a:buNone/>
            </a:pPr>
            <a:r>
              <a:rPr lang="en-AU" dirty="0"/>
              <a:t>	</a:t>
            </a:r>
            <a:r>
              <a:rPr lang="en-AU" sz="2200" dirty="0"/>
              <a:t>TAFE [VET] teacher education on the whole has moved a </a:t>
            </a:r>
            <a:br>
              <a:rPr lang="en-AU" sz="2200" dirty="0"/>
            </a:br>
            <a:r>
              <a:rPr lang="en-AU" sz="2200" dirty="0"/>
              <a:t>	long way from being a blurred carbon copy of primary and </a:t>
            </a:r>
            <a:br>
              <a:rPr lang="en-AU" sz="2200" dirty="0"/>
            </a:br>
            <a:r>
              <a:rPr lang="en-AU" sz="2200" dirty="0"/>
              <a:t>	secondary teacher education; however, it still has a long </a:t>
            </a:r>
            <a:br>
              <a:rPr lang="en-AU" sz="2200" dirty="0"/>
            </a:br>
            <a:r>
              <a:rPr lang="en-AU" sz="2200" dirty="0"/>
              <a:t>	way to go to demonstrate that what it has managed to create</a:t>
            </a:r>
            <a:br>
              <a:rPr lang="en-AU" sz="2200" dirty="0"/>
            </a:br>
            <a:r>
              <a:rPr lang="en-AU" sz="2200" dirty="0"/>
              <a:t>	 reflects in real terms the needs of the unique combination </a:t>
            </a:r>
            <a:br>
              <a:rPr lang="en-AU" sz="2200" dirty="0"/>
            </a:br>
            <a:r>
              <a:rPr lang="en-AU" sz="2200" dirty="0"/>
              <a:t>		of students and courses that the TAFE [VET] teacher </a:t>
            </a:r>
            <a:br>
              <a:rPr lang="en-AU" sz="2200" dirty="0"/>
            </a:br>
            <a:r>
              <a:rPr lang="en-AU" sz="2200" dirty="0"/>
              <a:t>		is asked to serve.  </a:t>
            </a:r>
            <a:r>
              <a:rPr lang="en-AU" dirty="0"/>
              <a:t>  </a:t>
            </a:r>
            <a:r>
              <a:rPr lang="en-AU" sz="2000" dirty="0"/>
              <a:t>(p. 65)</a:t>
            </a:r>
          </a:p>
          <a:p>
            <a:pPr marL="0" indent="0">
              <a:buNone/>
            </a:pPr>
            <a:endParaRPr lang="en-AU" sz="2000" dirty="0"/>
          </a:p>
          <a:p>
            <a:pPr marL="0" indent="0">
              <a:buNone/>
            </a:pPr>
            <a:r>
              <a:rPr lang="en-AU" sz="2400" dirty="0"/>
              <a:t>			What do </a:t>
            </a:r>
            <a:r>
              <a:rPr lang="en-AU" sz="2400" u="sng" dirty="0"/>
              <a:t>you</a:t>
            </a:r>
            <a:r>
              <a:rPr lang="en-AU" sz="2400" dirty="0"/>
              <a:t> think?</a:t>
            </a:r>
          </a:p>
        </p:txBody>
      </p:sp>
      <p:pic>
        <p:nvPicPr>
          <p:cNvPr id="4" name="Picture 2" descr="C:\Users\harrisrm\Pictures\the_think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19" y="4437112"/>
            <a:ext cx="1800201" cy="220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8891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solidFill>
                  <a:srgbClr val="FF0000"/>
                </a:solidFill>
              </a:rPr>
              <a:t>1. Introduction: two starting points</a:t>
            </a:r>
          </a:p>
        </p:txBody>
      </p:sp>
      <p:sp>
        <p:nvSpPr>
          <p:cNvPr id="3" name="Content Placeholder 2"/>
          <p:cNvSpPr>
            <a:spLocks noGrp="1"/>
          </p:cNvSpPr>
          <p:nvPr>
            <p:ph sz="quarter" idx="1"/>
          </p:nvPr>
        </p:nvSpPr>
        <p:spPr>
          <a:xfrm>
            <a:off x="301752" y="1700808"/>
            <a:ext cx="8503920" cy="4752528"/>
          </a:xfrm>
        </p:spPr>
        <p:txBody>
          <a:bodyPr>
            <a:normAutofit fontScale="55000" lnSpcReduction="20000"/>
          </a:bodyPr>
          <a:lstStyle/>
          <a:p>
            <a:pPr marL="0" indent="0">
              <a:buNone/>
            </a:pPr>
            <a:r>
              <a:rPr lang="en-AU" sz="3600" b="1" dirty="0"/>
              <a:t>1.</a:t>
            </a:r>
            <a:r>
              <a:rPr lang="en-AU" sz="3600" dirty="0"/>
              <a:t>  Hermann, Richardson &amp; </a:t>
            </a:r>
            <a:r>
              <a:rPr lang="en-AU" sz="3600" dirty="0" err="1"/>
              <a:t>Woodburne</a:t>
            </a:r>
            <a:r>
              <a:rPr lang="en-AU" sz="3600" dirty="0"/>
              <a:t> (1972), </a:t>
            </a:r>
            <a:r>
              <a:rPr lang="en-AU" sz="3600" b="1" i="1" dirty="0"/>
              <a:t>Trade and technician</a:t>
            </a:r>
            <a:br>
              <a:rPr lang="en-AU" sz="3600" b="1" i="1" dirty="0"/>
            </a:br>
            <a:r>
              <a:rPr lang="en-AU" sz="3600" b="1" i="1" dirty="0"/>
              <a:t>     education: principles and issues (</a:t>
            </a:r>
            <a:r>
              <a:rPr lang="en-AU" sz="3600" dirty="0"/>
              <a:t>Ch. 7 on teachers)</a:t>
            </a:r>
          </a:p>
          <a:p>
            <a:pPr marL="0" indent="0">
              <a:buNone/>
            </a:pPr>
            <a:endParaRPr lang="en-AU" sz="1500" dirty="0"/>
          </a:p>
          <a:p>
            <a:r>
              <a:rPr lang="en-AU" sz="3600" dirty="0"/>
              <a:t>What institutional setting is best for T/E programs? </a:t>
            </a:r>
            <a:br>
              <a:rPr lang="en-AU" sz="3600" dirty="0"/>
            </a:br>
            <a:r>
              <a:rPr lang="en-AU" sz="3600" dirty="0"/>
              <a:t>What academic awards shd. be given on completion of the T/E course?</a:t>
            </a:r>
          </a:p>
          <a:p>
            <a:pPr marL="0" indent="0">
              <a:buNone/>
            </a:pPr>
            <a:endParaRPr lang="en-AU" sz="1500" dirty="0"/>
          </a:p>
          <a:p>
            <a:r>
              <a:rPr lang="en-AU" sz="3600" dirty="0"/>
              <a:t> “Providing a T/E course for teachers of trade and technician courses that will produce competent practitioners as well as producing teachers with a broad outlook has </a:t>
            </a:r>
            <a:r>
              <a:rPr lang="en-AU" sz="3600" dirty="0">
                <a:solidFill>
                  <a:srgbClr val="FF0000"/>
                </a:solidFill>
              </a:rPr>
              <a:t>not proved easy, nor are there likely to be simple solutions </a:t>
            </a:r>
            <a:r>
              <a:rPr lang="en-AU" sz="3600" dirty="0"/>
              <a:t>to the problems that such courses raise.” (p.117)</a:t>
            </a:r>
          </a:p>
          <a:p>
            <a:pPr marL="0" indent="0">
              <a:buNone/>
            </a:pPr>
            <a:endParaRPr lang="en-AU" sz="1500" dirty="0"/>
          </a:p>
          <a:p>
            <a:r>
              <a:rPr lang="en-AU" sz="3600" dirty="0"/>
              <a:t>“The initial T/E courses … are </a:t>
            </a:r>
            <a:r>
              <a:rPr lang="en-AU" sz="3600" dirty="0">
                <a:solidFill>
                  <a:srgbClr val="FF0000"/>
                </a:solidFill>
              </a:rPr>
              <a:t>only a starting point to professional development</a:t>
            </a:r>
            <a:r>
              <a:rPr lang="en-AU" sz="3600" dirty="0"/>
              <a:t> … if teachers are improve their teaching competence, maintain an up-to-date knowledge of their trade or technician field, … they </a:t>
            </a:r>
            <a:r>
              <a:rPr lang="en-AU" sz="3600" u="sng" dirty="0"/>
              <a:t>must</a:t>
            </a:r>
            <a:r>
              <a:rPr lang="en-AU" sz="3600" dirty="0"/>
              <a:t> have the opportunity to take part in readily available, comprehensive &amp; systematic programmes of in-service </a:t>
            </a:r>
            <a:r>
              <a:rPr lang="en-AU" sz="3600" dirty="0" err="1"/>
              <a:t>devt</a:t>
            </a:r>
            <a:r>
              <a:rPr lang="en-AU" sz="3600" dirty="0"/>
              <a:t>.” (p.118)</a:t>
            </a:r>
          </a:p>
          <a:p>
            <a:pPr marL="0" indent="0">
              <a:buNone/>
            </a:pPr>
            <a:endParaRPr lang="en-AU" sz="1500" dirty="0"/>
          </a:p>
          <a:p>
            <a:pPr marL="0" indent="0">
              <a:buNone/>
            </a:pPr>
            <a:r>
              <a:rPr lang="en-AU" sz="3600" b="1" dirty="0"/>
              <a:t>2. A personal odyssey!</a:t>
            </a:r>
          </a:p>
          <a:p>
            <a:r>
              <a:rPr lang="en-AU" sz="3600" dirty="0"/>
              <a:t>Lifelong education; Tough; Knowles; </a:t>
            </a:r>
            <a:r>
              <a:rPr lang="en-AU" sz="3600" dirty="0" err="1"/>
              <a:t>Kangan</a:t>
            </a:r>
            <a:r>
              <a:rPr lang="en-AU" sz="3600" dirty="0"/>
              <a:t> …                     Awakening!</a:t>
            </a:r>
          </a:p>
        </p:txBody>
      </p:sp>
    </p:spTree>
    <p:extLst>
      <p:ext uri="{BB962C8B-B14F-4D97-AF65-F5344CB8AC3E}">
        <p14:creationId xmlns:p14="http://schemas.microsoft.com/office/powerpoint/2010/main" val="2372196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solidFill>
                  <a:srgbClr val="FF0000"/>
                </a:solidFill>
              </a:rPr>
              <a:t>Myer </a:t>
            </a:r>
            <a:r>
              <a:rPr lang="en-AU" b="1" dirty="0" err="1">
                <a:solidFill>
                  <a:srgbClr val="FF0000"/>
                </a:solidFill>
              </a:rPr>
              <a:t>Kangan</a:t>
            </a:r>
            <a:endParaRPr lang="en-AU" dirty="0">
              <a:solidFill>
                <a:srgbClr val="FF0000"/>
              </a:solidFill>
            </a:endParaRPr>
          </a:p>
        </p:txBody>
      </p:sp>
      <p:sp>
        <p:nvSpPr>
          <p:cNvPr id="4" name="Content Placeholder 3"/>
          <p:cNvSpPr>
            <a:spLocks noGrp="1"/>
          </p:cNvSpPr>
          <p:nvPr>
            <p:ph sz="half" idx="2"/>
          </p:nvPr>
        </p:nvSpPr>
        <p:spPr/>
        <p:txBody>
          <a:bodyPr>
            <a:normAutofit/>
          </a:bodyPr>
          <a:lstStyle/>
          <a:p>
            <a:pPr marL="0" indent="0">
              <a:buNone/>
            </a:pPr>
            <a:endParaRPr lang="en-AU" b="1" dirty="0"/>
          </a:p>
          <a:p>
            <a:pPr marL="0" indent="0">
              <a:buNone/>
            </a:pPr>
            <a:r>
              <a:rPr lang="en-AU" dirty="0"/>
              <a:t>OBE (1972), AO (1983)</a:t>
            </a:r>
          </a:p>
          <a:p>
            <a:pPr marL="0" indent="0">
              <a:buNone/>
            </a:pPr>
            <a:endParaRPr lang="en-AU" dirty="0"/>
          </a:p>
          <a:p>
            <a:r>
              <a:rPr lang="en-AU" dirty="0"/>
              <a:t>1917 - 1991</a:t>
            </a:r>
          </a:p>
          <a:p>
            <a:r>
              <a:rPr lang="en-AU" dirty="0"/>
              <a:t>Lifetime of govt. and community service</a:t>
            </a:r>
          </a:p>
          <a:p>
            <a:r>
              <a:rPr lang="en-AU" dirty="0"/>
              <a:t>Australian Committee on Technical and Further Education (ACOTAFE) report 1974</a:t>
            </a:r>
          </a:p>
        </p:txBody>
      </p:sp>
      <p:pic>
        <p:nvPicPr>
          <p:cNvPr id="5" name="Picture 2" descr="C:\Users\harrisrm\Documents\harrisrm\My Pictures\Photo of Myer Kangan.JPG"/>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val="0"/>
              </a:ext>
            </a:extLst>
          </a:blip>
          <a:srcRect r="16626"/>
          <a:stretch/>
        </p:blipFill>
        <p:spPr bwMode="auto">
          <a:xfrm>
            <a:off x="467544" y="1556792"/>
            <a:ext cx="3796955"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8144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20242"/>
            <a:ext cx="4608512" cy="672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2309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b="1" dirty="0">
                <a:solidFill>
                  <a:srgbClr val="FF0000"/>
                </a:solidFill>
              </a:rPr>
              <a:t>Key points in these reports</a:t>
            </a:r>
            <a:endParaRPr lang="en-AU" dirty="0"/>
          </a:p>
        </p:txBody>
      </p:sp>
      <p:sp>
        <p:nvSpPr>
          <p:cNvPr id="3" name="Content Placeholder 2"/>
          <p:cNvSpPr>
            <a:spLocks noGrp="1"/>
          </p:cNvSpPr>
          <p:nvPr>
            <p:ph sz="quarter" idx="1"/>
          </p:nvPr>
        </p:nvSpPr>
        <p:spPr>
          <a:xfrm>
            <a:off x="301752" y="1700808"/>
            <a:ext cx="8590728" cy="4680520"/>
          </a:xfrm>
        </p:spPr>
        <p:txBody>
          <a:bodyPr>
            <a:normAutofit fontScale="70000" lnSpcReduction="20000"/>
          </a:bodyPr>
          <a:lstStyle/>
          <a:p>
            <a:r>
              <a:rPr lang="en-AU" dirty="0"/>
              <a:t>All TAFE teachers to undertake a ‘nationally accredited award at advanced education level’, capable of being completed within 3 years (UG2) – release </a:t>
            </a:r>
          </a:p>
          <a:p>
            <a:r>
              <a:rPr lang="en-AU" dirty="0"/>
              <a:t>Reinforced the model program (Fleming) of 3 elements – no liberal studies or technical studies</a:t>
            </a:r>
          </a:p>
          <a:p>
            <a:r>
              <a:rPr lang="en-AU" dirty="0"/>
              <a:t>‘Each participating institution should accept that TAFE T/E has a high priority in its operations’ </a:t>
            </a:r>
          </a:p>
          <a:p>
            <a:r>
              <a:rPr lang="en-AU" dirty="0"/>
              <a:t>TAFE and CAEs to increase scope and effectiveness of joint arrangements</a:t>
            </a:r>
          </a:p>
          <a:p>
            <a:r>
              <a:rPr lang="en-AU" dirty="0"/>
              <a:t>Courses to be based on objective assessment of functions of all categories of TAFE teachers and the K and S necessary …</a:t>
            </a:r>
          </a:p>
          <a:p>
            <a:r>
              <a:rPr lang="en-AU" dirty="0"/>
              <a:t>Moves to expand number of institutions  ‘must be resisted to prevent dissipation of resources’  - number kept to a minimum</a:t>
            </a:r>
          </a:p>
          <a:p>
            <a:r>
              <a:rPr lang="en-AU" dirty="0"/>
              <a:t>Improve student/staff ratios in TAFE T/E; and build library resources</a:t>
            </a:r>
          </a:p>
          <a:p>
            <a:r>
              <a:rPr lang="en-AU" dirty="0"/>
              <a:t>Desire for all teachers to be in same program (i.e. against PG1)</a:t>
            </a:r>
          </a:p>
          <a:p>
            <a:r>
              <a:rPr lang="en-AU" dirty="0"/>
              <a:t>Commended Adv. Ed. Council for its special grants in 1979 for initiatives in TAFE T/E - wanted continuance in 1980</a:t>
            </a:r>
          </a:p>
          <a:p>
            <a:r>
              <a:rPr lang="en-AU" dirty="0"/>
              <a:t>Rec 11: a Working Party between providers – leading to ‘a full-scale national conference in second half of 1980’</a:t>
            </a:r>
          </a:p>
        </p:txBody>
      </p:sp>
    </p:spTree>
    <p:extLst>
      <p:ext uri="{BB962C8B-B14F-4D97-AF65-F5344CB8AC3E}">
        <p14:creationId xmlns:p14="http://schemas.microsoft.com/office/powerpoint/2010/main" val="865873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b="1" dirty="0">
                <a:solidFill>
                  <a:srgbClr val="FF0000"/>
                </a:solidFill>
              </a:rPr>
              <a:t>2. Fleming Report (1978/79)</a:t>
            </a:r>
          </a:p>
        </p:txBody>
      </p:sp>
      <p:sp>
        <p:nvSpPr>
          <p:cNvPr id="3" name="Content Placeholder 2"/>
          <p:cNvSpPr>
            <a:spLocks noGrp="1"/>
          </p:cNvSpPr>
          <p:nvPr>
            <p:ph sz="quarter" idx="1"/>
          </p:nvPr>
        </p:nvSpPr>
        <p:spPr>
          <a:xfrm>
            <a:off x="301752" y="1772815"/>
            <a:ext cx="8503920" cy="4536505"/>
          </a:xfrm>
        </p:spPr>
        <p:txBody>
          <a:bodyPr>
            <a:normAutofit fontScale="92500"/>
          </a:bodyPr>
          <a:lstStyle/>
          <a:p>
            <a:r>
              <a:rPr lang="en-AU" i="1" dirty="0"/>
              <a:t>The formal preparation of TAFE teachers in Australia</a:t>
            </a:r>
          </a:p>
          <a:p>
            <a:pPr marL="0" indent="0">
              <a:buNone/>
            </a:pPr>
            <a:endParaRPr lang="en-AU" sz="1700" i="1" dirty="0"/>
          </a:p>
          <a:p>
            <a:r>
              <a:rPr lang="en-AU" dirty="0"/>
              <a:t>In my view, the Report was:</a:t>
            </a:r>
          </a:p>
          <a:p>
            <a:pPr marL="0" indent="0">
              <a:buNone/>
            </a:pPr>
            <a:r>
              <a:rPr lang="en-AU" dirty="0"/>
              <a:t>    - a catalyst for a much-needed boost to VET teacher </a:t>
            </a:r>
            <a:br>
              <a:rPr lang="en-AU" dirty="0"/>
            </a:br>
            <a:r>
              <a:rPr lang="en-AU" dirty="0"/>
              <a:t>       education - to that time piecemeal and variable </a:t>
            </a:r>
          </a:p>
          <a:p>
            <a:pPr marL="0" indent="0">
              <a:buNone/>
            </a:pPr>
            <a:r>
              <a:rPr lang="en-AU" dirty="0"/>
              <a:t>    - first systemic effort at improving the quality and</a:t>
            </a:r>
            <a:br>
              <a:rPr lang="en-AU" dirty="0"/>
            </a:br>
            <a:r>
              <a:rPr lang="en-AU" dirty="0"/>
              <a:t>      standing of VET teachers </a:t>
            </a:r>
          </a:p>
          <a:p>
            <a:pPr marL="0" indent="0">
              <a:buNone/>
            </a:pPr>
            <a:r>
              <a:rPr lang="en-AU" dirty="0"/>
              <a:t>    - conduit for considerable funding allocated to resources,</a:t>
            </a:r>
            <a:br>
              <a:rPr lang="en-AU" dirty="0"/>
            </a:br>
            <a:r>
              <a:rPr lang="en-AU" dirty="0"/>
              <a:t>       particularly for pedagogy aligned more to the needs of </a:t>
            </a:r>
            <a:br>
              <a:rPr lang="en-AU" dirty="0"/>
            </a:br>
            <a:r>
              <a:rPr lang="en-AU" dirty="0"/>
              <a:t>       VET teachers than school teachers</a:t>
            </a:r>
          </a:p>
        </p:txBody>
      </p:sp>
    </p:spTree>
    <p:extLst>
      <p:ext uri="{BB962C8B-B14F-4D97-AF65-F5344CB8AC3E}">
        <p14:creationId xmlns:p14="http://schemas.microsoft.com/office/powerpoint/2010/main" val="1603675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80333256"/>
              </p:ext>
            </p:extLst>
          </p:nvPr>
        </p:nvGraphicFramePr>
        <p:xfrm>
          <a:off x="107504" y="116633"/>
          <a:ext cx="8928992" cy="6738948"/>
        </p:xfrm>
        <a:graphic>
          <a:graphicData uri="http://schemas.openxmlformats.org/drawingml/2006/table">
            <a:tbl>
              <a:tblPr firstRow="1" bandRow="1">
                <a:tableStyleId>{5C22544A-7EE6-4342-B048-85BDC9FD1C3A}</a:tableStyleId>
              </a:tblPr>
              <a:tblGrid>
                <a:gridCol w="2169614">
                  <a:extLst>
                    <a:ext uri="{9D8B030D-6E8A-4147-A177-3AD203B41FA5}">
                      <a16:colId xmlns:a16="http://schemas.microsoft.com/office/drawing/2014/main" val="20000"/>
                    </a:ext>
                  </a:extLst>
                </a:gridCol>
                <a:gridCol w="1331033">
                  <a:extLst>
                    <a:ext uri="{9D8B030D-6E8A-4147-A177-3AD203B41FA5}">
                      <a16:colId xmlns:a16="http://schemas.microsoft.com/office/drawing/2014/main" val="20001"/>
                    </a:ext>
                  </a:extLst>
                </a:gridCol>
                <a:gridCol w="1750323">
                  <a:extLst>
                    <a:ext uri="{9D8B030D-6E8A-4147-A177-3AD203B41FA5}">
                      <a16:colId xmlns:a16="http://schemas.microsoft.com/office/drawing/2014/main" val="20002"/>
                    </a:ext>
                  </a:extLst>
                </a:gridCol>
                <a:gridCol w="1750323">
                  <a:extLst>
                    <a:ext uri="{9D8B030D-6E8A-4147-A177-3AD203B41FA5}">
                      <a16:colId xmlns:a16="http://schemas.microsoft.com/office/drawing/2014/main" val="20003"/>
                    </a:ext>
                  </a:extLst>
                </a:gridCol>
                <a:gridCol w="1927699">
                  <a:extLst>
                    <a:ext uri="{9D8B030D-6E8A-4147-A177-3AD203B41FA5}">
                      <a16:colId xmlns:a16="http://schemas.microsoft.com/office/drawing/2014/main" val="20004"/>
                    </a:ext>
                  </a:extLst>
                </a:gridCol>
              </a:tblGrid>
              <a:tr h="541636">
                <a:tc>
                  <a:txBody>
                    <a:bodyPr/>
                    <a:lstStyle/>
                    <a:p>
                      <a:pPr marL="457200">
                        <a:lnSpc>
                          <a:spcPct val="115000"/>
                        </a:lnSpc>
                        <a:spcAft>
                          <a:spcPts val="0"/>
                        </a:spcAft>
                      </a:pPr>
                      <a:r>
                        <a:rPr lang="en-AU" sz="2400" b="1" dirty="0">
                          <a:effectLst/>
                          <a:latin typeface="Calibri"/>
                          <a:ea typeface="Calibri"/>
                          <a:cs typeface="Calibri"/>
                        </a:rPr>
                        <a:t>Institution</a:t>
                      </a:r>
                      <a:endParaRPr lang="en-AU" sz="2400" dirty="0">
                        <a:effectLst/>
                        <a:latin typeface="Calibri"/>
                        <a:ea typeface="Calibri"/>
                        <a:cs typeface="Times New Roman"/>
                      </a:endParaRPr>
                    </a:p>
                  </a:txBody>
                  <a:tcPr marL="68580" marR="68580" marT="0" marB="0" anchor="ctr"/>
                </a:tc>
                <a:tc>
                  <a:txBody>
                    <a:bodyPr/>
                    <a:lstStyle/>
                    <a:p>
                      <a:pPr marL="457200">
                        <a:lnSpc>
                          <a:spcPct val="115000"/>
                        </a:lnSpc>
                        <a:spcAft>
                          <a:spcPts val="0"/>
                        </a:spcAft>
                      </a:pPr>
                      <a:r>
                        <a:rPr lang="en-AU" sz="2400" b="1" dirty="0">
                          <a:effectLst/>
                          <a:latin typeface="Calibri"/>
                          <a:ea typeface="Calibri"/>
                          <a:cs typeface="Calibri"/>
                        </a:rPr>
                        <a:t>UG3</a:t>
                      </a:r>
                      <a:endParaRPr lang="en-AU" sz="2400" dirty="0">
                        <a:effectLst/>
                        <a:latin typeface="Calibri"/>
                        <a:ea typeface="Calibri"/>
                        <a:cs typeface="Times New Roman"/>
                      </a:endParaRPr>
                    </a:p>
                  </a:txBody>
                  <a:tcPr marL="68580" marR="68580" marT="0" marB="0" anchor="ctr"/>
                </a:tc>
                <a:tc>
                  <a:txBody>
                    <a:bodyPr/>
                    <a:lstStyle/>
                    <a:p>
                      <a:pPr marL="457200">
                        <a:lnSpc>
                          <a:spcPct val="115000"/>
                        </a:lnSpc>
                        <a:spcAft>
                          <a:spcPts val="0"/>
                        </a:spcAft>
                      </a:pPr>
                      <a:r>
                        <a:rPr lang="en-AU" sz="2400" b="1" dirty="0">
                          <a:effectLst/>
                          <a:latin typeface="Calibri"/>
                          <a:ea typeface="Calibri"/>
                          <a:cs typeface="Calibri"/>
                        </a:rPr>
                        <a:t>UG2</a:t>
                      </a:r>
                      <a:endParaRPr lang="en-AU" sz="2400" dirty="0">
                        <a:effectLst/>
                        <a:latin typeface="Calibri"/>
                        <a:ea typeface="Calibri"/>
                        <a:cs typeface="Times New Roman"/>
                      </a:endParaRPr>
                    </a:p>
                  </a:txBody>
                  <a:tcPr marL="68580" marR="68580" marT="0" marB="0" anchor="ctr"/>
                </a:tc>
                <a:tc>
                  <a:txBody>
                    <a:bodyPr/>
                    <a:lstStyle/>
                    <a:p>
                      <a:pPr marL="457200">
                        <a:lnSpc>
                          <a:spcPct val="115000"/>
                        </a:lnSpc>
                        <a:spcAft>
                          <a:spcPts val="0"/>
                        </a:spcAft>
                      </a:pPr>
                      <a:r>
                        <a:rPr lang="en-AU" sz="2400" b="1" dirty="0">
                          <a:effectLst/>
                          <a:latin typeface="Calibri"/>
                          <a:ea typeface="Calibri"/>
                          <a:cs typeface="Calibri"/>
                        </a:rPr>
                        <a:t>PG1</a:t>
                      </a:r>
                      <a:endParaRPr lang="en-AU" sz="2400" dirty="0">
                        <a:effectLst/>
                        <a:latin typeface="Calibri"/>
                        <a:ea typeface="Calibri"/>
                        <a:cs typeface="Times New Roman"/>
                      </a:endParaRPr>
                    </a:p>
                  </a:txBody>
                  <a:tcPr marL="68580" marR="68580" marT="0" marB="0" anchor="ctr"/>
                </a:tc>
                <a:tc>
                  <a:txBody>
                    <a:bodyPr/>
                    <a:lstStyle/>
                    <a:p>
                      <a:pPr marL="457200">
                        <a:lnSpc>
                          <a:spcPct val="115000"/>
                        </a:lnSpc>
                        <a:spcAft>
                          <a:spcPts val="0"/>
                        </a:spcAft>
                      </a:pPr>
                      <a:r>
                        <a:rPr lang="en-AU" sz="2400" b="1" dirty="0">
                          <a:effectLst/>
                          <a:latin typeface="Calibri"/>
                          <a:ea typeface="Calibri"/>
                          <a:cs typeface="Calibri"/>
                        </a:rPr>
                        <a:t>Others</a:t>
                      </a:r>
                      <a:endParaRPr lang="en-AU" sz="24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648072">
                <a:tc>
                  <a:txBody>
                    <a:bodyPr/>
                    <a:lstStyle/>
                    <a:p>
                      <a:r>
                        <a:rPr lang="en-AU" dirty="0"/>
                        <a:t>Mt </a:t>
                      </a:r>
                      <a:r>
                        <a:rPr kumimoji="0" lang="en-AU" sz="1800" kern="1200" dirty="0">
                          <a:solidFill>
                            <a:schemeClr val="dk1"/>
                          </a:solidFill>
                          <a:effectLst/>
                          <a:latin typeface="+mn-lt"/>
                          <a:ea typeface="+mn-ea"/>
                          <a:cs typeface="+mn-cs"/>
                        </a:rPr>
                        <a:t>Gravatt CAE (Qld)</a:t>
                      </a:r>
                      <a:endParaRPr lang="en-AU" dirty="0"/>
                    </a:p>
                  </a:txBody>
                  <a:tcPr/>
                </a:tc>
                <a:tc>
                  <a:txBody>
                    <a:bodyPr/>
                    <a:lstStyle/>
                    <a:p>
                      <a:endParaRPr lang="en-AU" dirty="0"/>
                    </a:p>
                  </a:txBody>
                  <a:tcPr/>
                </a:tc>
                <a:tc>
                  <a:txBody>
                    <a:bodyPr/>
                    <a:lstStyle/>
                    <a:p>
                      <a:r>
                        <a:rPr kumimoji="0" lang="en-AU" sz="1800" kern="1200" dirty="0">
                          <a:solidFill>
                            <a:schemeClr val="dk1"/>
                          </a:solidFill>
                          <a:effectLst/>
                          <a:latin typeface="+mn-lt"/>
                          <a:ea typeface="+mn-ea"/>
                          <a:cs typeface="+mn-cs"/>
                        </a:rPr>
                        <a:t>Dip in T (TAFE)       </a:t>
                      </a:r>
                      <a:r>
                        <a:rPr kumimoji="0" lang="en-AU" sz="1800" kern="1200" dirty="0">
                          <a:solidFill>
                            <a:srgbClr val="FF0000"/>
                          </a:solidFill>
                          <a:effectLst/>
                          <a:latin typeface="+mn-lt"/>
                          <a:ea typeface="+mn-ea"/>
                          <a:cs typeface="+mn-cs"/>
                        </a:rPr>
                        <a:t>100</a:t>
                      </a:r>
                      <a:endParaRPr lang="en-AU" dirty="0">
                        <a:solidFill>
                          <a:srgbClr val="FF0000"/>
                        </a:solidFill>
                      </a:endParaRPr>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10001"/>
                  </a:ext>
                </a:extLst>
              </a:tr>
              <a:tr h="568687">
                <a:tc>
                  <a:txBody>
                    <a:bodyPr/>
                    <a:lstStyle/>
                    <a:p>
                      <a:r>
                        <a:rPr lang="en-AU" dirty="0"/>
                        <a:t>N</a:t>
                      </a:r>
                      <a:r>
                        <a:rPr kumimoji="0" lang="en-AU" sz="1800" kern="1200" dirty="0">
                          <a:solidFill>
                            <a:schemeClr val="dk1"/>
                          </a:solidFill>
                          <a:effectLst/>
                          <a:latin typeface="+mn-lt"/>
                          <a:ea typeface="+mn-ea"/>
                          <a:cs typeface="+mn-cs"/>
                        </a:rPr>
                        <a:t>ewcastle CAE (NSW) </a:t>
                      </a:r>
                      <a:r>
                        <a:rPr kumimoji="0" lang="en-AU" sz="1800" i="1" kern="1200" dirty="0">
                          <a:solidFill>
                            <a:schemeClr val="dk1"/>
                          </a:solidFill>
                          <a:effectLst/>
                          <a:latin typeface="+mn-lt"/>
                          <a:ea typeface="+mn-ea"/>
                          <a:cs typeface="+mn-cs"/>
                        </a:rPr>
                        <a:t>(prev. STC)</a:t>
                      </a:r>
                      <a:endParaRPr lang="en-AU" i="1" dirty="0"/>
                    </a:p>
                  </a:txBody>
                  <a:tcPr/>
                </a:tc>
                <a:tc>
                  <a:txBody>
                    <a:bodyPr/>
                    <a:lstStyle/>
                    <a:p>
                      <a:endParaRPr lang="en-AU" dirty="0"/>
                    </a:p>
                  </a:txBody>
                  <a:tcPr/>
                </a:tc>
                <a:tc>
                  <a:txBody>
                    <a:bodyPr/>
                    <a:lstStyle/>
                    <a:p>
                      <a:r>
                        <a:rPr kumimoji="0" lang="en-AU" sz="1800" kern="1200" dirty="0">
                          <a:solidFill>
                            <a:schemeClr val="dk1"/>
                          </a:solidFill>
                          <a:effectLst/>
                          <a:latin typeface="+mn-lt"/>
                          <a:ea typeface="+mn-ea"/>
                          <a:cs typeface="+mn-cs"/>
                        </a:rPr>
                        <a:t>Dip in T</a:t>
                      </a:r>
                      <a:r>
                        <a:rPr kumimoji="0" lang="en-AU" sz="1800" kern="1200" baseline="0" dirty="0">
                          <a:solidFill>
                            <a:schemeClr val="dk1"/>
                          </a:solidFill>
                          <a:effectLst/>
                          <a:latin typeface="+mn-lt"/>
                          <a:ea typeface="+mn-ea"/>
                          <a:cs typeface="+mn-cs"/>
                        </a:rPr>
                        <a:t> </a:t>
                      </a:r>
                      <a:r>
                        <a:rPr kumimoji="0" lang="en-AU" sz="1800" kern="1200" dirty="0">
                          <a:solidFill>
                            <a:schemeClr val="dk1"/>
                          </a:solidFill>
                          <a:effectLst/>
                          <a:latin typeface="+mn-lt"/>
                          <a:ea typeface="+mn-ea"/>
                          <a:cs typeface="+mn-cs"/>
                        </a:rPr>
                        <a:t>(TAFE)       </a:t>
                      </a:r>
                      <a:r>
                        <a:rPr kumimoji="0" lang="en-AU" sz="1800" kern="1200" dirty="0">
                          <a:solidFill>
                            <a:srgbClr val="FF0000"/>
                          </a:solidFill>
                          <a:effectLst/>
                          <a:latin typeface="+mn-lt"/>
                          <a:ea typeface="+mn-ea"/>
                          <a:cs typeface="+mn-cs"/>
                        </a:rPr>
                        <a:t>108</a:t>
                      </a:r>
                      <a:endParaRPr lang="en-AU" dirty="0">
                        <a:solidFill>
                          <a:srgbClr val="FF0000"/>
                        </a:solidFill>
                      </a:endParaRPr>
                    </a:p>
                  </a:txBody>
                  <a:tcPr/>
                </a:tc>
                <a:tc>
                  <a:txBody>
                    <a:bodyPr/>
                    <a:lstStyle/>
                    <a:p>
                      <a:r>
                        <a:rPr kumimoji="0" lang="en-AU" sz="1800" kern="1200" dirty="0">
                          <a:solidFill>
                            <a:schemeClr val="dk1"/>
                          </a:solidFill>
                          <a:effectLst/>
                          <a:latin typeface="+mn-lt"/>
                          <a:ea typeface="+mn-ea"/>
                          <a:cs typeface="+mn-cs"/>
                        </a:rPr>
                        <a:t>Dip Ed (TAFE)</a:t>
                      </a:r>
                      <a:br>
                        <a:rPr kumimoji="0" lang="en-AU" sz="1800" kern="1200" dirty="0">
                          <a:solidFill>
                            <a:schemeClr val="dk1"/>
                          </a:solidFill>
                          <a:effectLst/>
                          <a:latin typeface="+mn-lt"/>
                          <a:ea typeface="+mn-ea"/>
                          <a:cs typeface="+mn-cs"/>
                        </a:rPr>
                      </a:br>
                      <a:r>
                        <a:rPr kumimoji="0" lang="en-AU" sz="1800" kern="1200" dirty="0">
                          <a:solidFill>
                            <a:schemeClr val="dk1"/>
                          </a:solidFill>
                          <a:effectLst/>
                          <a:latin typeface="+mn-lt"/>
                          <a:ea typeface="+mn-ea"/>
                          <a:cs typeface="+mn-cs"/>
                        </a:rPr>
                        <a:t>                       </a:t>
                      </a:r>
                      <a:r>
                        <a:rPr kumimoji="0" lang="en-AU" sz="1800" kern="1200" dirty="0">
                          <a:solidFill>
                            <a:srgbClr val="FF0000"/>
                          </a:solidFill>
                          <a:effectLst/>
                          <a:latin typeface="+mn-lt"/>
                          <a:ea typeface="+mn-ea"/>
                          <a:cs typeface="+mn-cs"/>
                        </a:rPr>
                        <a:t>10</a:t>
                      </a:r>
                      <a:endParaRPr lang="en-AU" dirty="0">
                        <a:solidFill>
                          <a:srgbClr val="FF0000"/>
                        </a:solidFill>
                      </a:endParaRPr>
                    </a:p>
                  </a:txBody>
                  <a:tcPr/>
                </a:tc>
                <a:tc>
                  <a:txBody>
                    <a:bodyPr/>
                    <a:lstStyle/>
                    <a:p>
                      <a:endParaRPr lang="en-AU" dirty="0"/>
                    </a:p>
                  </a:txBody>
                  <a:tcPr/>
                </a:tc>
                <a:extLst>
                  <a:ext uri="{0D108BD9-81ED-4DB2-BD59-A6C34878D82A}">
                    <a16:rowId xmlns:a16="http://schemas.microsoft.com/office/drawing/2014/main" val="10002"/>
                  </a:ext>
                </a:extLst>
              </a:tr>
              <a:tr h="584056">
                <a:tc>
                  <a:txBody>
                    <a:bodyPr/>
                    <a:lstStyle/>
                    <a:p>
                      <a:r>
                        <a:rPr lang="en-AU" dirty="0"/>
                        <a:t>S</a:t>
                      </a:r>
                      <a:r>
                        <a:rPr kumimoji="0" lang="en-AU" sz="1800" kern="1200" dirty="0">
                          <a:solidFill>
                            <a:schemeClr val="dk1"/>
                          </a:solidFill>
                          <a:effectLst/>
                          <a:latin typeface="+mn-lt"/>
                          <a:ea typeface="+mn-ea"/>
                          <a:cs typeface="+mn-cs"/>
                        </a:rPr>
                        <a:t>ydney Teachers’ College (NSW)</a:t>
                      </a:r>
                      <a:endParaRPr lang="en-AU" dirty="0"/>
                    </a:p>
                  </a:txBody>
                  <a:tcPr>
                    <a:lnB w="12700" cap="flat" cmpd="sng" algn="ctr">
                      <a:noFill/>
                      <a:prstDash val="solid"/>
                      <a:round/>
                      <a:headEnd type="none" w="med" len="med"/>
                      <a:tailEnd type="none" w="med" len="med"/>
                    </a:lnB>
                  </a:tcPr>
                </a:tc>
                <a:tc>
                  <a:txBody>
                    <a:bodyPr/>
                    <a:lstStyle/>
                    <a:p>
                      <a:endParaRPr lang="en-AU"/>
                    </a:p>
                  </a:txBody>
                  <a:tcPr>
                    <a:lnB w="12700" cap="flat" cmpd="sng" algn="ctr">
                      <a:noFill/>
                      <a:prstDash val="solid"/>
                      <a:round/>
                      <a:headEnd type="none" w="med" len="med"/>
                      <a:tailEnd type="none" w="med" len="med"/>
                    </a:lnB>
                  </a:tcPr>
                </a:tc>
                <a:tc>
                  <a:txBody>
                    <a:bodyPr/>
                    <a:lstStyle/>
                    <a:p>
                      <a:r>
                        <a:rPr lang="en-AU" dirty="0"/>
                        <a:t>Dip T (Tech)</a:t>
                      </a:r>
                      <a:br>
                        <a:rPr lang="en-AU" dirty="0"/>
                      </a:br>
                      <a:r>
                        <a:rPr lang="en-AU" dirty="0"/>
                        <a:t>                    </a:t>
                      </a:r>
                      <a:r>
                        <a:rPr lang="en-AU" dirty="0">
                          <a:solidFill>
                            <a:srgbClr val="FF0000"/>
                          </a:solidFill>
                        </a:rPr>
                        <a:t>576</a:t>
                      </a:r>
                    </a:p>
                  </a:txBody>
                  <a:tcPr>
                    <a:lnB w="12700" cap="flat" cmpd="sng" algn="ctr">
                      <a:noFill/>
                      <a:prstDash val="solid"/>
                      <a:round/>
                      <a:headEnd type="none" w="med" len="med"/>
                      <a:tailEnd type="none" w="med" len="med"/>
                    </a:lnB>
                  </a:tcPr>
                </a:tc>
                <a:tc>
                  <a:txBody>
                    <a:bodyPr/>
                    <a:lstStyle/>
                    <a:p>
                      <a:r>
                        <a:rPr kumimoji="0" lang="en-AU" sz="1800" kern="1200" dirty="0">
                          <a:solidFill>
                            <a:schemeClr val="dk1"/>
                          </a:solidFill>
                          <a:effectLst/>
                          <a:latin typeface="+mn-lt"/>
                          <a:ea typeface="+mn-ea"/>
                          <a:cs typeface="+mn-cs"/>
                        </a:rPr>
                        <a:t>Grad Dip in Ed (Tech)         </a:t>
                      </a:r>
                      <a:r>
                        <a:rPr kumimoji="0" lang="en-AU" sz="1800" kern="1200" dirty="0">
                          <a:solidFill>
                            <a:srgbClr val="FF0000"/>
                          </a:solidFill>
                          <a:effectLst/>
                          <a:latin typeface="+mn-lt"/>
                          <a:ea typeface="+mn-ea"/>
                          <a:cs typeface="+mn-cs"/>
                        </a:rPr>
                        <a:t>132</a:t>
                      </a:r>
                      <a:endParaRPr lang="en-AU" dirty="0">
                        <a:solidFill>
                          <a:srgbClr val="FF0000"/>
                        </a:solidFill>
                      </a:endParaRPr>
                    </a:p>
                  </a:txBody>
                  <a:tcPr>
                    <a:lnB w="12700" cap="flat" cmpd="sng" algn="ctr">
                      <a:noFill/>
                      <a:prstDash val="solid"/>
                      <a:round/>
                      <a:headEnd type="none" w="med" len="med"/>
                      <a:tailEnd type="none" w="med" len="med"/>
                    </a:lnB>
                  </a:tcPr>
                </a:tc>
                <a:tc>
                  <a:txBody>
                    <a:bodyPr/>
                    <a:lstStyle/>
                    <a:p>
                      <a:r>
                        <a:rPr lang="en-AU" dirty="0"/>
                        <a:t>Conversion to Dip                  </a:t>
                      </a:r>
                      <a:r>
                        <a:rPr lang="en-AU" dirty="0">
                          <a:solidFill>
                            <a:srgbClr val="FF0000"/>
                          </a:solidFill>
                        </a:rPr>
                        <a:t>155</a:t>
                      </a:r>
                    </a:p>
                  </a:txBody>
                  <a:tcPr>
                    <a:lnB w="12700" cap="flat" cmpd="sng" algn="ctr">
                      <a:noFill/>
                      <a:prstDash val="solid"/>
                      <a:round/>
                      <a:headEnd type="none" w="med" len="med"/>
                      <a:tailEnd type="none" w="med" len="med"/>
                    </a:lnB>
                  </a:tcPr>
                </a:tc>
                <a:extLst>
                  <a:ext uri="{0D108BD9-81ED-4DB2-BD59-A6C34878D82A}">
                    <a16:rowId xmlns:a16="http://schemas.microsoft.com/office/drawing/2014/main" val="10003"/>
                  </a:ext>
                </a:extLst>
              </a:tr>
              <a:tr h="880080">
                <a:tc>
                  <a:txBody>
                    <a:bodyPr/>
                    <a:lstStyle/>
                    <a:p>
                      <a:r>
                        <a:rPr lang="en-AU" dirty="0"/>
                        <a:t>Hawthorn SCV</a:t>
                      </a:r>
                    </a:p>
                    <a:p>
                      <a:r>
                        <a:rPr lang="en-AU" dirty="0"/>
                        <a:t>(Vic)</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dirty="0"/>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dirty="0"/>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dirty="0"/>
                        <a:t>Grad Dip Ed</a:t>
                      </a:r>
                      <a:br>
                        <a:rPr lang="en-AU" dirty="0"/>
                      </a:br>
                      <a:r>
                        <a:rPr lang="en-AU" dirty="0">
                          <a:solidFill>
                            <a:srgbClr val="FF0000"/>
                          </a:solidFill>
                        </a:rPr>
                        <a:t>                    250</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kumimoji="0" lang="en-AU" sz="1800" b="1" kern="1200" dirty="0">
                          <a:solidFill>
                            <a:schemeClr val="dk1"/>
                          </a:solidFill>
                          <a:effectLst/>
                          <a:latin typeface="+mn-lt"/>
                          <a:ea typeface="+mn-ea"/>
                          <a:cs typeface="+mn-cs"/>
                        </a:rPr>
                        <a:t>Ed. </a:t>
                      </a:r>
                      <a:r>
                        <a:rPr kumimoji="0" lang="en-AU" sz="1800" b="1" kern="1200" dirty="0" err="1">
                          <a:solidFill>
                            <a:schemeClr val="dk1"/>
                          </a:solidFill>
                          <a:effectLst/>
                          <a:latin typeface="+mn-lt"/>
                          <a:ea typeface="+mn-ea"/>
                          <a:cs typeface="+mn-cs"/>
                        </a:rPr>
                        <a:t>Dept</a:t>
                      </a:r>
                      <a:r>
                        <a:rPr kumimoji="0" lang="en-AU" sz="1800" b="1" kern="1200" dirty="0">
                          <a:solidFill>
                            <a:schemeClr val="dk1"/>
                          </a:solidFill>
                          <a:effectLst/>
                          <a:latin typeface="+mn-lt"/>
                          <a:ea typeface="+mn-ea"/>
                          <a:cs typeface="+mn-cs"/>
                        </a:rPr>
                        <a:t>:</a:t>
                      </a:r>
                      <a:endParaRPr kumimoji="0" lang="en-AU" sz="1800" kern="1200" dirty="0">
                        <a:solidFill>
                          <a:schemeClr val="dk1"/>
                        </a:solidFill>
                        <a:effectLst/>
                        <a:latin typeface="+mn-lt"/>
                        <a:ea typeface="+mn-ea"/>
                        <a:cs typeface="+mn-cs"/>
                      </a:endParaRPr>
                    </a:p>
                    <a:p>
                      <a:r>
                        <a:rPr kumimoji="0" lang="en-AU" sz="1800" kern="1200" dirty="0" err="1">
                          <a:solidFill>
                            <a:schemeClr val="dk1"/>
                          </a:solidFill>
                          <a:effectLst/>
                          <a:latin typeface="+mn-lt"/>
                          <a:ea typeface="+mn-ea"/>
                          <a:cs typeface="+mn-cs"/>
                        </a:rPr>
                        <a:t>T’d</a:t>
                      </a:r>
                      <a:r>
                        <a:rPr kumimoji="0" lang="en-AU" sz="1800" kern="1200" dirty="0">
                          <a:solidFill>
                            <a:schemeClr val="dk1"/>
                          </a:solidFill>
                          <a:effectLst/>
                          <a:latin typeface="+mn-lt"/>
                          <a:ea typeface="+mn-ea"/>
                          <a:cs typeface="+mn-cs"/>
                        </a:rPr>
                        <a:t> T </a:t>
                      </a:r>
                      <a:r>
                        <a:rPr kumimoji="0" lang="en-AU" sz="1800" kern="1200" dirty="0" err="1">
                          <a:solidFill>
                            <a:schemeClr val="dk1"/>
                          </a:solidFill>
                          <a:effectLst/>
                          <a:latin typeface="+mn-lt"/>
                          <a:ea typeface="+mn-ea"/>
                          <a:cs typeface="+mn-cs"/>
                        </a:rPr>
                        <a:t>Trs</a:t>
                      </a:r>
                      <a:r>
                        <a:rPr kumimoji="0" lang="en-AU" sz="1800" kern="1200" dirty="0">
                          <a:solidFill>
                            <a:schemeClr val="dk1"/>
                          </a:solidFill>
                          <a:effectLst/>
                          <a:latin typeface="+mn-lt"/>
                          <a:ea typeface="+mn-ea"/>
                          <a:cs typeface="+mn-cs"/>
                        </a:rPr>
                        <a:t> Cert </a:t>
                      </a:r>
                      <a:r>
                        <a:rPr kumimoji="0" lang="en-AU" sz="1800" kern="1200" dirty="0">
                          <a:solidFill>
                            <a:srgbClr val="FF0000"/>
                          </a:solidFill>
                          <a:effectLst/>
                          <a:latin typeface="+mn-lt"/>
                          <a:ea typeface="+mn-ea"/>
                          <a:cs typeface="+mn-cs"/>
                        </a:rPr>
                        <a:t>22</a:t>
                      </a:r>
                    </a:p>
                    <a:p>
                      <a:r>
                        <a:rPr kumimoji="0" lang="en-AU" sz="1800" kern="1200" dirty="0">
                          <a:solidFill>
                            <a:schemeClr val="tx1"/>
                          </a:solidFill>
                          <a:effectLst/>
                          <a:latin typeface="+mn-lt"/>
                          <a:ea typeface="+mn-ea"/>
                          <a:cs typeface="+mn-cs"/>
                        </a:rPr>
                        <a:t>2 other</a:t>
                      </a:r>
                      <a:r>
                        <a:rPr kumimoji="0" lang="en-AU" sz="1800" kern="1200" baseline="0" dirty="0">
                          <a:solidFill>
                            <a:schemeClr val="tx1"/>
                          </a:solidFill>
                          <a:effectLst/>
                          <a:latin typeface="+mn-lt"/>
                          <a:ea typeface="+mn-ea"/>
                          <a:cs typeface="+mn-cs"/>
                        </a:rPr>
                        <a:t>s</a:t>
                      </a:r>
                      <a:r>
                        <a:rPr kumimoji="0" lang="en-AU" sz="1800" kern="1200" dirty="0">
                          <a:solidFill>
                            <a:schemeClr val="tx1"/>
                          </a:solidFill>
                          <a:effectLst/>
                          <a:latin typeface="+mn-lt"/>
                          <a:ea typeface="+mn-ea"/>
                          <a:cs typeface="+mn-cs"/>
                        </a:rPr>
                        <a:t>         </a:t>
                      </a:r>
                      <a:r>
                        <a:rPr kumimoji="0" lang="en-AU" sz="1800" kern="1200" dirty="0">
                          <a:solidFill>
                            <a:srgbClr val="FF0000"/>
                          </a:solidFill>
                          <a:effectLst/>
                          <a:latin typeface="+mn-lt"/>
                          <a:ea typeface="+mn-ea"/>
                          <a:cs typeface="+mn-cs"/>
                        </a:rPr>
                        <a:t>204</a:t>
                      </a:r>
                      <a:endParaRPr lang="en-AU" dirty="0">
                        <a:solidFill>
                          <a:srgbClr val="FF0000"/>
                        </a:solidFill>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720187">
                <a:tc>
                  <a:txBody>
                    <a:bodyPr/>
                    <a:lstStyle/>
                    <a:p>
                      <a:r>
                        <a:rPr lang="en-AU" dirty="0"/>
                        <a:t>T</a:t>
                      </a:r>
                      <a:r>
                        <a:rPr kumimoji="0" lang="en-AU" sz="1800" kern="1200" dirty="0">
                          <a:solidFill>
                            <a:schemeClr val="dk1"/>
                          </a:solidFill>
                          <a:effectLst/>
                          <a:latin typeface="+mn-lt"/>
                          <a:ea typeface="+mn-ea"/>
                          <a:cs typeface="+mn-cs"/>
                        </a:rPr>
                        <a:t>orrens CAE (SA)</a:t>
                      </a:r>
                      <a:endParaRPr lang="en-AU" dirty="0"/>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dirty="0"/>
                        <a:t>A/Dip FE </a:t>
                      </a:r>
                      <a:br>
                        <a:rPr lang="en-AU" dirty="0"/>
                      </a:br>
                      <a:r>
                        <a:rPr lang="en-AU" dirty="0"/>
                        <a:t>               </a:t>
                      </a:r>
                      <a:r>
                        <a:rPr lang="en-AU" dirty="0">
                          <a:solidFill>
                            <a:srgbClr val="FF0000"/>
                          </a:solidFill>
                        </a:rPr>
                        <a:t>42</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dirty="0"/>
                        <a:t>Dip T (TAFE)</a:t>
                      </a:r>
                      <a:br>
                        <a:rPr lang="en-AU" dirty="0"/>
                      </a:br>
                      <a:r>
                        <a:rPr lang="en-AU" dirty="0" err="1">
                          <a:solidFill>
                            <a:srgbClr val="FF0000"/>
                          </a:solidFill>
                        </a:rPr>
                        <a:t>Int</a:t>
                      </a:r>
                      <a:r>
                        <a:rPr lang="en-AU" baseline="0" dirty="0">
                          <a:solidFill>
                            <a:srgbClr val="FF0000"/>
                          </a:solidFill>
                        </a:rPr>
                        <a:t> 277, Ext 111</a:t>
                      </a:r>
                      <a:endParaRPr lang="en-AU" dirty="0">
                        <a:solidFill>
                          <a:srgbClr val="FF0000"/>
                        </a:solidFill>
                      </a:endParaRP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dirty="0"/>
                        <a:t>Grad Dip FE</a:t>
                      </a:r>
                      <a:br>
                        <a:rPr lang="en-AU" dirty="0"/>
                      </a:br>
                      <a:r>
                        <a:rPr lang="en-AU" dirty="0"/>
                        <a:t>                       </a:t>
                      </a:r>
                      <a:r>
                        <a:rPr lang="en-AU" dirty="0">
                          <a:solidFill>
                            <a:srgbClr val="FF0000"/>
                          </a:solidFill>
                        </a:rPr>
                        <a:t>29</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0" lang="en-AU" sz="1800" kern="1200" dirty="0">
                          <a:solidFill>
                            <a:schemeClr val="dk1"/>
                          </a:solidFill>
                          <a:effectLst/>
                          <a:latin typeface="+mn-lt"/>
                          <a:ea typeface="+mn-ea"/>
                          <a:cs typeface="+mn-cs"/>
                        </a:rPr>
                        <a:t>B Ed (In-service)</a:t>
                      </a:r>
                      <a:br>
                        <a:rPr kumimoji="0" lang="en-AU" sz="1800" kern="1200" dirty="0">
                          <a:solidFill>
                            <a:schemeClr val="dk1"/>
                          </a:solidFill>
                          <a:effectLst/>
                          <a:latin typeface="+mn-lt"/>
                          <a:ea typeface="+mn-ea"/>
                          <a:cs typeface="+mn-cs"/>
                        </a:rPr>
                      </a:br>
                      <a:r>
                        <a:rPr kumimoji="0" lang="en-AU" sz="1800" kern="1200" dirty="0">
                          <a:solidFill>
                            <a:schemeClr val="dk1"/>
                          </a:solidFill>
                          <a:effectLst/>
                          <a:latin typeface="+mn-lt"/>
                          <a:ea typeface="+mn-ea"/>
                          <a:cs typeface="+mn-cs"/>
                        </a:rPr>
                        <a:t>                          </a:t>
                      </a:r>
                      <a:r>
                        <a:rPr kumimoji="0" lang="en-AU" sz="1800" kern="1200" dirty="0">
                          <a:solidFill>
                            <a:srgbClr val="FF0000"/>
                          </a:solidFill>
                          <a:effectLst/>
                          <a:latin typeface="+mn-lt"/>
                          <a:ea typeface="+mn-ea"/>
                          <a:cs typeface="+mn-cs"/>
                        </a:rPr>
                        <a:t>40</a:t>
                      </a:r>
                      <a:endParaRPr lang="en-AU" dirty="0">
                        <a:solidFill>
                          <a:srgbClr val="FF0000"/>
                        </a:solidFill>
                      </a:endParaRP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800187">
                <a:tc>
                  <a:txBody>
                    <a:bodyPr/>
                    <a:lstStyle/>
                    <a:p>
                      <a:r>
                        <a:rPr lang="en-AU" dirty="0"/>
                        <a:t>C</a:t>
                      </a:r>
                      <a:r>
                        <a:rPr kumimoji="0" lang="en-AU" sz="1800" kern="1200" dirty="0">
                          <a:solidFill>
                            <a:schemeClr val="dk1"/>
                          </a:solidFill>
                          <a:effectLst/>
                          <a:latin typeface="+mn-lt"/>
                          <a:ea typeface="+mn-ea"/>
                          <a:cs typeface="+mn-cs"/>
                        </a:rPr>
                        <a:t>anberra CAE </a:t>
                      </a:r>
                      <a:r>
                        <a:rPr kumimoji="0" lang="en-AU" sz="1800" i="1" kern="1200" dirty="0">
                          <a:solidFill>
                            <a:schemeClr val="dk1"/>
                          </a:solidFill>
                          <a:effectLst/>
                          <a:latin typeface="+mn-lt"/>
                          <a:ea typeface="+mn-ea"/>
                          <a:cs typeface="+mn-cs"/>
                        </a:rPr>
                        <a:t>seeking 1978,</a:t>
                      </a:r>
                      <a:r>
                        <a:rPr kumimoji="0" lang="en-AU" sz="1800" i="0" kern="1200" baseline="0" dirty="0">
                          <a:solidFill>
                            <a:schemeClr val="dk1"/>
                          </a:solidFill>
                          <a:effectLst/>
                          <a:latin typeface="+mn-lt"/>
                          <a:ea typeface="+mn-ea"/>
                          <a:cs typeface="+mn-cs"/>
                        </a:rPr>
                        <a:t> </a:t>
                      </a:r>
                      <a:r>
                        <a:rPr kumimoji="0" lang="en-AU" sz="1800" i="1" kern="1200" baseline="0" dirty="0">
                          <a:solidFill>
                            <a:schemeClr val="dk1"/>
                          </a:solidFill>
                          <a:effectLst/>
                          <a:latin typeface="+mn-lt"/>
                          <a:ea typeface="+mn-ea"/>
                          <a:cs typeface="+mn-cs"/>
                        </a:rPr>
                        <a:t>(prev. STC)</a:t>
                      </a:r>
                      <a:endParaRPr lang="en-AU" i="1" dirty="0"/>
                    </a:p>
                  </a:txBody>
                  <a:tcPr>
                    <a:lnT w="12700" cap="flat" cmpd="sng" algn="ctr">
                      <a:solidFill>
                        <a:schemeClr val="tx1"/>
                      </a:solidFill>
                      <a:prstDash val="solid"/>
                      <a:round/>
                      <a:headEnd type="none" w="med" len="med"/>
                      <a:tailEnd type="none" w="med" len="med"/>
                    </a:lnT>
                  </a:tcPr>
                </a:tc>
                <a:tc>
                  <a:txBody>
                    <a:bodyPr/>
                    <a:lstStyle/>
                    <a:p>
                      <a:r>
                        <a:rPr lang="en-AU" dirty="0"/>
                        <a:t>A/Dip T (TAFE) </a:t>
                      </a:r>
                      <a:r>
                        <a:rPr lang="en-AU" dirty="0">
                          <a:solidFill>
                            <a:srgbClr val="FF0000"/>
                          </a:solidFill>
                        </a:rPr>
                        <a:t>28</a:t>
                      </a:r>
                    </a:p>
                  </a:txBody>
                  <a:tcPr>
                    <a:lnT w="12700" cap="flat" cmpd="sng" algn="ctr">
                      <a:solidFill>
                        <a:schemeClr val="tx1"/>
                      </a:solidFill>
                      <a:prstDash val="solid"/>
                      <a:round/>
                      <a:headEnd type="none" w="med" len="med"/>
                      <a:tailEnd type="none" w="med" len="med"/>
                    </a:lnT>
                  </a:tcPr>
                </a:tc>
                <a:tc>
                  <a:txBody>
                    <a:bodyPr/>
                    <a:lstStyle/>
                    <a:p>
                      <a:endParaRPr lang="en-AU" dirty="0"/>
                    </a:p>
                  </a:txBody>
                  <a:tcPr>
                    <a:lnT w="12700" cap="flat" cmpd="sng" algn="ctr">
                      <a:solidFill>
                        <a:schemeClr val="tx1"/>
                      </a:solidFill>
                      <a:prstDash val="solid"/>
                      <a:round/>
                      <a:headEnd type="none" w="med" len="med"/>
                      <a:tailEnd type="none" w="med" len="med"/>
                    </a:lnT>
                  </a:tcPr>
                </a:tc>
                <a:tc>
                  <a:txBody>
                    <a:bodyPr/>
                    <a:lstStyle/>
                    <a:p>
                      <a:endParaRPr lang="en-AU"/>
                    </a:p>
                  </a:txBody>
                  <a:tcPr>
                    <a:lnT w="12700" cap="flat" cmpd="sng" algn="ctr">
                      <a:solidFill>
                        <a:schemeClr val="tx1"/>
                      </a:solidFill>
                      <a:prstDash val="solid"/>
                      <a:round/>
                      <a:headEnd type="none" w="med" len="med"/>
                      <a:tailEnd type="none" w="med" len="med"/>
                    </a:lnT>
                  </a:tcPr>
                </a:tc>
                <a:tc>
                  <a:txBody>
                    <a:bodyPr/>
                    <a:lstStyle/>
                    <a:p>
                      <a:r>
                        <a:rPr lang="en-AU" dirty="0"/>
                        <a:t>BA (TAFE)</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6"/>
                  </a:ext>
                </a:extLst>
              </a:tr>
              <a:tr h="799465">
                <a:tc>
                  <a:txBody>
                    <a:bodyPr/>
                    <a:lstStyle/>
                    <a:p>
                      <a:r>
                        <a:rPr lang="en-AU" dirty="0"/>
                        <a:t>C</a:t>
                      </a:r>
                      <a:r>
                        <a:rPr kumimoji="0" lang="en-AU" sz="1800" kern="1200" dirty="0">
                          <a:solidFill>
                            <a:schemeClr val="dk1"/>
                          </a:solidFill>
                          <a:effectLst/>
                          <a:latin typeface="+mn-lt"/>
                          <a:ea typeface="+mn-ea"/>
                          <a:cs typeface="+mn-cs"/>
                        </a:rPr>
                        <a:t>entre for </a:t>
                      </a:r>
                      <a:r>
                        <a:rPr kumimoji="0" lang="en-AU" sz="1800" kern="1200" dirty="0" err="1">
                          <a:solidFill>
                            <a:schemeClr val="dk1"/>
                          </a:solidFill>
                          <a:effectLst/>
                          <a:latin typeface="+mn-lt"/>
                          <a:ea typeface="+mn-ea"/>
                          <a:cs typeface="+mn-cs"/>
                        </a:rPr>
                        <a:t>Cont</a:t>
                      </a:r>
                      <a:r>
                        <a:rPr kumimoji="0" lang="en-AU" sz="1800" kern="1200" dirty="0">
                          <a:solidFill>
                            <a:schemeClr val="dk1"/>
                          </a:solidFill>
                          <a:effectLst/>
                          <a:latin typeface="+mn-lt"/>
                          <a:ea typeface="+mn-ea"/>
                          <a:cs typeface="+mn-cs"/>
                        </a:rPr>
                        <a:t> Ed of Teachers (</a:t>
                      </a:r>
                      <a:r>
                        <a:rPr kumimoji="0" lang="en-AU" sz="1800" kern="1200" dirty="0" err="1">
                          <a:solidFill>
                            <a:schemeClr val="dk1"/>
                          </a:solidFill>
                          <a:effectLst/>
                          <a:latin typeface="+mn-lt"/>
                          <a:ea typeface="+mn-ea"/>
                          <a:cs typeface="+mn-cs"/>
                        </a:rPr>
                        <a:t>Tas</a:t>
                      </a:r>
                      <a:r>
                        <a:rPr kumimoji="0" lang="en-AU" sz="1800" kern="1200" dirty="0">
                          <a:solidFill>
                            <a:schemeClr val="dk1"/>
                          </a:solidFill>
                          <a:effectLst/>
                          <a:latin typeface="+mn-lt"/>
                          <a:ea typeface="+mn-ea"/>
                          <a:cs typeface="+mn-cs"/>
                        </a:rPr>
                        <a:t>)</a:t>
                      </a:r>
                      <a:endParaRPr lang="en-AU" dirty="0"/>
                    </a:p>
                  </a:txBody>
                  <a:tcPr/>
                </a:tc>
                <a:tc gridSpan="4">
                  <a:txBody>
                    <a:bodyPr/>
                    <a:lstStyle/>
                    <a:p>
                      <a:r>
                        <a:rPr kumimoji="0" lang="en-AU" sz="1800" b="1" kern="1200" dirty="0">
                          <a:solidFill>
                            <a:schemeClr val="dk1"/>
                          </a:solidFill>
                          <a:effectLst/>
                          <a:latin typeface="+mn-lt"/>
                          <a:ea typeface="+mn-ea"/>
                          <a:cs typeface="+mn-cs"/>
                        </a:rPr>
                        <a:t>Ed </a:t>
                      </a:r>
                      <a:r>
                        <a:rPr kumimoji="0" lang="en-AU" sz="1800" b="1" kern="1200" dirty="0" err="1">
                          <a:solidFill>
                            <a:schemeClr val="dk1"/>
                          </a:solidFill>
                          <a:effectLst/>
                          <a:latin typeface="+mn-lt"/>
                          <a:ea typeface="+mn-ea"/>
                          <a:cs typeface="+mn-cs"/>
                        </a:rPr>
                        <a:t>Dept</a:t>
                      </a:r>
                      <a:r>
                        <a:rPr kumimoji="0" lang="en-AU" sz="1800" b="1" kern="1200" dirty="0">
                          <a:solidFill>
                            <a:schemeClr val="dk1"/>
                          </a:solidFill>
                          <a:effectLst/>
                          <a:latin typeface="+mn-lt"/>
                          <a:ea typeface="+mn-ea"/>
                          <a:cs typeface="+mn-cs"/>
                        </a:rPr>
                        <a:t>:</a:t>
                      </a:r>
                      <a:r>
                        <a:rPr kumimoji="0" lang="en-AU" sz="1800" b="0" kern="1200" baseline="0" dirty="0">
                          <a:solidFill>
                            <a:schemeClr val="dk1"/>
                          </a:solidFill>
                          <a:effectLst/>
                          <a:latin typeface="+mn-lt"/>
                          <a:ea typeface="+mn-ea"/>
                          <a:cs typeface="+mn-cs"/>
                        </a:rPr>
                        <a:t>   </a:t>
                      </a:r>
                      <a:r>
                        <a:rPr kumimoji="0" lang="en-AU" sz="1800" kern="1200" dirty="0">
                          <a:solidFill>
                            <a:schemeClr val="dk1"/>
                          </a:solidFill>
                          <a:effectLst/>
                          <a:latin typeface="+mn-lt"/>
                          <a:ea typeface="+mn-ea"/>
                          <a:cs typeface="+mn-cs"/>
                        </a:rPr>
                        <a:t>Technical Instructors Certificate</a:t>
                      </a:r>
                      <a:r>
                        <a:rPr kumimoji="0" lang="en-AU" sz="1800" kern="1200" baseline="0" dirty="0">
                          <a:solidFill>
                            <a:schemeClr val="dk1"/>
                          </a:solidFill>
                          <a:effectLst/>
                          <a:latin typeface="+mn-lt"/>
                          <a:ea typeface="+mn-ea"/>
                          <a:cs typeface="+mn-cs"/>
                        </a:rPr>
                        <a:t> </a:t>
                      </a:r>
                      <a:r>
                        <a:rPr kumimoji="0" lang="en-AU" sz="1800" kern="1200" dirty="0">
                          <a:solidFill>
                            <a:schemeClr val="dk1"/>
                          </a:solidFill>
                          <a:effectLst/>
                          <a:latin typeface="+mn-lt"/>
                          <a:ea typeface="+mn-ea"/>
                          <a:cs typeface="+mn-cs"/>
                        </a:rPr>
                        <a:t>(3 </a:t>
                      </a:r>
                      <a:r>
                        <a:rPr kumimoji="0" lang="en-AU" sz="1800" kern="1200" dirty="0" err="1">
                          <a:solidFill>
                            <a:schemeClr val="dk1"/>
                          </a:solidFill>
                          <a:effectLst/>
                          <a:latin typeface="+mn-lt"/>
                          <a:ea typeface="+mn-ea"/>
                          <a:cs typeface="+mn-cs"/>
                        </a:rPr>
                        <a:t>yrs</a:t>
                      </a:r>
                      <a:r>
                        <a:rPr kumimoji="0" lang="en-AU" sz="1800" kern="1200" dirty="0">
                          <a:solidFill>
                            <a:schemeClr val="dk1"/>
                          </a:solidFill>
                          <a:effectLst/>
                          <a:latin typeface="+mn-lt"/>
                          <a:ea typeface="+mn-ea"/>
                          <a:cs typeface="+mn-cs"/>
                        </a:rPr>
                        <a:t> PT) - </a:t>
                      </a:r>
                      <a:r>
                        <a:rPr kumimoji="0" lang="en-AU" sz="1800" i="1" kern="1200" dirty="0">
                          <a:solidFill>
                            <a:schemeClr val="dk1"/>
                          </a:solidFill>
                          <a:effectLst/>
                          <a:latin typeface="+mn-lt"/>
                          <a:ea typeface="+mn-ea"/>
                          <a:cs typeface="+mn-cs"/>
                        </a:rPr>
                        <a:t>validated by Tas. CAE, not yet accredited                                     </a:t>
                      </a:r>
                      <a:r>
                        <a:rPr kumimoji="0" lang="en-AU" sz="1800" i="0" kern="1200" dirty="0">
                          <a:solidFill>
                            <a:srgbClr val="FF0000"/>
                          </a:solidFill>
                          <a:effectLst/>
                          <a:latin typeface="+mn-lt"/>
                          <a:ea typeface="+mn-ea"/>
                          <a:cs typeface="+mn-cs"/>
                        </a:rPr>
                        <a:t>70</a:t>
                      </a:r>
                      <a:endParaRPr lang="en-AU" i="0" dirty="0">
                        <a:solidFill>
                          <a:srgbClr val="FF0000"/>
                        </a:solidFill>
                      </a:endParaRPr>
                    </a:p>
                  </a:txBody>
                  <a:tcPr/>
                </a:tc>
                <a:tc hMerge="1">
                  <a:txBody>
                    <a:bodyPr/>
                    <a:lstStyle/>
                    <a:p>
                      <a:endParaRPr lang="en-AU" dirty="0"/>
                    </a:p>
                  </a:txBody>
                  <a:tcPr/>
                </a:tc>
                <a:tc hMerge="1">
                  <a:txBody>
                    <a:bodyPr/>
                    <a:lstStyle/>
                    <a:p>
                      <a:endParaRPr lang="en-AU" dirty="0"/>
                    </a:p>
                  </a:txBody>
                  <a:tcPr/>
                </a:tc>
                <a:tc hMerge="1">
                  <a:txBody>
                    <a:bodyPr/>
                    <a:lstStyle/>
                    <a:p>
                      <a:endParaRPr lang="en-AU" dirty="0"/>
                    </a:p>
                  </a:txBody>
                  <a:tcPr/>
                </a:tc>
                <a:extLst>
                  <a:ext uri="{0D108BD9-81ED-4DB2-BD59-A6C34878D82A}">
                    <a16:rowId xmlns:a16="http://schemas.microsoft.com/office/drawing/2014/main" val="10007"/>
                  </a:ext>
                </a:extLst>
              </a:tr>
              <a:tr h="920628">
                <a:tc>
                  <a:txBody>
                    <a:bodyPr/>
                    <a:lstStyle/>
                    <a:p>
                      <a:r>
                        <a:rPr kumimoji="0" lang="en-AU" sz="1800" kern="1200" dirty="0">
                          <a:solidFill>
                            <a:schemeClr val="dk1"/>
                          </a:solidFill>
                          <a:effectLst/>
                          <a:latin typeface="+mn-lt"/>
                          <a:ea typeface="+mn-ea"/>
                          <a:cs typeface="+mn-cs"/>
                        </a:rPr>
                        <a:t>Technical </a:t>
                      </a:r>
                      <a:r>
                        <a:rPr kumimoji="0" lang="en-AU" sz="1800" kern="1200" dirty="0" err="1">
                          <a:solidFill>
                            <a:schemeClr val="dk1"/>
                          </a:solidFill>
                          <a:effectLst/>
                          <a:latin typeface="+mn-lt"/>
                          <a:ea typeface="+mn-ea"/>
                          <a:cs typeface="+mn-cs"/>
                        </a:rPr>
                        <a:t>Extens’n</a:t>
                      </a:r>
                      <a:r>
                        <a:rPr kumimoji="0" lang="en-AU" sz="1800" kern="1200" dirty="0">
                          <a:solidFill>
                            <a:schemeClr val="dk1"/>
                          </a:solidFill>
                          <a:effectLst/>
                          <a:latin typeface="+mn-lt"/>
                          <a:ea typeface="+mn-ea"/>
                          <a:cs typeface="+mn-cs"/>
                        </a:rPr>
                        <a:t> Service (WA)</a:t>
                      </a:r>
                      <a:endParaRPr lang="en-AU" dirty="0"/>
                    </a:p>
                  </a:txBody>
                  <a:tcPr/>
                </a:tc>
                <a:tc gridSpan="4">
                  <a:txBody>
                    <a:bodyPr/>
                    <a:lstStyle/>
                    <a:p>
                      <a:r>
                        <a:rPr kumimoji="0" lang="en-AU" sz="1800" b="1" kern="1200" dirty="0">
                          <a:solidFill>
                            <a:schemeClr val="dk1"/>
                          </a:solidFill>
                          <a:effectLst/>
                          <a:latin typeface="+mn-lt"/>
                          <a:ea typeface="+mn-ea"/>
                          <a:cs typeface="+mn-cs"/>
                        </a:rPr>
                        <a:t>Ed </a:t>
                      </a:r>
                      <a:r>
                        <a:rPr kumimoji="0" lang="en-AU" sz="1800" b="1" kern="1200" dirty="0" err="1">
                          <a:solidFill>
                            <a:schemeClr val="dk1"/>
                          </a:solidFill>
                          <a:effectLst/>
                          <a:latin typeface="+mn-lt"/>
                          <a:ea typeface="+mn-ea"/>
                          <a:cs typeface="+mn-cs"/>
                        </a:rPr>
                        <a:t>Dept</a:t>
                      </a:r>
                      <a:r>
                        <a:rPr kumimoji="0" lang="en-AU" sz="1800" b="1" kern="1200" dirty="0">
                          <a:solidFill>
                            <a:schemeClr val="dk1"/>
                          </a:solidFill>
                          <a:effectLst/>
                          <a:latin typeface="+mn-lt"/>
                          <a:ea typeface="+mn-ea"/>
                          <a:cs typeface="+mn-cs"/>
                        </a:rPr>
                        <a:t>:</a:t>
                      </a:r>
                      <a:r>
                        <a:rPr kumimoji="0" lang="en-AU" sz="1800" b="0" kern="1200" baseline="0" dirty="0">
                          <a:solidFill>
                            <a:schemeClr val="dk1"/>
                          </a:solidFill>
                          <a:effectLst/>
                          <a:latin typeface="+mn-lt"/>
                          <a:ea typeface="+mn-ea"/>
                          <a:cs typeface="+mn-cs"/>
                        </a:rPr>
                        <a:t>   </a:t>
                      </a:r>
                      <a:r>
                        <a:rPr kumimoji="0" lang="en-AU" sz="1800" kern="1200" dirty="0">
                          <a:solidFill>
                            <a:schemeClr val="dk1"/>
                          </a:solidFill>
                          <a:effectLst/>
                          <a:latin typeface="+mn-lt"/>
                          <a:ea typeface="+mn-ea"/>
                          <a:cs typeface="+mn-cs"/>
                        </a:rPr>
                        <a:t>Teacher’s Certificate (Technical)</a:t>
                      </a:r>
                      <a:r>
                        <a:rPr kumimoji="0" lang="en-AU" sz="1800" kern="1200" baseline="0" dirty="0">
                          <a:solidFill>
                            <a:schemeClr val="dk1"/>
                          </a:solidFill>
                          <a:effectLst/>
                          <a:latin typeface="+mn-lt"/>
                          <a:ea typeface="+mn-ea"/>
                          <a:cs typeface="+mn-cs"/>
                        </a:rPr>
                        <a:t>  </a:t>
                      </a:r>
                      <a:r>
                        <a:rPr kumimoji="0" lang="en-AU" sz="1800" kern="1200" baseline="0" dirty="0">
                          <a:solidFill>
                            <a:srgbClr val="FF0000"/>
                          </a:solidFill>
                          <a:effectLst/>
                          <a:latin typeface="+mn-lt"/>
                          <a:ea typeface="+mn-ea"/>
                          <a:cs typeface="+mn-cs"/>
                        </a:rPr>
                        <a:t>metro</a:t>
                      </a:r>
                      <a:r>
                        <a:rPr kumimoji="0" lang="en-AU" sz="1800" kern="1200" baseline="0" dirty="0">
                          <a:solidFill>
                            <a:schemeClr val="dk1"/>
                          </a:solidFill>
                          <a:effectLst/>
                          <a:latin typeface="+mn-lt"/>
                          <a:ea typeface="+mn-ea"/>
                          <a:cs typeface="+mn-cs"/>
                        </a:rPr>
                        <a:t> </a:t>
                      </a:r>
                      <a:r>
                        <a:rPr kumimoji="0" lang="en-AU" sz="1800" kern="1200" baseline="0" dirty="0">
                          <a:solidFill>
                            <a:srgbClr val="FF0000"/>
                          </a:solidFill>
                          <a:effectLst/>
                          <a:latin typeface="+mn-lt"/>
                          <a:ea typeface="+mn-ea"/>
                          <a:cs typeface="+mn-cs"/>
                        </a:rPr>
                        <a:t>140, </a:t>
                      </a:r>
                      <a:r>
                        <a:rPr kumimoji="0" lang="en-AU" sz="1800" kern="1200" baseline="0" dirty="0" err="1">
                          <a:solidFill>
                            <a:srgbClr val="FF0000"/>
                          </a:solidFill>
                          <a:effectLst/>
                          <a:latin typeface="+mn-lt"/>
                          <a:ea typeface="+mn-ea"/>
                          <a:cs typeface="+mn-cs"/>
                        </a:rPr>
                        <a:t>c’try</a:t>
                      </a:r>
                      <a:r>
                        <a:rPr kumimoji="0" lang="en-AU" sz="1800" kern="1200" baseline="0" dirty="0">
                          <a:solidFill>
                            <a:srgbClr val="FF0000"/>
                          </a:solidFill>
                          <a:effectLst/>
                          <a:latin typeface="+mn-lt"/>
                          <a:ea typeface="+mn-ea"/>
                          <a:cs typeface="+mn-cs"/>
                        </a:rPr>
                        <a:t> 10 </a:t>
                      </a:r>
                      <a:br>
                        <a:rPr kumimoji="0" lang="en-AU" sz="1800" kern="1200" baseline="0" dirty="0">
                          <a:solidFill>
                            <a:schemeClr val="dk1"/>
                          </a:solidFill>
                          <a:effectLst/>
                          <a:latin typeface="+mn-lt"/>
                          <a:ea typeface="+mn-ea"/>
                          <a:cs typeface="+mn-cs"/>
                        </a:rPr>
                      </a:br>
                      <a:r>
                        <a:rPr kumimoji="0" lang="en-AU" sz="1800" kern="1200" baseline="0" dirty="0">
                          <a:solidFill>
                            <a:schemeClr val="dk1"/>
                          </a:solidFill>
                          <a:effectLst/>
                          <a:latin typeface="+mn-lt"/>
                          <a:ea typeface="+mn-ea"/>
                          <a:cs typeface="+mn-cs"/>
                        </a:rPr>
                        <a:t>                      </a:t>
                      </a:r>
                      <a:r>
                        <a:rPr kumimoji="0" lang="en-AU" sz="1800" kern="1200" dirty="0">
                          <a:solidFill>
                            <a:schemeClr val="dk1"/>
                          </a:solidFill>
                          <a:effectLst/>
                          <a:latin typeface="+mn-lt"/>
                          <a:ea typeface="+mn-ea"/>
                          <a:cs typeface="+mn-cs"/>
                        </a:rPr>
                        <a:t>Diploma for Technical Teachers                                </a:t>
                      </a:r>
                      <a:r>
                        <a:rPr kumimoji="0" lang="en-AU" sz="1800" kern="1200" dirty="0">
                          <a:solidFill>
                            <a:srgbClr val="FF0000"/>
                          </a:solidFill>
                          <a:effectLst/>
                          <a:latin typeface="+mn-lt"/>
                          <a:ea typeface="+mn-ea"/>
                          <a:cs typeface="+mn-cs"/>
                        </a:rPr>
                        <a:t>99</a:t>
                      </a:r>
                      <a:endParaRPr lang="en-AU" dirty="0">
                        <a:solidFill>
                          <a:srgbClr val="FF0000"/>
                        </a:solidFill>
                      </a:endParaRPr>
                    </a:p>
                  </a:txBody>
                  <a:tcPr/>
                </a:tc>
                <a:tc hMerge="1">
                  <a:txBody>
                    <a:bodyPr/>
                    <a:lstStyle/>
                    <a:p>
                      <a:endParaRPr lang="en-AU" dirty="0"/>
                    </a:p>
                  </a:txBody>
                  <a:tcPr/>
                </a:tc>
                <a:tc hMerge="1">
                  <a:txBody>
                    <a:bodyPr/>
                    <a:lstStyle/>
                    <a:p>
                      <a:endParaRPr lang="en-AU" dirty="0"/>
                    </a:p>
                  </a:txBody>
                  <a:tcPr/>
                </a:tc>
                <a:tc hMerge="1">
                  <a:txBody>
                    <a:bodyPr/>
                    <a:lstStyle/>
                    <a:p>
                      <a:endParaRPr lang="en-AU" dirty="0"/>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775936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b="1" dirty="0">
                <a:solidFill>
                  <a:srgbClr val="FF0000"/>
                </a:solidFill>
              </a:rPr>
              <a:t>3. Productivity Commission Report (2011)</a:t>
            </a:r>
          </a:p>
        </p:txBody>
      </p:sp>
      <p:sp>
        <p:nvSpPr>
          <p:cNvPr id="3" name="Content Placeholder 2"/>
          <p:cNvSpPr>
            <a:spLocks noGrp="1"/>
          </p:cNvSpPr>
          <p:nvPr>
            <p:ph sz="quarter" idx="1"/>
          </p:nvPr>
        </p:nvSpPr>
        <p:spPr>
          <a:xfrm>
            <a:off x="301752" y="1628801"/>
            <a:ext cx="8503920" cy="4824536"/>
          </a:xfrm>
        </p:spPr>
        <p:txBody>
          <a:bodyPr>
            <a:normAutofit fontScale="85000" lnSpcReduction="20000"/>
          </a:bodyPr>
          <a:lstStyle/>
          <a:p>
            <a:r>
              <a:rPr lang="en-AU" dirty="0"/>
              <a:t>TAA certificate, when well taught, represents a </a:t>
            </a:r>
            <a:r>
              <a:rPr lang="en-AU" dirty="0">
                <a:solidFill>
                  <a:srgbClr val="FF0000"/>
                </a:solidFill>
              </a:rPr>
              <a:t>satisfactory minimum standard </a:t>
            </a:r>
            <a:r>
              <a:rPr lang="en-AU" dirty="0"/>
              <a:t>for trainers &amp; assessors</a:t>
            </a:r>
          </a:p>
          <a:p>
            <a:r>
              <a:rPr lang="en-AU" dirty="0"/>
              <a:t>TAA does not always equip teachers with </a:t>
            </a:r>
            <a:r>
              <a:rPr lang="en-AU" dirty="0">
                <a:solidFill>
                  <a:srgbClr val="FF0000"/>
                </a:solidFill>
              </a:rPr>
              <a:t>skills</a:t>
            </a:r>
            <a:r>
              <a:rPr lang="en-AU" dirty="0"/>
              <a:t> required to deliver VET effectively</a:t>
            </a:r>
          </a:p>
          <a:p>
            <a:r>
              <a:rPr lang="en-AU" dirty="0"/>
              <a:t>TAE10 TP doesn’t completely cover </a:t>
            </a:r>
            <a:r>
              <a:rPr lang="en-AU" dirty="0">
                <a:solidFill>
                  <a:srgbClr val="FF0000"/>
                </a:solidFill>
              </a:rPr>
              <a:t>diversity of roles</a:t>
            </a:r>
            <a:r>
              <a:rPr lang="en-AU" dirty="0"/>
              <a:t> in VET, nor fulfil its potential as </a:t>
            </a:r>
            <a:r>
              <a:rPr lang="en-AU" dirty="0">
                <a:solidFill>
                  <a:srgbClr val="FF0000"/>
                </a:solidFill>
              </a:rPr>
              <a:t>a basis for PD</a:t>
            </a:r>
            <a:r>
              <a:rPr lang="en-AU" dirty="0"/>
              <a:t>.  Innovation and Business Skills Australia to remedy these gaps</a:t>
            </a:r>
          </a:p>
          <a:p>
            <a:r>
              <a:rPr lang="en-AU" dirty="0"/>
              <a:t>Concerns about </a:t>
            </a:r>
            <a:r>
              <a:rPr lang="en-AU" dirty="0">
                <a:solidFill>
                  <a:srgbClr val="FF0000"/>
                </a:solidFill>
              </a:rPr>
              <a:t>quality of delivery </a:t>
            </a:r>
            <a:r>
              <a:rPr lang="en-AU" dirty="0"/>
              <a:t>of Cert IV long‑standing, persistent &amp; supported by recent audit evidence</a:t>
            </a:r>
          </a:p>
          <a:p>
            <a:r>
              <a:rPr lang="en-AU" dirty="0"/>
              <a:t>Clear </a:t>
            </a:r>
            <a:r>
              <a:rPr lang="en-AU" dirty="0">
                <a:solidFill>
                  <a:srgbClr val="FF0000"/>
                </a:solidFill>
              </a:rPr>
              <a:t>options and pathways </a:t>
            </a:r>
            <a:r>
              <a:rPr lang="en-AU" dirty="0"/>
              <a:t>for study beyond Cert IV (TAA) should be available to the sector, but higher‑level qualifications should not be mandated</a:t>
            </a:r>
          </a:p>
          <a:p>
            <a:r>
              <a:rPr lang="en-AU" dirty="0"/>
              <a:t>Recommended improvements in </a:t>
            </a:r>
            <a:r>
              <a:rPr lang="en-AU" dirty="0">
                <a:solidFill>
                  <a:srgbClr val="FF0000"/>
                </a:solidFill>
              </a:rPr>
              <a:t>workforce data</a:t>
            </a:r>
          </a:p>
          <a:p>
            <a:r>
              <a:rPr lang="en-AU" dirty="0"/>
              <a:t>Concluded its reforms would ‘make the VET workforce … </a:t>
            </a:r>
            <a:r>
              <a:rPr lang="en-AU" dirty="0">
                <a:solidFill>
                  <a:srgbClr val="FF0000"/>
                </a:solidFill>
              </a:rPr>
              <a:t>more flexible, more adaptable and more capable</a:t>
            </a:r>
            <a:r>
              <a:rPr lang="en-AU" dirty="0"/>
              <a:t>’</a:t>
            </a:r>
          </a:p>
        </p:txBody>
      </p:sp>
    </p:spTree>
    <p:extLst>
      <p:ext uri="{BB962C8B-B14F-4D97-AF65-F5344CB8AC3E}">
        <p14:creationId xmlns:p14="http://schemas.microsoft.com/office/powerpoint/2010/main" val="234579050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8BE3472B65A1143B982F7B2EE1D8377" ma:contentTypeVersion="13" ma:contentTypeDescription="Create a new document." ma:contentTypeScope="" ma:versionID="4ff8073c3b522eb8b9c748b39c812379">
  <xsd:schema xmlns:xsd="http://www.w3.org/2001/XMLSchema" xmlns:xs="http://www.w3.org/2001/XMLSchema" xmlns:p="http://schemas.microsoft.com/office/2006/metadata/properties" xmlns:ns2="fb404576-cde5-42a3-ab17-5103a495c61b" xmlns:ns3="bae00214-0dab-4a74-be3b-bfd7314de5f1" targetNamespace="http://schemas.microsoft.com/office/2006/metadata/properties" ma:root="true" ma:fieldsID="a183c1295684f7746251bca9af5f9e46" ns2:_="" ns3:_="">
    <xsd:import namespace="fb404576-cde5-42a3-ab17-5103a495c61b"/>
    <xsd:import namespace="bae00214-0dab-4a74-be3b-bfd7314de5f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404576-cde5-42a3-ab17-5103a495c6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ae00214-0dab-4a74-be3b-bfd7314de5f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6F6774F-4AC0-4B65-A6FD-71D69E199BE0}"/>
</file>

<file path=customXml/itemProps2.xml><?xml version="1.0" encoding="utf-8"?>
<ds:datastoreItem xmlns:ds="http://schemas.openxmlformats.org/officeDocument/2006/customXml" ds:itemID="{1D1B04C1-B6F6-4F8F-90DA-0C4AA9D9D52F}"/>
</file>

<file path=customXml/itemProps3.xml><?xml version="1.0" encoding="utf-8"?>
<ds:datastoreItem xmlns:ds="http://schemas.openxmlformats.org/officeDocument/2006/customXml" ds:itemID="{2F1D3B6B-E36C-4A60-B9F9-4ADCAAAD9FC1}"/>
</file>

<file path=docProps/app.xml><?xml version="1.0" encoding="utf-8"?>
<Properties xmlns="http://schemas.openxmlformats.org/officeDocument/2006/extended-properties" xmlns:vt="http://schemas.openxmlformats.org/officeDocument/2006/docPropsVTypes">
  <Template>Clarity</Template>
  <TotalTime>3025</TotalTime>
  <Words>3507</Words>
  <Application>Microsoft Office PowerPoint</Application>
  <PresentationFormat>On-screen Show (4:3)</PresentationFormat>
  <Paragraphs>360</Paragraphs>
  <Slides>23</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Georgia</vt:lpstr>
      <vt:lpstr>Times New Roman</vt:lpstr>
      <vt:lpstr>Wingdings</vt:lpstr>
      <vt:lpstr>Wingdings 2</vt:lpstr>
      <vt:lpstr>Civic</vt:lpstr>
      <vt:lpstr>From Fleming to Productivity Commission  Is VET teacher preparation  walking the tightrope?</vt:lpstr>
      <vt:lpstr> Presentation Outline</vt:lpstr>
      <vt:lpstr>1. Introduction: two starting points</vt:lpstr>
      <vt:lpstr>Myer Kangan</vt:lpstr>
      <vt:lpstr>PowerPoint Presentation</vt:lpstr>
      <vt:lpstr>Key points in these reports</vt:lpstr>
      <vt:lpstr>2. Fleming Report (1978/79)</vt:lpstr>
      <vt:lpstr>PowerPoint Presentation</vt:lpstr>
      <vt:lpstr>3. Productivity Commission Report (2011)</vt:lpstr>
      <vt:lpstr>So both reports: 1978 and 2011 …</vt:lpstr>
      <vt:lpstr>4. Between these reports</vt:lpstr>
      <vt:lpstr>PowerPoint Presentation</vt:lpstr>
      <vt:lpstr>PowerPoint Presentation</vt:lpstr>
      <vt:lpstr>PowerPoint Presentation</vt:lpstr>
      <vt:lpstr>National Conferences on TAFE Teacher Education</vt:lpstr>
      <vt:lpstr>At the 1st Conference  (1980)</vt:lpstr>
      <vt:lpstr>At the 2nd Conference (1981)</vt:lpstr>
      <vt:lpstr>Other studies!</vt:lpstr>
      <vt:lpstr>PD for VET teachers?</vt:lpstr>
      <vt:lpstr>Economy/market influences?</vt:lpstr>
      <vt:lpstr>Fallacy of misplaced concreteness?</vt:lpstr>
      <vt:lpstr>5. Concluding thoughts</vt:lpstr>
      <vt:lpstr>An apt ending</vt:lpstr>
    </vt:vector>
  </TitlesOfParts>
  <Company>University of South Australia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Fleming to Productivity Commission  Is the market forcing VET teacher standing to walk the tightrope?</dc:title>
  <dc:creator>University of South Australia</dc:creator>
  <cp:lastModifiedBy>Megan Ogier</cp:lastModifiedBy>
  <cp:revision>162</cp:revision>
  <cp:lastPrinted>2015-04-07T03:27:57Z</cp:lastPrinted>
  <dcterms:created xsi:type="dcterms:W3CDTF">2015-03-25T01:14:43Z</dcterms:created>
  <dcterms:modified xsi:type="dcterms:W3CDTF">2016-11-24T06:55:08Z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0x010100E8BE3472B65A1143B982F7B2EE1D8377</vt:lpwstr>
  </property>
</Properties>
</file>