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sldIdLst>
    <p:sldId id="256" r:id="rId2"/>
    <p:sldId id="257" r:id="rId3"/>
    <p:sldId id="271" r:id="rId4"/>
    <p:sldId id="258" r:id="rId5"/>
    <p:sldId id="270" r:id="rId6"/>
    <p:sldId id="259" r:id="rId7"/>
    <p:sldId id="260" r:id="rId8"/>
    <p:sldId id="261" r:id="rId9"/>
    <p:sldId id="262" r:id="rId10"/>
    <p:sldId id="263" r:id="rId11"/>
    <p:sldId id="265" r:id="rId12"/>
    <p:sldId id="264" r:id="rId13"/>
    <p:sldId id="266"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8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514600"/>
            <a:ext cx="9144000" cy="914400"/>
          </a:xfrm>
        </p:spPr>
        <p:txBody>
          <a:bodyPr/>
          <a:lstStyle>
            <a:lvl1pPr>
              <a:defRPr sz="4400"/>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0" y="3479800"/>
            <a:ext cx="9144000" cy="635000"/>
          </a:xfrm>
        </p:spPr>
        <p:txBody>
          <a:bodyPr/>
          <a:lstStyle>
            <a:lvl1pPr marL="0" indent="0" algn="ctr">
              <a:buFontTx/>
              <a:buNone/>
              <a:defRPr sz="2400"/>
            </a:lvl1pPr>
          </a:lstStyle>
          <a:p>
            <a:pPr lvl="0"/>
            <a:r>
              <a:rPr lang="en-US" noProof="0" smtClean="0"/>
              <a:t>Click to edit Master subtitle style</a:t>
            </a:r>
          </a:p>
        </p:txBody>
      </p:sp>
      <p:sp>
        <p:nvSpPr>
          <p:cNvPr id="3076" name="Rectangle 4"/>
          <p:cNvSpPr>
            <a:spLocks noGrp="1" noChangeArrowheads="1"/>
          </p:cNvSpPr>
          <p:nvPr>
            <p:ph type="dt" sz="half" idx="2"/>
          </p:nvPr>
        </p:nvSpPr>
        <p:spPr>
          <a:xfrm>
            <a:off x="0" y="6629400"/>
            <a:ext cx="1905000" cy="228600"/>
          </a:xfrm>
        </p:spPr>
        <p:txBody>
          <a:bodyPr/>
          <a:lstStyle>
            <a:lvl1pPr>
              <a:defRPr b="1">
                <a:latin typeface="Arial" charset="0"/>
              </a:defRPr>
            </a:lvl1pPr>
          </a:lstStyle>
          <a:p>
            <a:fld id="{5730BE90-2418-45F1-8A8C-B798CF8ED0D4}" type="datetimeFigureOut">
              <a:rPr lang="en-AU" smtClean="0"/>
              <a:pPr/>
              <a:t>29/11/2016</a:t>
            </a:fld>
            <a:endParaRPr lang="en-AU"/>
          </a:p>
        </p:txBody>
      </p:sp>
      <p:sp>
        <p:nvSpPr>
          <p:cNvPr id="3077" name="Rectangle 5"/>
          <p:cNvSpPr>
            <a:spLocks noGrp="1" noChangeArrowheads="1"/>
          </p:cNvSpPr>
          <p:nvPr>
            <p:ph type="ftr" sz="quarter" idx="3"/>
          </p:nvPr>
        </p:nvSpPr>
        <p:spPr>
          <a:xfrm>
            <a:off x="3124200" y="6629400"/>
            <a:ext cx="2895600" cy="228600"/>
          </a:xfrm>
        </p:spPr>
        <p:txBody>
          <a:bodyPr/>
          <a:lstStyle>
            <a:lvl1pPr>
              <a:defRPr b="1">
                <a:latin typeface="Arial" charset="0"/>
              </a:defRPr>
            </a:lvl1pPr>
          </a:lstStyle>
          <a:p>
            <a:endParaRPr lang="en-AU"/>
          </a:p>
        </p:txBody>
      </p:sp>
      <p:sp>
        <p:nvSpPr>
          <p:cNvPr id="3078" name="Rectangle 6"/>
          <p:cNvSpPr>
            <a:spLocks noGrp="1" noChangeArrowheads="1"/>
          </p:cNvSpPr>
          <p:nvPr>
            <p:ph type="sldNum" sz="quarter" idx="4"/>
          </p:nvPr>
        </p:nvSpPr>
        <p:spPr>
          <a:xfrm>
            <a:off x="7239000" y="6629400"/>
            <a:ext cx="1905000" cy="228600"/>
          </a:xfrm>
        </p:spPr>
        <p:txBody>
          <a:bodyPr/>
          <a:lstStyle>
            <a:lvl1pPr>
              <a:defRPr b="1">
                <a:latin typeface="Arial" charset="0"/>
              </a:defRPr>
            </a:lvl1pPr>
          </a:lstStyle>
          <a:p>
            <a:fld id="{B75853BF-C844-4EF4-90E4-FED7B1CBE3CA}" type="slidenum">
              <a:rPr lang="en-AU" smtClean="0"/>
              <a:pPr/>
              <a:t>‹#›</a:t>
            </a:fld>
            <a:endParaRPr lang="en-AU"/>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730BE90-2418-45F1-8A8C-B798CF8ED0D4}" type="datetimeFigureOut">
              <a:rPr lang="en-AU" smtClean="0"/>
              <a:pPr/>
              <a:t>29/11/2016</a:t>
            </a:fld>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B75853BF-C844-4EF4-90E4-FED7B1CBE3CA}" type="slidenum">
              <a:rPr lang="en-AU" smtClean="0"/>
              <a:pPr/>
              <a:t>‹#›</a:t>
            </a:fld>
            <a:endParaRPr lang="en-AU"/>
          </a:p>
        </p:txBody>
      </p:sp>
    </p:spTree>
    <p:extLst>
      <p:ext uri="{BB962C8B-B14F-4D97-AF65-F5344CB8AC3E}">
        <p14:creationId xmlns:p14="http://schemas.microsoft.com/office/powerpoint/2010/main" val="2980996215"/>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21907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304800"/>
            <a:ext cx="64198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730BE90-2418-45F1-8A8C-B798CF8ED0D4}" type="datetimeFigureOut">
              <a:rPr lang="en-AU" smtClean="0"/>
              <a:pPr/>
              <a:t>29/11/2016</a:t>
            </a:fld>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B75853BF-C844-4EF4-90E4-FED7B1CBE3CA}" type="slidenum">
              <a:rPr lang="en-AU" smtClean="0"/>
              <a:pPr/>
              <a:t>‹#›</a:t>
            </a:fld>
            <a:endParaRPr lang="en-AU"/>
          </a:p>
        </p:txBody>
      </p:sp>
    </p:spTree>
    <p:extLst>
      <p:ext uri="{BB962C8B-B14F-4D97-AF65-F5344CB8AC3E}">
        <p14:creationId xmlns:p14="http://schemas.microsoft.com/office/powerpoint/2010/main" val="3315482209"/>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730BE90-2418-45F1-8A8C-B798CF8ED0D4}" type="datetimeFigureOut">
              <a:rPr lang="en-AU" smtClean="0"/>
              <a:pPr/>
              <a:t>29/11/2016</a:t>
            </a:fld>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B75853BF-C844-4EF4-90E4-FED7B1CBE3CA}" type="slidenum">
              <a:rPr lang="en-AU" smtClean="0"/>
              <a:pPr/>
              <a:t>‹#›</a:t>
            </a:fld>
            <a:endParaRPr lang="en-AU"/>
          </a:p>
        </p:txBody>
      </p:sp>
    </p:spTree>
    <p:extLst>
      <p:ext uri="{BB962C8B-B14F-4D97-AF65-F5344CB8AC3E}">
        <p14:creationId xmlns:p14="http://schemas.microsoft.com/office/powerpoint/2010/main" val="318552473"/>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730BE90-2418-45F1-8A8C-B798CF8ED0D4}" type="datetimeFigureOut">
              <a:rPr lang="en-AU" smtClean="0"/>
              <a:pPr/>
              <a:t>29/11/2016</a:t>
            </a:fld>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B75853BF-C844-4EF4-90E4-FED7B1CBE3CA}" type="slidenum">
              <a:rPr lang="en-AU" smtClean="0"/>
              <a:pPr/>
              <a:t>‹#›</a:t>
            </a:fld>
            <a:endParaRPr lang="en-AU"/>
          </a:p>
        </p:txBody>
      </p:sp>
    </p:spTree>
    <p:extLst>
      <p:ext uri="{BB962C8B-B14F-4D97-AF65-F5344CB8AC3E}">
        <p14:creationId xmlns:p14="http://schemas.microsoft.com/office/powerpoint/2010/main" val="778739069"/>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219200"/>
            <a:ext cx="36957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219200"/>
            <a:ext cx="36957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5730BE90-2418-45F1-8A8C-B798CF8ED0D4}" type="datetimeFigureOut">
              <a:rPr lang="en-AU" smtClean="0"/>
              <a:pPr/>
              <a:t>29/11/2016</a:t>
            </a:fld>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B75853BF-C844-4EF4-90E4-FED7B1CBE3CA}" type="slidenum">
              <a:rPr lang="en-AU" smtClean="0"/>
              <a:pPr/>
              <a:t>‹#›</a:t>
            </a:fld>
            <a:endParaRPr lang="en-AU"/>
          </a:p>
        </p:txBody>
      </p:sp>
    </p:spTree>
    <p:extLst>
      <p:ext uri="{BB962C8B-B14F-4D97-AF65-F5344CB8AC3E}">
        <p14:creationId xmlns:p14="http://schemas.microsoft.com/office/powerpoint/2010/main" val="3840276503"/>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5730BE90-2418-45F1-8A8C-B798CF8ED0D4}" type="datetimeFigureOut">
              <a:rPr lang="en-AU" smtClean="0"/>
              <a:pPr/>
              <a:t>29/11/2016</a:t>
            </a:fld>
            <a:endParaRPr lang="en-AU"/>
          </a:p>
        </p:txBody>
      </p:sp>
      <p:sp>
        <p:nvSpPr>
          <p:cNvPr id="8" name="Footer Placeholder 7"/>
          <p:cNvSpPr>
            <a:spLocks noGrp="1"/>
          </p:cNvSpPr>
          <p:nvPr>
            <p:ph type="ftr" sz="quarter" idx="11"/>
          </p:nvPr>
        </p:nvSpPr>
        <p:spPr/>
        <p:txBody>
          <a:bodyPr/>
          <a:lstStyle>
            <a:lvl1pPr>
              <a:defRPr/>
            </a:lvl1pPr>
          </a:lstStyle>
          <a:p>
            <a:endParaRPr lang="en-AU"/>
          </a:p>
        </p:txBody>
      </p:sp>
      <p:sp>
        <p:nvSpPr>
          <p:cNvPr id="9" name="Slide Number Placeholder 8"/>
          <p:cNvSpPr>
            <a:spLocks noGrp="1"/>
          </p:cNvSpPr>
          <p:nvPr>
            <p:ph type="sldNum" sz="quarter" idx="12"/>
          </p:nvPr>
        </p:nvSpPr>
        <p:spPr/>
        <p:txBody>
          <a:bodyPr/>
          <a:lstStyle>
            <a:lvl1pPr>
              <a:defRPr/>
            </a:lvl1pPr>
          </a:lstStyle>
          <a:p>
            <a:fld id="{B75853BF-C844-4EF4-90E4-FED7B1CBE3CA}" type="slidenum">
              <a:rPr lang="en-AU" smtClean="0"/>
              <a:pPr/>
              <a:t>‹#›</a:t>
            </a:fld>
            <a:endParaRPr lang="en-AU"/>
          </a:p>
        </p:txBody>
      </p:sp>
    </p:spTree>
    <p:extLst>
      <p:ext uri="{BB962C8B-B14F-4D97-AF65-F5344CB8AC3E}">
        <p14:creationId xmlns:p14="http://schemas.microsoft.com/office/powerpoint/2010/main" val="943292018"/>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5730BE90-2418-45F1-8A8C-B798CF8ED0D4}" type="datetimeFigureOut">
              <a:rPr lang="en-AU" smtClean="0"/>
              <a:pPr/>
              <a:t>29/11/2016</a:t>
            </a:fld>
            <a:endParaRPr lang="en-AU"/>
          </a:p>
        </p:txBody>
      </p:sp>
      <p:sp>
        <p:nvSpPr>
          <p:cNvPr id="4" name="Footer Placeholder 3"/>
          <p:cNvSpPr>
            <a:spLocks noGrp="1"/>
          </p:cNvSpPr>
          <p:nvPr>
            <p:ph type="ftr" sz="quarter" idx="11"/>
          </p:nvPr>
        </p:nvSpPr>
        <p:spPr/>
        <p:txBody>
          <a:bodyPr/>
          <a:lstStyle>
            <a:lvl1pPr>
              <a:defRPr/>
            </a:lvl1pPr>
          </a:lstStyle>
          <a:p>
            <a:endParaRPr lang="en-AU"/>
          </a:p>
        </p:txBody>
      </p:sp>
      <p:sp>
        <p:nvSpPr>
          <p:cNvPr id="5" name="Slide Number Placeholder 4"/>
          <p:cNvSpPr>
            <a:spLocks noGrp="1"/>
          </p:cNvSpPr>
          <p:nvPr>
            <p:ph type="sldNum" sz="quarter" idx="12"/>
          </p:nvPr>
        </p:nvSpPr>
        <p:spPr/>
        <p:txBody>
          <a:bodyPr/>
          <a:lstStyle>
            <a:lvl1pPr>
              <a:defRPr/>
            </a:lvl1pPr>
          </a:lstStyle>
          <a:p>
            <a:fld id="{B75853BF-C844-4EF4-90E4-FED7B1CBE3CA}" type="slidenum">
              <a:rPr lang="en-AU" smtClean="0"/>
              <a:pPr/>
              <a:t>‹#›</a:t>
            </a:fld>
            <a:endParaRPr lang="en-AU"/>
          </a:p>
        </p:txBody>
      </p:sp>
    </p:spTree>
    <p:extLst>
      <p:ext uri="{BB962C8B-B14F-4D97-AF65-F5344CB8AC3E}">
        <p14:creationId xmlns:p14="http://schemas.microsoft.com/office/powerpoint/2010/main" val="887474955"/>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730BE90-2418-45F1-8A8C-B798CF8ED0D4}" type="datetimeFigureOut">
              <a:rPr lang="en-AU" smtClean="0"/>
              <a:pPr/>
              <a:t>29/11/2016</a:t>
            </a:fld>
            <a:endParaRPr lang="en-AU"/>
          </a:p>
        </p:txBody>
      </p:sp>
      <p:sp>
        <p:nvSpPr>
          <p:cNvPr id="3" name="Footer Placeholder 2"/>
          <p:cNvSpPr>
            <a:spLocks noGrp="1"/>
          </p:cNvSpPr>
          <p:nvPr>
            <p:ph type="ftr" sz="quarter" idx="11"/>
          </p:nvPr>
        </p:nvSpPr>
        <p:spPr/>
        <p:txBody>
          <a:bodyPr/>
          <a:lstStyle>
            <a:lvl1pPr>
              <a:defRPr/>
            </a:lvl1pPr>
          </a:lstStyle>
          <a:p>
            <a:endParaRPr lang="en-AU"/>
          </a:p>
        </p:txBody>
      </p:sp>
      <p:sp>
        <p:nvSpPr>
          <p:cNvPr id="4" name="Slide Number Placeholder 3"/>
          <p:cNvSpPr>
            <a:spLocks noGrp="1"/>
          </p:cNvSpPr>
          <p:nvPr>
            <p:ph type="sldNum" sz="quarter" idx="12"/>
          </p:nvPr>
        </p:nvSpPr>
        <p:spPr/>
        <p:txBody>
          <a:bodyPr/>
          <a:lstStyle>
            <a:lvl1pPr>
              <a:defRPr/>
            </a:lvl1pPr>
          </a:lstStyle>
          <a:p>
            <a:fld id="{B75853BF-C844-4EF4-90E4-FED7B1CBE3CA}" type="slidenum">
              <a:rPr lang="en-AU" smtClean="0"/>
              <a:pPr/>
              <a:t>‹#›</a:t>
            </a:fld>
            <a:endParaRPr lang="en-AU"/>
          </a:p>
        </p:txBody>
      </p:sp>
    </p:spTree>
    <p:extLst>
      <p:ext uri="{BB962C8B-B14F-4D97-AF65-F5344CB8AC3E}">
        <p14:creationId xmlns:p14="http://schemas.microsoft.com/office/powerpoint/2010/main" val="2383776107"/>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730BE90-2418-45F1-8A8C-B798CF8ED0D4}" type="datetimeFigureOut">
              <a:rPr lang="en-AU" smtClean="0"/>
              <a:pPr/>
              <a:t>29/11/2016</a:t>
            </a:fld>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B75853BF-C844-4EF4-90E4-FED7B1CBE3CA}" type="slidenum">
              <a:rPr lang="en-AU" smtClean="0"/>
              <a:pPr/>
              <a:t>‹#›</a:t>
            </a:fld>
            <a:endParaRPr lang="en-AU"/>
          </a:p>
        </p:txBody>
      </p:sp>
    </p:spTree>
    <p:extLst>
      <p:ext uri="{BB962C8B-B14F-4D97-AF65-F5344CB8AC3E}">
        <p14:creationId xmlns:p14="http://schemas.microsoft.com/office/powerpoint/2010/main" val="3827010985"/>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730BE90-2418-45F1-8A8C-B798CF8ED0D4}" type="datetimeFigureOut">
              <a:rPr lang="en-AU" smtClean="0"/>
              <a:pPr/>
              <a:t>29/11/2016</a:t>
            </a:fld>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B75853BF-C844-4EF4-90E4-FED7B1CBE3CA}" type="slidenum">
              <a:rPr lang="en-AU" smtClean="0"/>
              <a:pPr/>
              <a:t>‹#›</a:t>
            </a:fld>
            <a:endParaRPr lang="en-AU"/>
          </a:p>
        </p:txBody>
      </p:sp>
    </p:spTree>
    <p:extLst>
      <p:ext uri="{BB962C8B-B14F-4D97-AF65-F5344CB8AC3E}">
        <p14:creationId xmlns:p14="http://schemas.microsoft.com/office/powerpoint/2010/main" val="2722170718"/>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1371600" y="1219200"/>
            <a:ext cx="75438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6" name="Rectangle 2"/>
          <p:cNvSpPr>
            <a:spLocks noGrp="1" noChangeArrowheads="1"/>
          </p:cNvSpPr>
          <p:nvPr>
            <p:ph type="title"/>
          </p:nvPr>
        </p:nvSpPr>
        <p:spPr bwMode="auto">
          <a:xfrm>
            <a:off x="152400" y="304800"/>
            <a:ext cx="8763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fld id="{5730BE90-2418-45F1-8A8C-B798CF8ED0D4}" type="datetimeFigureOut">
              <a:rPr lang="en-AU" smtClean="0"/>
              <a:pPr/>
              <a:t>29/11/2016</a:t>
            </a:fld>
            <a:endParaRPr lang="en-AU"/>
          </a:p>
        </p:txBody>
      </p:sp>
      <p:sp>
        <p:nvSpPr>
          <p:cNvPr id="1029" name="Rectangle 5"/>
          <p:cNvSpPr>
            <a:spLocks noGrp="1" noChangeArrowheads="1"/>
          </p:cNvSpPr>
          <p:nvPr>
            <p:ph type="ftr" sz="quarter" idx="3"/>
          </p:nvPr>
        </p:nvSpPr>
        <p:spPr bwMode="auto">
          <a:xfrm>
            <a:off x="2133600" y="6477000"/>
            <a:ext cx="4876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endParaRPr lang="en-AU"/>
          </a:p>
        </p:txBody>
      </p:sp>
      <p:sp>
        <p:nvSpPr>
          <p:cNvPr id="1030" name="Rectangle 6"/>
          <p:cNvSpPr>
            <a:spLocks noGrp="1" noChangeArrowheads="1"/>
          </p:cNvSpPr>
          <p:nvPr>
            <p:ph type="sldNum" sz="quarter" idx="4"/>
          </p:nvPr>
        </p:nvSpPr>
        <p:spPr bwMode="auto">
          <a:xfrm>
            <a:off x="72390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fld id="{B75853BF-C844-4EF4-90E4-FED7B1CBE3CA}"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ransition>
    <p:fade thruBlk="1"/>
  </p:transition>
  <p:txStyles>
    <p:titleStyle>
      <a:lvl1pPr algn="ctr" rtl="0" eaLnBrk="1" fontAlgn="base" hangingPunct="1">
        <a:spcBef>
          <a:spcPct val="0"/>
        </a:spcBef>
        <a:spcAft>
          <a:spcPct val="0"/>
        </a:spcAft>
        <a:defRPr sz="3600" b="1">
          <a:solidFill>
            <a:schemeClr val="tx2"/>
          </a:solidFill>
          <a:latin typeface="+mj-lt"/>
          <a:ea typeface="+mj-ea"/>
          <a:cs typeface="+mj-cs"/>
        </a:defRPr>
      </a:lvl1pPr>
      <a:lvl2pPr algn="ctr" rtl="0" eaLnBrk="1" fontAlgn="base" hangingPunct="1">
        <a:spcBef>
          <a:spcPct val="0"/>
        </a:spcBef>
        <a:spcAft>
          <a:spcPct val="0"/>
        </a:spcAft>
        <a:defRPr sz="3600" b="1">
          <a:solidFill>
            <a:schemeClr val="tx2"/>
          </a:solidFill>
          <a:latin typeface="Arial Narrow" pitchFamily="34" charset="0"/>
        </a:defRPr>
      </a:lvl2pPr>
      <a:lvl3pPr algn="ctr" rtl="0" eaLnBrk="1" fontAlgn="base" hangingPunct="1">
        <a:spcBef>
          <a:spcPct val="0"/>
        </a:spcBef>
        <a:spcAft>
          <a:spcPct val="0"/>
        </a:spcAft>
        <a:defRPr sz="3600" b="1">
          <a:solidFill>
            <a:schemeClr val="tx2"/>
          </a:solidFill>
          <a:latin typeface="Arial Narrow" pitchFamily="34" charset="0"/>
        </a:defRPr>
      </a:lvl3pPr>
      <a:lvl4pPr algn="ctr" rtl="0" eaLnBrk="1" fontAlgn="base" hangingPunct="1">
        <a:spcBef>
          <a:spcPct val="0"/>
        </a:spcBef>
        <a:spcAft>
          <a:spcPct val="0"/>
        </a:spcAft>
        <a:defRPr sz="3600" b="1">
          <a:solidFill>
            <a:schemeClr val="tx2"/>
          </a:solidFill>
          <a:latin typeface="Arial Narrow" pitchFamily="34" charset="0"/>
        </a:defRPr>
      </a:lvl4pPr>
      <a:lvl5pPr algn="ctr" rtl="0" eaLnBrk="1" fontAlgn="base" hangingPunct="1">
        <a:spcBef>
          <a:spcPct val="0"/>
        </a:spcBef>
        <a:spcAft>
          <a:spcPct val="0"/>
        </a:spcAft>
        <a:defRPr sz="3600" b="1">
          <a:solidFill>
            <a:schemeClr val="tx2"/>
          </a:solidFill>
          <a:latin typeface="Arial Narrow" pitchFamily="34" charset="0"/>
        </a:defRPr>
      </a:lvl5pPr>
      <a:lvl6pPr marL="457200" algn="ctr" rtl="0" eaLnBrk="1" fontAlgn="base" hangingPunct="1">
        <a:spcBef>
          <a:spcPct val="0"/>
        </a:spcBef>
        <a:spcAft>
          <a:spcPct val="0"/>
        </a:spcAft>
        <a:defRPr sz="3600" b="1">
          <a:solidFill>
            <a:schemeClr val="tx2"/>
          </a:solidFill>
          <a:latin typeface="Arial Narrow" pitchFamily="34" charset="0"/>
        </a:defRPr>
      </a:lvl6pPr>
      <a:lvl7pPr marL="914400" algn="ctr" rtl="0" eaLnBrk="1" fontAlgn="base" hangingPunct="1">
        <a:spcBef>
          <a:spcPct val="0"/>
        </a:spcBef>
        <a:spcAft>
          <a:spcPct val="0"/>
        </a:spcAft>
        <a:defRPr sz="3600" b="1">
          <a:solidFill>
            <a:schemeClr val="tx2"/>
          </a:solidFill>
          <a:latin typeface="Arial Narrow" pitchFamily="34" charset="0"/>
        </a:defRPr>
      </a:lvl7pPr>
      <a:lvl8pPr marL="1371600" algn="ctr" rtl="0" eaLnBrk="1" fontAlgn="base" hangingPunct="1">
        <a:spcBef>
          <a:spcPct val="0"/>
        </a:spcBef>
        <a:spcAft>
          <a:spcPct val="0"/>
        </a:spcAft>
        <a:defRPr sz="3600" b="1">
          <a:solidFill>
            <a:schemeClr val="tx2"/>
          </a:solidFill>
          <a:latin typeface="Arial Narrow" pitchFamily="34" charset="0"/>
        </a:defRPr>
      </a:lvl8pPr>
      <a:lvl9pPr marL="1828800" algn="ctr" rtl="0" eaLnBrk="1" fontAlgn="base" hangingPunct="1">
        <a:spcBef>
          <a:spcPct val="0"/>
        </a:spcBef>
        <a:spcAft>
          <a:spcPct val="0"/>
        </a:spcAft>
        <a:defRPr sz="3600" b="1">
          <a:solidFill>
            <a:schemeClr val="tx2"/>
          </a:solidFill>
          <a:latin typeface="Arial Narrow"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6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2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620688"/>
            <a:ext cx="7848872" cy="5400600"/>
          </a:xfrm>
        </p:spPr>
        <p:txBody>
          <a:bodyPr>
            <a:normAutofit fontScale="90000"/>
          </a:bodyPr>
          <a:lstStyle/>
          <a:p>
            <a:r>
              <a:rPr lang="en-AU" sz="5400" dirty="0" smtClean="0">
                <a:latin typeface="Batang" pitchFamily="18" charset="-127"/>
                <a:ea typeface="Batang" pitchFamily="18" charset="-127"/>
              </a:rPr>
              <a:t>This is it folks, </a:t>
            </a:r>
            <a:br>
              <a:rPr lang="en-AU" sz="5400" dirty="0" smtClean="0">
                <a:latin typeface="Batang" pitchFamily="18" charset="-127"/>
                <a:ea typeface="Batang" pitchFamily="18" charset="-127"/>
              </a:rPr>
            </a:br>
            <a:r>
              <a:rPr lang="en-AU" sz="5400" dirty="0">
                <a:latin typeface="Batang" pitchFamily="18" charset="-127"/>
                <a:ea typeface="Batang" pitchFamily="18" charset="-127"/>
              </a:rPr>
              <a:t>	</a:t>
            </a:r>
            <a:r>
              <a:rPr lang="en-AU" sz="5400" dirty="0" smtClean="0">
                <a:latin typeface="Batang" pitchFamily="18" charset="-127"/>
                <a:ea typeface="Batang" pitchFamily="18" charset="-127"/>
              </a:rPr>
              <a:t>		over the top! </a:t>
            </a:r>
            <a:r>
              <a:rPr lang="en-AU" sz="5400" dirty="0" smtClean="0">
                <a:solidFill>
                  <a:schemeClr val="accent1">
                    <a:lumMod val="75000"/>
                  </a:schemeClr>
                </a:solidFill>
              </a:rPr>
              <a:t/>
            </a:r>
            <a:br>
              <a:rPr lang="en-AU" sz="5400" dirty="0" smtClean="0">
                <a:solidFill>
                  <a:schemeClr val="accent1">
                    <a:lumMod val="75000"/>
                  </a:schemeClr>
                </a:solidFill>
              </a:rPr>
            </a:br>
            <a:r>
              <a:rPr lang="en-AU" sz="5400" dirty="0" smtClean="0">
                <a:solidFill>
                  <a:schemeClr val="accent1">
                    <a:lumMod val="75000"/>
                  </a:schemeClr>
                </a:solidFill>
              </a:rPr>
              <a:t/>
            </a:r>
            <a:br>
              <a:rPr lang="en-AU" sz="5400" dirty="0" smtClean="0">
                <a:solidFill>
                  <a:schemeClr val="accent1">
                    <a:lumMod val="75000"/>
                  </a:schemeClr>
                </a:solidFill>
              </a:rPr>
            </a:br>
            <a:r>
              <a:rPr lang="en-AU" sz="3200" dirty="0" smtClean="0">
                <a:solidFill>
                  <a:schemeClr val="accent1">
                    <a:lumMod val="75000"/>
                  </a:schemeClr>
                </a:solidFill>
              </a:rPr>
              <a:t/>
            </a:r>
            <a:br>
              <a:rPr lang="en-AU" sz="3200" dirty="0" smtClean="0">
                <a:solidFill>
                  <a:schemeClr val="accent1">
                    <a:lumMod val="75000"/>
                  </a:schemeClr>
                </a:solidFill>
              </a:rPr>
            </a:br>
            <a:r>
              <a:rPr lang="en-AU" sz="3200" dirty="0" smtClean="0">
                <a:solidFill>
                  <a:schemeClr val="tx1"/>
                </a:solidFill>
                <a:latin typeface="Bookman Old Style" pitchFamily="18" charset="0"/>
                <a:cs typeface="David" pitchFamily="34" charset="-79"/>
              </a:rPr>
              <a:t>How do we lead from the frontline in the changing vet environment? </a:t>
            </a:r>
            <a:br>
              <a:rPr lang="en-AU" sz="3200" dirty="0" smtClean="0">
                <a:solidFill>
                  <a:schemeClr val="tx1"/>
                </a:solidFill>
                <a:latin typeface="Bookman Old Style" pitchFamily="18" charset="0"/>
                <a:cs typeface="David" pitchFamily="34" charset="-79"/>
              </a:rPr>
            </a:br>
            <a:r>
              <a:rPr lang="en-AU" sz="3200" dirty="0" smtClean="0">
                <a:solidFill>
                  <a:schemeClr val="tx1"/>
                </a:solidFill>
                <a:latin typeface="Bookman Old Style" pitchFamily="18" charset="0"/>
                <a:cs typeface="David" pitchFamily="34" charset="-79"/>
              </a:rPr>
              <a:t>What skills and capabilities do our frontline vet educational leaders require</a:t>
            </a:r>
            <a:r>
              <a:rPr lang="en-AU" sz="3200" dirty="0" smtClean="0">
                <a:solidFill>
                  <a:schemeClr val="tx1"/>
                </a:solidFill>
                <a:latin typeface="Bookman Old Style" pitchFamily="18" charset="0"/>
              </a:rPr>
              <a:t>?</a:t>
            </a:r>
            <a:endParaRPr lang="en-AU" sz="3200" dirty="0">
              <a:solidFill>
                <a:schemeClr val="tx1"/>
              </a:solidFill>
              <a:latin typeface="Bookman Old Style" pitchFamily="18" charset="0"/>
            </a:endParaRPr>
          </a:p>
        </p:txBody>
      </p:sp>
      <p:sp>
        <p:nvSpPr>
          <p:cNvPr id="3" name="Subtitle 2"/>
          <p:cNvSpPr>
            <a:spLocks noGrp="1"/>
          </p:cNvSpPr>
          <p:nvPr>
            <p:ph type="subTitle" idx="1"/>
          </p:nvPr>
        </p:nvSpPr>
        <p:spPr>
          <a:xfrm>
            <a:off x="2699792" y="6093296"/>
            <a:ext cx="6172200" cy="641666"/>
          </a:xfrm>
        </p:spPr>
        <p:txBody>
          <a:bodyPr>
            <a:noAutofit/>
          </a:bodyPr>
          <a:lstStyle/>
          <a:p>
            <a:r>
              <a:rPr lang="en-AU" sz="2400" dirty="0" smtClean="0">
                <a:solidFill>
                  <a:schemeClr val="tx1"/>
                </a:solidFill>
                <a:latin typeface="Arial Black" pitchFamily="34" charset="0"/>
              </a:rPr>
              <a:t>Linda Simon and Annette </a:t>
            </a:r>
            <a:r>
              <a:rPr lang="en-AU" sz="2400" dirty="0" err="1" smtClean="0">
                <a:solidFill>
                  <a:schemeClr val="tx1"/>
                </a:solidFill>
                <a:latin typeface="Arial Black" pitchFamily="34" charset="0"/>
              </a:rPr>
              <a:t>Bonnici</a:t>
            </a:r>
            <a:endParaRPr lang="en-AU" sz="2400" dirty="0">
              <a:solidFill>
                <a:schemeClr val="tx1"/>
              </a:solidFill>
              <a:latin typeface="Arial Black" pitchFamily="34" charset="0"/>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tx1"/>
                </a:solidFill>
              </a:rPr>
              <a:t>Western Australia</a:t>
            </a:r>
            <a:endParaRPr lang="en-AU" b="1" dirty="0">
              <a:solidFill>
                <a:schemeClr val="tx1"/>
              </a:solidFill>
            </a:endParaRP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v"/>
            </a:pPr>
            <a:r>
              <a:rPr lang="en-AU" dirty="0" smtClean="0"/>
              <a:t>Teaching and management roles separated</a:t>
            </a:r>
          </a:p>
          <a:p>
            <a:pPr>
              <a:buFont typeface="Wingdings" pitchFamily="2" charset="2"/>
              <a:buChar char="v"/>
            </a:pPr>
            <a:r>
              <a:rPr lang="en-AU" dirty="0" smtClean="0"/>
              <a:t>Principal Lecturers and Adv Skills Lecturers – leadership roles</a:t>
            </a:r>
          </a:p>
          <a:p>
            <a:pPr>
              <a:buFont typeface="Wingdings" pitchFamily="2" charset="2"/>
              <a:buChar char="v"/>
            </a:pPr>
            <a:r>
              <a:rPr lang="en-AU" dirty="0" smtClean="0"/>
              <a:t>Need higher </a:t>
            </a:r>
            <a:r>
              <a:rPr lang="en-AU" dirty="0" err="1" smtClean="0"/>
              <a:t>edn</a:t>
            </a:r>
            <a:r>
              <a:rPr lang="en-AU" dirty="0" smtClean="0"/>
              <a:t> </a:t>
            </a:r>
            <a:r>
              <a:rPr lang="en-AU" dirty="0" err="1" smtClean="0"/>
              <a:t>quals</a:t>
            </a:r>
            <a:r>
              <a:rPr lang="en-AU" dirty="0" smtClean="0"/>
              <a:t> and vocational </a:t>
            </a:r>
            <a:r>
              <a:rPr lang="en-AU" dirty="0" err="1" smtClean="0"/>
              <a:t>quals</a:t>
            </a:r>
            <a:r>
              <a:rPr lang="en-AU" dirty="0" smtClean="0"/>
              <a:t> than teachers</a:t>
            </a:r>
          </a:p>
          <a:p>
            <a:pPr>
              <a:buFont typeface="Wingdings" pitchFamily="2" charset="2"/>
              <a:buChar char="v"/>
            </a:pPr>
            <a:r>
              <a:rPr lang="en-AU" dirty="0" smtClean="0"/>
              <a:t>Principal Lecturer – is a teaching position with college or system wide </a:t>
            </a:r>
            <a:r>
              <a:rPr lang="en-AU" dirty="0" err="1" smtClean="0"/>
              <a:t>edn</a:t>
            </a:r>
            <a:r>
              <a:rPr lang="en-AU" dirty="0" smtClean="0"/>
              <a:t> leadership expertise</a:t>
            </a:r>
          </a:p>
          <a:p>
            <a:pPr>
              <a:buFont typeface="Wingdings" pitchFamily="2" charset="2"/>
              <a:buChar char="v"/>
            </a:pPr>
            <a:r>
              <a:rPr lang="en-AU" dirty="0" smtClean="0"/>
              <a:t>Role includes educational leadership in curriculum across program areas, professional practice and educational innovation, maintain close liaison with industry and professional groups, give advice on current trends in area, and represent on college, state and interstate working groups</a:t>
            </a:r>
            <a:endParaRPr lang="en-AU" dirty="0"/>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tx1"/>
                </a:solidFill>
              </a:rPr>
              <a:t>Queensland</a:t>
            </a:r>
            <a:endParaRPr lang="en-AU" b="1" dirty="0">
              <a:solidFill>
                <a:schemeClr val="tx1"/>
              </a:solidFill>
            </a:endParaRPr>
          </a:p>
        </p:txBody>
      </p:sp>
      <p:sp>
        <p:nvSpPr>
          <p:cNvPr id="3" name="Content Placeholder 2"/>
          <p:cNvSpPr>
            <a:spLocks noGrp="1"/>
          </p:cNvSpPr>
          <p:nvPr>
            <p:ph idx="1"/>
          </p:nvPr>
        </p:nvSpPr>
        <p:spPr/>
        <p:txBody>
          <a:bodyPr>
            <a:normAutofit fontScale="92500"/>
          </a:bodyPr>
          <a:lstStyle/>
          <a:p>
            <a:pPr>
              <a:buFont typeface="Wingdings" pitchFamily="2" charset="2"/>
              <a:buChar char="v"/>
            </a:pPr>
            <a:r>
              <a:rPr lang="en-AU" dirty="0" smtClean="0"/>
              <a:t>Separation of educational and administrative managers</a:t>
            </a:r>
          </a:p>
          <a:p>
            <a:pPr>
              <a:buFont typeface="Wingdings" pitchFamily="2" charset="2"/>
              <a:buChar char="v"/>
            </a:pPr>
            <a:r>
              <a:rPr lang="en-AU" dirty="0" smtClean="0"/>
              <a:t>Educational Manager or Program Manager expected to have teaching qualification, but actual teaching role up to local negotiation</a:t>
            </a:r>
          </a:p>
          <a:p>
            <a:pPr>
              <a:buFont typeface="Wingdings" pitchFamily="2" charset="2"/>
              <a:buChar char="v"/>
            </a:pPr>
            <a:r>
              <a:rPr lang="en-AU" dirty="0" smtClean="0"/>
              <a:t>Role includes managing delivery team</a:t>
            </a:r>
          </a:p>
          <a:p>
            <a:pPr>
              <a:buFont typeface="Wingdings" pitchFamily="2" charset="2"/>
              <a:buChar char="v"/>
            </a:pPr>
            <a:r>
              <a:rPr lang="en-AU" dirty="0" smtClean="0"/>
              <a:t>Leading vocational teacher takes on additional duties for more pay – including leadership in teaching practice, team leadership, performance planning, industry liaison, international, marketing, functions</a:t>
            </a:r>
          </a:p>
          <a:p>
            <a:pPr>
              <a:buFont typeface="Wingdings" pitchFamily="2" charset="2"/>
              <a:buChar char="v"/>
            </a:pPr>
            <a:r>
              <a:rPr lang="en-AU" dirty="0" smtClean="0"/>
              <a:t>Problems with unofficial leadership model – some leading vocational teachers want career pathways</a:t>
            </a:r>
            <a:endParaRPr lang="en-AU" dirty="0"/>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tx1"/>
                </a:solidFill>
              </a:rPr>
              <a:t>ACT</a:t>
            </a:r>
            <a:endParaRPr lang="en-AU" b="1" dirty="0">
              <a:solidFill>
                <a:schemeClr val="tx1"/>
              </a:solidFill>
            </a:endParaRPr>
          </a:p>
        </p:txBody>
      </p:sp>
      <p:sp>
        <p:nvSpPr>
          <p:cNvPr id="3" name="Content Placeholder 2"/>
          <p:cNvSpPr>
            <a:spLocks noGrp="1"/>
          </p:cNvSpPr>
          <p:nvPr>
            <p:ph idx="1"/>
          </p:nvPr>
        </p:nvSpPr>
        <p:spPr/>
        <p:txBody>
          <a:bodyPr>
            <a:normAutofit lnSpcReduction="10000"/>
          </a:bodyPr>
          <a:lstStyle/>
          <a:p>
            <a:pPr>
              <a:buFont typeface="Wingdings" pitchFamily="2" charset="2"/>
              <a:buChar char="v"/>
            </a:pPr>
            <a:r>
              <a:rPr lang="en-AU" dirty="0" smtClean="0"/>
              <a:t>Some Educational Managers (Teacher Band 2) still have a teaching role – they manage program areas including staff</a:t>
            </a:r>
          </a:p>
          <a:p>
            <a:pPr>
              <a:buFont typeface="Wingdings" pitchFamily="2" charset="2"/>
              <a:buChar char="v"/>
            </a:pPr>
            <a:r>
              <a:rPr lang="en-AU" dirty="0" smtClean="0"/>
              <a:t>Required to have Adv Diploma in Adult Vocational Education or equivalent – degree is desirable either in education or management or industry area</a:t>
            </a:r>
          </a:p>
          <a:p>
            <a:pPr>
              <a:buFont typeface="Wingdings" pitchFamily="2" charset="2"/>
              <a:buChar char="v"/>
            </a:pPr>
            <a:r>
              <a:rPr lang="en-AU" dirty="0" smtClean="0"/>
              <a:t>Critical workload issues due to increasing bureaucratic systems and changing VET</a:t>
            </a:r>
          </a:p>
          <a:p>
            <a:pPr>
              <a:buFont typeface="Wingdings" pitchFamily="2" charset="2"/>
              <a:buChar char="v"/>
            </a:pPr>
            <a:r>
              <a:rPr lang="en-AU" dirty="0" smtClean="0"/>
              <a:t>Band 2 network has monthly meetings focused on their roles</a:t>
            </a:r>
          </a:p>
          <a:p>
            <a:pPr>
              <a:buFont typeface="Wingdings" pitchFamily="2" charset="2"/>
              <a:buChar char="v"/>
            </a:pPr>
            <a:r>
              <a:rPr lang="en-AU" dirty="0" smtClean="0"/>
              <a:t>Business management skills would be useful</a:t>
            </a:r>
          </a:p>
          <a:p>
            <a:pPr>
              <a:buFont typeface="Wingdings" pitchFamily="2" charset="2"/>
              <a:buChar char="v"/>
            </a:pPr>
            <a:endParaRPr lang="en-AU" dirty="0"/>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tx1"/>
                </a:solidFill>
              </a:rPr>
              <a:t>Victoria</a:t>
            </a:r>
            <a:endParaRPr lang="en-AU" b="1" dirty="0">
              <a:solidFill>
                <a:schemeClr val="tx1"/>
              </a:solidFill>
            </a:endParaRP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v"/>
            </a:pPr>
            <a:r>
              <a:rPr lang="en-AU" dirty="0" smtClean="0"/>
              <a:t>4 streams of Senior Educator – teaching, industry consultancy, curriculum and project design, and management</a:t>
            </a:r>
          </a:p>
          <a:p>
            <a:pPr>
              <a:buFont typeface="Wingdings" pitchFamily="2" charset="2"/>
              <a:buChar char="v"/>
            </a:pPr>
            <a:r>
              <a:rPr lang="en-AU" dirty="0" smtClean="0"/>
              <a:t>3 levels for each stream</a:t>
            </a:r>
          </a:p>
          <a:p>
            <a:pPr>
              <a:buFont typeface="Wingdings" pitchFamily="2" charset="2"/>
              <a:buChar char="v"/>
            </a:pPr>
            <a:r>
              <a:rPr lang="en-AU" dirty="0" smtClean="0"/>
              <a:t>Roles vary across TAFE Institutes</a:t>
            </a:r>
          </a:p>
          <a:p>
            <a:pPr>
              <a:buFont typeface="Wingdings" pitchFamily="2" charset="2"/>
              <a:buChar char="v"/>
            </a:pPr>
            <a:r>
              <a:rPr lang="en-AU" dirty="0" smtClean="0"/>
              <a:t>Industrial Agreement sets down skills and capabilities required: conflict resolution, negotiation, teaching, leadership role in teaching methodologies, current/emerging trends, evaluation/validation of programs/systems, quality control, research/innovation, specialist expertise</a:t>
            </a:r>
          </a:p>
          <a:p>
            <a:pPr>
              <a:buFont typeface="Wingdings" pitchFamily="2" charset="2"/>
              <a:buChar char="v"/>
            </a:pPr>
            <a:r>
              <a:rPr lang="en-AU" dirty="0" smtClean="0"/>
              <a:t>Must be fully qualified – Diploma level</a:t>
            </a:r>
          </a:p>
          <a:p>
            <a:pPr>
              <a:buFont typeface="Wingdings" pitchFamily="2" charset="2"/>
              <a:buChar char="v"/>
            </a:pPr>
            <a:endParaRPr lang="en-AU" dirty="0"/>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467600" cy="1143000"/>
          </a:xfrm>
        </p:spPr>
        <p:txBody>
          <a:bodyPr/>
          <a:lstStyle/>
          <a:p>
            <a:r>
              <a:rPr lang="en-AU" b="1" dirty="0" smtClean="0">
                <a:solidFill>
                  <a:schemeClr val="tx1"/>
                </a:solidFill>
              </a:rPr>
              <a:t>Victoria</a:t>
            </a:r>
            <a:endParaRPr lang="en-AU" b="1" dirty="0">
              <a:solidFill>
                <a:schemeClr val="tx1"/>
              </a:solidFill>
            </a:endParaRPr>
          </a:p>
        </p:txBody>
      </p:sp>
      <p:sp>
        <p:nvSpPr>
          <p:cNvPr id="3" name="Content Placeholder 2"/>
          <p:cNvSpPr>
            <a:spLocks noGrp="1"/>
          </p:cNvSpPr>
          <p:nvPr>
            <p:ph idx="1"/>
          </p:nvPr>
        </p:nvSpPr>
        <p:spPr/>
        <p:txBody>
          <a:bodyPr>
            <a:normAutofit fontScale="92500"/>
          </a:bodyPr>
          <a:lstStyle/>
          <a:p>
            <a:pPr>
              <a:buNone/>
            </a:pPr>
            <a:r>
              <a:rPr lang="en-AU" dirty="0" smtClean="0"/>
              <a:t>Interviews:</a:t>
            </a:r>
          </a:p>
          <a:p>
            <a:pPr>
              <a:buFont typeface="Wingdings" pitchFamily="2" charset="2"/>
              <a:buChar char="v"/>
            </a:pPr>
            <a:r>
              <a:rPr lang="en-AU" dirty="0" smtClean="0"/>
              <a:t>Co-ordination of teaching section – undertaking Masters – helps understanding current changes in VET</a:t>
            </a:r>
          </a:p>
          <a:p>
            <a:pPr>
              <a:buFont typeface="Wingdings" pitchFamily="2" charset="2"/>
              <a:buChar char="v"/>
            </a:pPr>
            <a:r>
              <a:rPr lang="en-AU" dirty="0" smtClean="0"/>
              <a:t>In charge of college wide area, plus teaching role – felt SEs needed project and financial mgt skills</a:t>
            </a:r>
          </a:p>
          <a:p>
            <a:pPr>
              <a:buFont typeface="Wingdings" pitchFamily="2" charset="2"/>
              <a:buChar char="v"/>
            </a:pPr>
            <a:r>
              <a:rPr lang="en-AU" dirty="0" smtClean="0"/>
              <a:t>Managed number of teaching areas – felt SEs needed </a:t>
            </a:r>
            <a:r>
              <a:rPr lang="en-AU" dirty="0" err="1" smtClean="0"/>
              <a:t>edn</a:t>
            </a:r>
            <a:r>
              <a:rPr lang="en-AU" dirty="0" smtClean="0"/>
              <a:t> degrees and counselling/welfare skills</a:t>
            </a:r>
          </a:p>
          <a:p>
            <a:pPr>
              <a:buFont typeface="Wingdings" pitchFamily="2" charset="2"/>
              <a:buChar char="v"/>
            </a:pPr>
            <a:r>
              <a:rPr lang="en-AU" dirty="0" smtClean="0"/>
              <a:t>Managed a program area, plus teaching role – doing Masters in </a:t>
            </a:r>
            <a:r>
              <a:rPr lang="en-AU" dirty="0" err="1" smtClean="0"/>
              <a:t>Edn</a:t>
            </a:r>
            <a:r>
              <a:rPr lang="en-AU" dirty="0" smtClean="0"/>
              <a:t> Mgt but more schools focused – a program in workplace developing mgt skills had been useful</a:t>
            </a:r>
          </a:p>
          <a:p>
            <a:pPr>
              <a:buFont typeface="Wingdings" pitchFamily="2" charset="2"/>
              <a:buChar char="v"/>
            </a:pPr>
            <a:endParaRPr lang="en-AU" dirty="0" smtClean="0"/>
          </a:p>
          <a:p>
            <a:pPr>
              <a:buNone/>
            </a:pPr>
            <a:endParaRPr lang="en-AU" dirty="0"/>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tx1"/>
                </a:solidFill>
              </a:rPr>
              <a:t>Victoria</a:t>
            </a:r>
            <a:endParaRPr lang="en-AU" b="1" dirty="0">
              <a:solidFill>
                <a:schemeClr val="tx1"/>
              </a:solidFill>
            </a:endParaRPr>
          </a:p>
        </p:txBody>
      </p:sp>
      <p:sp>
        <p:nvSpPr>
          <p:cNvPr id="3" name="Content Placeholder 2"/>
          <p:cNvSpPr>
            <a:spLocks noGrp="1"/>
          </p:cNvSpPr>
          <p:nvPr>
            <p:ph idx="1"/>
          </p:nvPr>
        </p:nvSpPr>
        <p:spPr/>
        <p:txBody>
          <a:bodyPr>
            <a:normAutofit lnSpcReduction="10000"/>
          </a:bodyPr>
          <a:lstStyle/>
          <a:p>
            <a:pPr>
              <a:buFont typeface="Wingdings" pitchFamily="2" charset="2"/>
              <a:buChar char="v"/>
            </a:pPr>
            <a:r>
              <a:rPr lang="en-AU" dirty="0" smtClean="0"/>
              <a:t>Managed number of areas – strong commercial bent to role – international a challenge</a:t>
            </a:r>
          </a:p>
          <a:p>
            <a:pPr>
              <a:buFont typeface="Wingdings" pitchFamily="2" charset="2"/>
              <a:buChar char="v"/>
            </a:pPr>
            <a:r>
              <a:rPr lang="en-AU" dirty="0" smtClean="0"/>
              <a:t>Managed a section and program area – leadership skills needed to manage staff</a:t>
            </a:r>
          </a:p>
          <a:p>
            <a:pPr>
              <a:buFont typeface="Wingdings" pitchFamily="2" charset="2"/>
              <a:buChar char="v"/>
            </a:pPr>
            <a:r>
              <a:rPr lang="en-AU" dirty="0" smtClean="0"/>
              <a:t>Co-ordinated teaching area plus teaching role – also mgt qual.  Skills in change mgt useful</a:t>
            </a:r>
          </a:p>
          <a:p>
            <a:pPr>
              <a:buFont typeface="Wingdings" pitchFamily="2" charset="2"/>
              <a:buChar char="v"/>
            </a:pPr>
            <a:r>
              <a:rPr lang="en-AU" dirty="0" smtClean="0"/>
              <a:t>Managed teaching programs across campuses – SEs need to be expert communicators – training in mgt and budgeting would be useful</a:t>
            </a:r>
          </a:p>
          <a:p>
            <a:pPr>
              <a:buFont typeface="Wingdings" pitchFamily="2" charset="2"/>
              <a:buChar char="v"/>
            </a:pPr>
            <a:r>
              <a:rPr lang="en-AU" dirty="0" smtClean="0"/>
              <a:t>SEs needed leadership or management qualification, along with a business leadership focus</a:t>
            </a:r>
            <a:endParaRPr lang="en-AU" dirty="0"/>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467600" cy="1143000"/>
          </a:xfrm>
        </p:spPr>
        <p:txBody>
          <a:bodyPr/>
          <a:lstStyle/>
          <a:p>
            <a:r>
              <a:rPr lang="en-AU" b="1" dirty="0" smtClean="0">
                <a:solidFill>
                  <a:schemeClr val="tx1"/>
                </a:solidFill>
              </a:rPr>
              <a:t>CONCLUSIONS</a:t>
            </a:r>
            <a:endParaRPr lang="en-AU" b="1" dirty="0">
              <a:solidFill>
                <a:schemeClr val="tx1"/>
              </a:solidFill>
            </a:endParaRPr>
          </a:p>
        </p:txBody>
      </p:sp>
      <p:sp>
        <p:nvSpPr>
          <p:cNvPr id="3" name="Content Placeholder 2"/>
          <p:cNvSpPr>
            <a:spLocks noGrp="1"/>
          </p:cNvSpPr>
          <p:nvPr>
            <p:ph idx="1"/>
          </p:nvPr>
        </p:nvSpPr>
        <p:spPr/>
        <p:txBody>
          <a:bodyPr>
            <a:normAutofit fontScale="92500"/>
          </a:bodyPr>
          <a:lstStyle/>
          <a:p>
            <a:pPr>
              <a:buFont typeface="Wingdings" pitchFamily="2" charset="2"/>
              <a:buChar char="v"/>
            </a:pPr>
            <a:r>
              <a:rPr lang="en-AU" dirty="0" smtClean="0"/>
              <a:t>TAFE frontline educational leaders share the same concerns about roles, and skills and capabilities needed</a:t>
            </a:r>
          </a:p>
          <a:p>
            <a:pPr>
              <a:buFont typeface="Wingdings" pitchFamily="2" charset="2"/>
              <a:buChar char="v"/>
            </a:pPr>
            <a:r>
              <a:rPr lang="en-AU" dirty="0" smtClean="0"/>
              <a:t>Strong support for continued teaching or </a:t>
            </a:r>
            <a:r>
              <a:rPr lang="en-AU" dirty="0" err="1" smtClean="0"/>
              <a:t>edn</a:t>
            </a:r>
            <a:r>
              <a:rPr lang="en-AU" dirty="0" smtClean="0"/>
              <a:t> part of role – opposition to generic mgt/leadership</a:t>
            </a:r>
          </a:p>
          <a:p>
            <a:pPr>
              <a:buFont typeface="Wingdings" pitchFamily="2" charset="2"/>
              <a:buChar char="v"/>
            </a:pPr>
            <a:r>
              <a:rPr lang="en-AU" dirty="0" smtClean="0"/>
              <a:t>Recognise value of educational qualifications – university level</a:t>
            </a:r>
          </a:p>
          <a:p>
            <a:pPr>
              <a:buFont typeface="Wingdings" pitchFamily="2" charset="2"/>
              <a:buChar char="v"/>
            </a:pPr>
            <a:r>
              <a:rPr lang="en-AU" dirty="0" smtClean="0"/>
              <a:t>Many indicated need for additional skills that focused on management aspects of role, and needs of changing VET sector</a:t>
            </a:r>
          </a:p>
          <a:p>
            <a:pPr>
              <a:buFont typeface="Wingdings" pitchFamily="2" charset="2"/>
              <a:buChar char="v"/>
            </a:pPr>
            <a:r>
              <a:rPr lang="en-AU" dirty="0" smtClean="0"/>
              <a:t>Need time to gain post grad </a:t>
            </a:r>
            <a:r>
              <a:rPr lang="en-AU" dirty="0" err="1" smtClean="0"/>
              <a:t>quals</a:t>
            </a:r>
            <a:r>
              <a:rPr lang="en-AU" dirty="0" smtClean="0"/>
              <a:t> and participate in workplace focused programs</a:t>
            </a:r>
            <a:endParaRPr lang="en-AU" dirty="0"/>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AU" sz="3600" dirty="0" smtClean="0">
                <a:solidFill>
                  <a:schemeClr val="tx1"/>
                </a:solidFill>
                <a:latin typeface="Arial Black" pitchFamily="34" charset="0"/>
              </a:rPr>
              <a:t>Main findings of our NSW research 2011</a:t>
            </a:r>
            <a:endParaRPr lang="en-AU" sz="3600" dirty="0">
              <a:solidFill>
                <a:schemeClr val="tx1"/>
              </a:solidFill>
              <a:latin typeface="Arial Black" pitchFamily="34" charset="0"/>
            </a:endParaRPr>
          </a:p>
        </p:txBody>
      </p:sp>
      <p:sp>
        <p:nvSpPr>
          <p:cNvPr id="3" name="Content Placeholder 2"/>
          <p:cNvSpPr>
            <a:spLocks noGrp="1"/>
          </p:cNvSpPr>
          <p:nvPr>
            <p:ph idx="1"/>
          </p:nvPr>
        </p:nvSpPr>
        <p:spPr/>
        <p:txBody>
          <a:bodyPr>
            <a:normAutofit/>
          </a:bodyPr>
          <a:lstStyle/>
          <a:p>
            <a:pPr>
              <a:buFont typeface="Wingdings" pitchFamily="2" charset="2"/>
              <a:buChar char="v"/>
            </a:pPr>
            <a:r>
              <a:rPr lang="en-AU" sz="2800" dirty="0" smtClean="0"/>
              <a:t>Head Teachers in TAFE NSW valued their positions which mixed teaching and leadership</a:t>
            </a:r>
          </a:p>
          <a:p>
            <a:pPr>
              <a:buFont typeface="Wingdings" pitchFamily="2" charset="2"/>
              <a:buChar char="v"/>
            </a:pPr>
            <a:r>
              <a:rPr lang="en-AU" sz="2800" dirty="0" smtClean="0"/>
              <a:t>Most important aspects of their roles were:</a:t>
            </a:r>
          </a:p>
          <a:p>
            <a:pPr>
              <a:buNone/>
            </a:pPr>
            <a:r>
              <a:rPr lang="en-AU" sz="2800" dirty="0" smtClean="0"/>
              <a:t>	&gt;	educational leadership</a:t>
            </a:r>
          </a:p>
          <a:p>
            <a:pPr>
              <a:buNone/>
            </a:pPr>
            <a:r>
              <a:rPr lang="en-AU" sz="2800" dirty="0" smtClean="0"/>
              <a:t>	&gt;	section management</a:t>
            </a:r>
          </a:p>
          <a:p>
            <a:pPr>
              <a:buNone/>
            </a:pPr>
            <a:r>
              <a:rPr lang="en-AU" sz="2800" dirty="0" smtClean="0"/>
              <a:t>	&gt;	increasing quality in teaching</a:t>
            </a:r>
          </a:p>
          <a:p>
            <a:pPr>
              <a:buNone/>
            </a:pPr>
            <a:r>
              <a:rPr lang="en-AU" sz="2800" dirty="0" smtClean="0"/>
              <a:t>	&gt;	working with industry and other providers</a:t>
            </a:r>
          </a:p>
          <a:p>
            <a:pPr>
              <a:buNone/>
            </a:pPr>
            <a:r>
              <a:rPr lang="en-AU" sz="2800" dirty="0" smtClean="0"/>
              <a:t>	&gt;	supporting innovative teaching and learning practices</a:t>
            </a:r>
          </a:p>
          <a:p>
            <a:pPr>
              <a:buFont typeface="Wingdings" pitchFamily="2" charset="2"/>
              <a:buChar char="q"/>
            </a:pPr>
            <a:endParaRPr lang="en-AU" dirty="0" smtClean="0"/>
          </a:p>
          <a:p>
            <a:pPr>
              <a:buNone/>
            </a:pPr>
            <a:endParaRPr lang="en-AU" dirty="0" smtClean="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153400" cy="990600"/>
          </a:xfrm>
        </p:spPr>
        <p:txBody>
          <a:bodyPr>
            <a:noAutofit/>
          </a:bodyPr>
          <a:lstStyle/>
          <a:p>
            <a:r>
              <a:rPr lang="en-AU" sz="3200" dirty="0">
                <a:solidFill>
                  <a:schemeClr val="tx1"/>
                </a:solidFill>
                <a:latin typeface="Arial Black" pitchFamily="34" charset="0"/>
              </a:rPr>
              <a:t>Most important Aspect of the role</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71600" y="1219200"/>
            <a:ext cx="7543800" cy="5029200"/>
          </a:xfrm>
        </p:spPr>
      </p:pic>
    </p:spTree>
    <p:extLst>
      <p:ext uri="{BB962C8B-B14F-4D97-AF65-F5344CB8AC3E}">
        <p14:creationId xmlns:p14="http://schemas.microsoft.com/office/powerpoint/2010/main" val="1448836786"/>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3600" b="1" dirty="0" smtClean="0">
                <a:solidFill>
                  <a:schemeClr val="tx1"/>
                </a:solidFill>
              </a:rPr>
              <a:t>What further skills and capabilities did they say they needed?</a:t>
            </a:r>
            <a:endParaRPr lang="en-AU" sz="3600" b="1" dirty="0">
              <a:solidFill>
                <a:schemeClr val="tx1"/>
              </a:solidFill>
            </a:endParaRP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v"/>
            </a:pPr>
            <a:r>
              <a:rPr lang="en-AU" dirty="0" smtClean="0"/>
              <a:t>Financial management skills</a:t>
            </a:r>
          </a:p>
          <a:p>
            <a:pPr>
              <a:buFont typeface="Wingdings" pitchFamily="2" charset="2"/>
              <a:buChar char="v"/>
            </a:pPr>
            <a:r>
              <a:rPr lang="en-AU" dirty="0" smtClean="0"/>
              <a:t>Technological skills</a:t>
            </a:r>
          </a:p>
          <a:p>
            <a:pPr>
              <a:buFont typeface="Wingdings" pitchFamily="2" charset="2"/>
              <a:buChar char="v"/>
            </a:pPr>
            <a:r>
              <a:rPr lang="en-AU" dirty="0" smtClean="0"/>
              <a:t>Skills in eLearning or use of other technologies</a:t>
            </a:r>
          </a:p>
          <a:p>
            <a:pPr>
              <a:buFont typeface="Wingdings" pitchFamily="2" charset="2"/>
              <a:buChar char="v"/>
            </a:pPr>
            <a:r>
              <a:rPr lang="en-AU" dirty="0" smtClean="0"/>
              <a:t>Entrepreneurial skills</a:t>
            </a:r>
          </a:p>
          <a:p>
            <a:pPr>
              <a:buFont typeface="Wingdings" pitchFamily="2" charset="2"/>
              <a:buChar char="v"/>
            </a:pPr>
            <a:r>
              <a:rPr lang="en-AU" dirty="0" smtClean="0"/>
              <a:t>Ability to prioritise workload</a:t>
            </a:r>
          </a:p>
          <a:p>
            <a:pPr>
              <a:buFont typeface="Wingdings" pitchFamily="2" charset="2"/>
              <a:buChar char="v"/>
            </a:pPr>
            <a:r>
              <a:rPr lang="en-AU" dirty="0" smtClean="0"/>
              <a:t>Leadership skills</a:t>
            </a:r>
          </a:p>
          <a:p>
            <a:pPr>
              <a:buFont typeface="Wingdings" pitchFamily="2" charset="2"/>
              <a:buChar char="v"/>
            </a:pPr>
            <a:r>
              <a:rPr lang="en-AU" dirty="0" smtClean="0"/>
              <a:t>Ability to effectively work with industry</a:t>
            </a:r>
          </a:p>
          <a:p>
            <a:pPr>
              <a:buFont typeface="Wingdings" pitchFamily="2" charset="2"/>
              <a:buChar char="v"/>
            </a:pPr>
            <a:r>
              <a:rPr lang="en-AU" dirty="0" smtClean="0"/>
              <a:t>Skills to assist in dealing with an increasingly diverse range of students</a:t>
            </a:r>
          </a:p>
          <a:p>
            <a:pPr>
              <a:buFont typeface="Wingdings" pitchFamily="2" charset="2"/>
              <a:buChar char="v"/>
            </a:pPr>
            <a:r>
              <a:rPr lang="en-AU" dirty="0" smtClean="0"/>
              <a:t>Skills in designing and delivering </a:t>
            </a:r>
          </a:p>
          <a:p>
            <a:pPr>
              <a:buFont typeface="Wingdings" pitchFamily="2" charset="2"/>
              <a:buChar char="v"/>
            </a:pPr>
            <a:r>
              <a:rPr lang="en-AU" dirty="0" smtClean="0"/>
              <a:t>Ability to interpret and implement</a:t>
            </a:r>
          </a:p>
          <a:p>
            <a:pPr>
              <a:buFont typeface="Wingdings" pitchFamily="2" charset="2"/>
              <a:buChar char="v"/>
            </a:pPr>
            <a:endParaRPr lang="en-AU"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3600" b="1" dirty="0">
                <a:solidFill>
                  <a:schemeClr val="tx1"/>
                </a:solidFill>
              </a:rPr>
              <a:t>What further skills and capabilities did they say they needed?</a:t>
            </a:r>
            <a:endParaRPr lang="en-AU" sz="3600" dirty="0"/>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71600" y="1219200"/>
            <a:ext cx="7543800" cy="5029200"/>
          </a:xfrm>
        </p:spPr>
      </p:pic>
    </p:spTree>
    <p:extLst>
      <p:ext uri="{BB962C8B-B14F-4D97-AF65-F5344CB8AC3E}">
        <p14:creationId xmlns:p14="http://schemas.microsoft.com/office/powerpoint/2010/main" val="4116464798"/>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4000" b="1" dirty="0" smtClean="0">
                <a:solidFill>
                  <a:schemeClr val="tx1"/>
                </a:solidFill>
              </a:rPr>
              <a:t>What do others say about similar positions?</a:t>
            </a:r>
            <a:endParaRPr lang="en-AU" sz="4000" b="1" dirty="0">
              <a:solidFill>
                <a:schemeClr val="tx1"/>
              </a:solidFill>
            </a:endParaRPr>
          </a:p>
        </p:txBody>
      </p:sp>
      <p:sp>
        <p:nvSpPr>
          <p:cNvPr id="3" name="Content Placeholder 2"/>
          <p:cNvSpPr>
            <a:spLocks noGrp="1"/>
          </p:cNvSpPr>
          <p:nvPr>
            <p:ph idx="1"/>
          </p:nvPr>
        </p:nvSpPr>
        <p:spPr/>
        <p:txBody>
          <a:bodyPr>
            <a:normAutofit/>
          </a:bodyPr>
          <a:lstStyle/>
          <a:p>
            <a:pPr>
              <a:buNone/>
            </a:pPr>
            <a:r>
              <a:rPr lang="en-AU" b="1" dirty="0" smtClean="0"/>
              <a:t>CEDEFOP</a:t>
            </a:r>
          </a:p>
          <a:p>
            <a:pPr>
              <a:buNone/>
            </a:pPr>
            <a:endParaRPr lang="en-AU" dirty="0" smtClean="0"/>
          </a:p>
          <a:p>
            <a:pPr>
              <a:buFont typeface="Wingdings" pitchFamily="2" charset="2"/>
              <a:buChar char="Ø"/>
            </a:pPr>
            <a:r>
              <a:rPr lang="en-AU" dirty="0" smtClean="0"/>
              <a:t>In European countries surveyed, VET leadership positions required formal qualifications, generally at tertiary level</a:t>
            </a:r>
          </a:p>
          <a:p>
            <a:pPr>
              <a:buFont typeface="Wingdings" pitchFamily="2" charset="2"/>
              <a:buChar char="Ø"/>
            </a:pPr>
            <a:r>
              <a:rPr lang="en-AU" dirty="0" smtClean="0"/>
              <a:t>VET leaders had a strong connection with the world of work</a:t>
            </a:r>
          </a:p>
          <a:p>
            <a:pPr>
              <a:buFont typeface="Wingdings" pitchFamily="2" charset="2"/>
              <a:buChar char="Ø"/>
            </a:pPr>
            <a:r>
              <a:rPr lang="en-AU" dirty="0" smtClean="0"/>
              <a:t>They required vocational and pedagogical skills and qualifications</a:t>
            </a:r>
          </a:p>
          <a:p>
            <a:pPr>
              <a:buNone/>
            </a:pPr>
            <a:endParaRPr lang="en-AU" dirty="0" smtClean="0"/>
          </a:p>
          <a:p>
            <a:pPr>
              <a:buFont typeface="Wingdings" pitchFamily="2" charset="2"/>
              <a:buChar char="v"/>
            </a:pPr>
            <a:endParaRPr lang="en-AU" dirty="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5400" b="1" dirty="0" smtClean="0">
                <a:solidFill>
                  <a:schemeClr val="tx1"/>
                </a:solidFill>
              </a:rPr>
              <a:t>Others said:</a:t>
            </a:r>
            <a:endParaRPr lang="en-AU" sz="5400" b="1" dirty="0">
              <a:solidFill>
                <a:schemeClr val="tx1"/>
              </a:solidFill>
            </a:endParaRPr>
          </a:p>
        </p:txBody>
      </p:sp>
      <p:sp>
        <p:nvSpPr>
          <p:cNvPr id="3" name="Content Placeholder 2"/>
          <p:cNvSpPr>
            <a:spLocks noGrp="1"/>
          </p:cNvSpPr>
          <p:nvPr>
            <p:ph idx="1"/>
          </p:nvPr>
        </p:nvSpPr>
        <p:spPr/>
        <p:txBody>
          <a:bodyPr>
            <a:normAutofit fontScale="92500"/>
          </a:bodyPr>
          <a:lstStyle/>
          <a:p>
            <a:pPr>
              <a:buNone/>
            </a:pPr>
            <a:r>
              <a:rPr lang="en-AU" dirty="0" smtClean="0"/>
              <a:t>VET leaders required:</a:t>
            </a:r>
          </a:p>
          <a:p>
            <a:pPr>
              <a:buFont typeface="Wingdings" pitchFamily="2" charset="2"/>
              <a:buChar char="v"/>
            </a:pPr>
            <a:r>
              <a:rPr lang="en-AU" dirty="0" smtClean="0"/>
              <a:t>flexibility and innovation</a:t>
            </a:r>
          </a:p>
          <a:p>
            <a:pPr>
              <a:buFont typeface="Wingdings" pitchFamily="2" charset="2"/>
              <a:buChar char="v"/>
            </a:pPr>
            <a:r>
              <a:rPr lang="en-AU" dirty="0" smtClean="0"/>
              <a:t>ability to manage financial resources, data and people</a:t>
            </a:r>
          </a:p>
          <a:p>
            <a:pPr>
              <a:buFont typeface="Wingdings" pitchFamily="2" charset="2"/>
              <a:buChar char="v"/>
            </a:pPr>
            <a:r>
              <a:rPr lang="en-AU" dirty="0" smtClean="0"/>
              <a:t>ability to work with industry and community partners</a:t>
            </a:r>
          </a:p>
          <a:p>
            <a:pPr>
              <a:buFont typeface="Wingdings" pitchFamily="2" charset="2"/>
              <a:buChar char="v"/>
            </a:pPr>
            <a:r>
              <a:rPr lang="en-AU" dirty="0" smtClean="0"/>
              <a:t>strong commitment to quality assurance</a:t>
            </a:r>
          </a:p>
          <a:p>
            <a:pPr>
              <a:buNone/>
            </a:pPr>
            <a:r>
              <a:rPr lang="en-AU" b="1" dirty="0" smtClean="0"/>
              <a:t>NCVER report 2007</a:t>
            </a:r>
          </a:p>
          <a:p>
            <a:pPr>
              <a:buFont typeface="Wingdings" pitchFamily="2" charset="2"/>
              <a:buChar char="v"/>
            </a:pPr>
            <a:r>
              <a:rPr lang="en-AU" dirty="0" smtClean="0"/>
              <a:t>ability to communicate a vision for the organisation</a:t>
            </a:r>
          </a:p>
          <a:p>
            <a:pPr>
              <a:buFont typeface="Wingdings" pitchFamily="2" charset="2"/>
              <a:buChar char="v"/>
            </a:pPr>
            <a:r>
              <a:rPr lang="en-AU" dirty="0" smtClean="0"/>
              <a:t>ability to build successful teams</a:t>
            </a:r>
          </a:p>
          <a:p>
            <a:pPr>
              <a:buFont typeface="Wingdings" pitchFamily="2" charset="2"/>
              <a:buChar char="v"/>
            </a:pPr>
            <a:r>
              <a:rPr lang="en-AU" dirty="0" smtClean="0"/>
              <a:t>sound strategic thinking and planning skills </a:t>
            </a:r>
          </a:p>
          <a:p>
            <a:pPr>
              <a:buFont typeface="Wingdings" pitchFamily="2" charset="2"/>
              <a:buChar char="v"/>
            </a:pPr>
            <a:r>
              <a:rPr lang="en-AU" dirty="0" smtClean="0"/>
              <a:t>ability to inspire staff to make a commitment to change</a:t>
            </a:r>
          </a:p>
          <a:p>
            <a:pPr>
              <a:buFont typeface="Wingdings" pitchFamily="2" charset="2"/>
              <a:buChar char="v"/>
            </a:pPr>
            <a:endParaRPr lang="en-AU" dirty="0" smtClean="0"/>
          </a:p>
          <a:p>
            <a:pPr>
              <a:buFont typeface="Wingdings" pitchFamily="2" charset="2"/>
              <a:buChar char="v"/>
            </a:pPr>
            <a:endParaRPr lang="en-AU" dirty="0" smtClean="0"/>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b="1" dirty="0" smtClean="0">
                <a:solidFill>
                  <a:schemeClr val="tx1"/>
                </a:solidFill>
              </a:rPr>
              <a:t>Research methodology</a:t>
            </a:r>
            <a:endParaRPr lang="en-AU" sz="4000" b="1" dirty="0">
              <a:solidFill>
                <a:schemeClr val="tx1"/>
              </a:solidFill>
            </a:endParaRP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v"/>
            </a:pPr>
            <a:endParaRPr lang="en-AU" dirty="0" smtClean="0"/>
          </a:p>
          <a:p>
            <a:pPr>
              <a:buFont typeface="Wingdings" pitchFamily="2" charset="2"/>
              <a:buChar char="v"/>
            </a:pPr>
            <a:r>
              <a:rPr lang="en-AU" dirty="0" smtClean="0"/>
              <a:t>Study of industrial Awards and/or Enterprise Agreements</a:t>
            </a:r>
          </a:p>
          <a:p>
            <a:pPr>
              <a:buFont typeface="Wingdings" pitchFamily="2" charset="2"/>
              <a:buChar char="v"/>
            </a:pPr>
            <a:endParaRPr lang="en-AU" dirty="0" smtClean="0"/>
          </a:p>
          <a:p>
            <a:pPr>
              <a:buFont typeface="Wingdings" pitchFamily="2" charset="2"/>
              <a:buChar char="v"/>
            </a:pPr>
            <a:r>
              <a:rPr lang="en-AU" dirty="0" smtClean="0"/>
              <a:t>Interviews with union officials, professional development experts, managers and teachers/lecturers holding leadership positions</a:t>
            </a:r>
          </a:p>
          <a:p>
            <a:pPr>
              <a:buFont typeface="Wingdings" pitchFamily="2" charset="2"/>
              <a:buChar char="v"/>
            </a:pPr>
            <a:endParaRPr lang="en-AU" dirty="0" smtClean="0"/>
          </a:p>
          <a:p>
            <a:pPr>
              <a:buNone/>
            </a:pPr>
            <a:r>
              <a:rPr lang="en-AU" dirty="0" smtClean="0"/>
              <a:t>Issues included difficulty in accessing TAFE</a:t>
            </a:r>
          </a:p>
          <a:p>
            <a:pPr>
              <a:buNone/>
            </a:pPr>
            <a:r>
              <a:rPr lang="en-AU" dirty="0" smtClean="0"/>
              <a:t>educationalists in other states and territories, and the </a:t>
            </a:r>
          </a:p>
          <a:p>
            <a:pPr>
              <a:buNone/>
            </a:pPr>
            <a:r>
              <a:rPr lang="en-AU" dirty="0" smtClean="0"/>
              <a:t>different roles and names of educational leadership </a:t>
            </a:r>
          </a:p>
          <a:p>
            <a:pPr>
              <a:buNone/>
            </a:pPr>
            <a:r>
              <a:rPr lang="en-AU" dirty="0" smtClean="0"/>
              <a:t>positions</a:t>
            </a:r>
            <a:endParaRPr lang="en-AU" dirty="0"/>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tx1"/>
                </a:solidFill>
              </a:rPr>
              <a:t>South Australia</a:t>
            </a:r>
            <a:endParaRPr lang="en-AU" b="1" dirty="0">
              <a:solidFill>
                <a:schemeClr val="tx1"/>
              </a:solidFill>
            </a:endParaRPr>
          </a:p>
        </p:txBody>
      </p:sp>
      <p:sp>
        <p:nvSpPr>
          <p:cNvPr id="3" name="Content Placeholder 2"/>
          <p:cNvSpPr>
            <a:spLocks noGrp="1"/>
          </p:cNvSpPr>
          <p:nvPr>
            <p:ph idx="1"/>
          </p:nvPr>
        </p:nvSpPr>
        <p:spPr/>
        <p:txBody>
          <a:bodyPr>
            <a:normAutofit lnSpcReduction="10000"/>
          </a:bodyPr>
          <a:lstStyle/>
          <a:p>
            <a:pPr>
              <a:buFont typeface="Wingdings" pitchFamily="2" charset="2"/>
              <a:buChar char="v"/>
            </a:pPr>
            <a:r>
              <a:rPr lang="en-AU" dirty="0" smtClean="0"/>
              <a:t>Separate teaching and management streams</a:t>
            </a:r>
          </a:p>
          <a:p>
            <a:pPr>
              <a:buFont typeface="Wingdings" pitchFamily="2" charset="2"/>
              <a:buChar char="v"/>
            </a:pPr>
            <a:r>
              <a:rPr lang="en-AU" dirty="0" smtClean="0"/>
              <a:t>Principal Lecturers -educational and vocational leadership</a:t>
            </a:r>
          </a:p>
          <a:p>
            <a:pPr>
              <a:buFont typeface="Wingdings" pitchFamily="2" charset="2"/>
              <a:buChar char="v"/>
            </a:pPr>
            <a:r>
              <a:rPr lang="en-AU" dirty="0" smtClean="0"/>
              <a:t>Lecturers Level 8 - 25% reduction in contact hours</a:t>
            </a:r>
          </a:p>
          <a:p>
            <a:pPr>
              <a:buFont typeface="Wingdings" pitchFamily="2" charset="2"/>
              <a:buChar char="v"/>
            </a:pPr>
            <a:r>
              <a:rPr lang="en-AU" dirty="0" smtClean="0"/>
              <a:t>Highly skilled educational leaders with excellence in academic leadership and strategic directions</a:t>
            </a:r>
          </a:p>
          <a:p>
            <a:pPr>
              <a:buFont typeface="Wingdings" pitchFamily="2" charset="2"/>
              <a:buChar char="v"/>
            </a:pPr>
            <a:r>
              <a:rPr lang="en-AU" dirty="0" smtClean="0"/>
              <a:t>Hold </a:t>
            </a:r>
            <a:r>
              <a:rPr lang="en-AU" dirty="0" err="1" smtClean="0"/>
              <a:t>BEd</a:t>
            </a:r>
            <a:r>
              <a:rPr lang="en-AU" dirty="0" smtClean="0"/>
              <a:t> (Adult, Vocational and Workplace Learning) or equivalent</a:t>
            </a:r>
          </a:p>
          <a:p>
            <a:pPr>
              <a:buFont typeface="Wingdings" pitchFamily="2" charset="2"/>
              <a:buChar char="v"/>
            </a:pPr>
            <a:r>
              <a:rPr lang="en-AU" dirty="0" smtClean="0"/>
              <a:t>Expansion in </a:t>
            </a:r>
            <a:r>
              <a:rPr lang="en-AU" dirty="0" err="1" smtClean="0"/>
              <a:t>casualisation</a:t>
            </a:r>
            <a:r>
              <a:rPr lang="en-AU" dirty="0" smtClean="0"/>
              <a:t> and increased admin function made positions difficult</a:t>
            </a:r>
          </a:p>
          <a:p>
            <a:pPr>
              <a:buFont typeface="Wingdings" pitchFamily="2" charset="2"/>
              <a:buChar char="v"/>
            </a:pPr>
            <a:r>
              <a:rPr lang="en-AU" dirty="0" smtClean="0"/>
              <a:t>Need skills it technologies and good people mgt</a:t>
            </a:r>
          </a:p>
          <a:p>
            <a:pPr>
              <a:buFont typeface="Wingdings" pitchFamily="2" charset="2"/>
              <a:buChar char="v"/>
            </a:pPr>
            <a:endParaRPr lang="en-AU" dirty="0"/>
          </a:p>
        </p:txBody>
      </p:sp>
    </p:spTree>
  </p:cSld>
  <p:clrMapOvr>
    <a:masterClrMapping/>
  </p:clrMapOvr>
  <p:transition>
    <p:fade thruBlk="1"/>
  </p:transition>
</p:sld>
</file>

<file path=ppt/theme/theme1.xml><?xml version="1.0" encoding="utf-8"?>
<a:theme xmlns:a="http://schemas.openxmlformats.org/drawingml/2006/main" name="Presentation of bad news">
  <a:themeElements>
    <a:clrScheme name="Cloud skipper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loud skipper design 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loud skipper design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oud skipper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oud skipper design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oud skipper design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oud skipper desig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oud skipper desig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oud skipper desig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BE3472B65A1143B982F7B2EE1D8377" ma:contentTypeVersion="13" ma:contentTypeDescription="Create a new document." ma:contentTypeScope="" ma:versionID="4ff8073c3b522eb8b9c748b39c812379">
  <xsd:schema xmlns:xsd="http://www.w3.org/2001/XMLSchema" xmlns:xs="http://www.w3.org/2001/XMLSchema" xmlns:p="http://schemas.microsoft.com/office/2006/metadata/properties" xmlns:ns2="fb404576-cde5-42a3-ab17-5103a495c61b" xmlns:ns3="bae00214-0dab-4a74-be3b-bfd7314de5f1" targetNamespace="http://schemas.microsoft.com/office/2006/metadata/properties" ma:root="true" ma:fieldsID="a183c1295684f7746251bca9af5f9e46" ns2:_="" ns3:_="">
    <xsd:import namespace="fb404576-cde5-42a3-ab17-5103a495c61b"/>
    <xsd:import namespace="bae00214-0dab-4a74-be3b-bfd7314de5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404576-cde5-42a3-ab17-5103a495c6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e00214-0dab-4a74-be3b-bfd7314de5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B158C55-56B3-43FF-AF11-A5A54FD9DCBD}"/>
</file>

<file path=customXml/itemProps2.xml><?xml version="1.0" encoding="utf-8"?>
<ds:datastoreItem xmlns:ds="http://schemas.openxmlformats.org/officeDocument/2006/customXml" ds:itemID="{187ED5EB-EA3A-4AEA-BE93-8A016D397DD5}"/>
</file>

<file path=customXml/itemProps3.xml><?xml version="1.0" encoding="utf-8"?>
<ds:datastoreItem xmlns:ds="http://schemas.openxmlformats.org/officeDocument/2006/customXml" ds:itemID="{D37FEFCD-26A6-4FA3-862E-DBE36CFB7D3A}"/>
</file>

<file path=docProps/app.xml><?xml version="1.0" encoding="utf-8"?>
<Properties xmlns="http://schemas.openxmlformats.org/officeDocument/2006/extended-properties" xmlns:vt="http://schemas.openxmlformats.org/officeDocument/2006/docPropsVTypes">
  <Template>TS006256058</Template>
  <TotalTime>155</TotalTime>
  <Words>867</Words>
  <Application>Microsoft Office PowerPoint</Application>
  <PresentationFormat>On-screen Show (4:3)</PresentationFormat>
  <Paragraphs>100</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Narrow</vt:lpstr>
      <vt:lpstr>Batang</vt:lpstr>
      <vt:lpstr>Bookman Old Style</vt:lpstr>
      <vt:lpstr>David</vt:lpstr>
      <vt:lpstr>Wingdings</vt:lpstr>
      <vt:lpstr>Presentation of bad news</vt:lpstr>
      <vt:lpstr>This is it folks,     over the top!    How do we lead from the frontline in the changing vet environment?  What skills and capabilities do our frontline vet educational leaders require?</vt:lpstr>
      <vt:lpstr>Main findings of our NSW research 2011</vt:lpstr>
      <vt:lpstr>Most important Aspect of the role</vt:lpstr>
      <vt:lpstr>What further skills and capabilities did they say they needed?</vt:lpstr>
      <vt:lpstr>What further skills and capabilities did they say they needed?</vt:lpstr>
      <vt:lpstr>What do others say about similar positions?</vt:lpstr>
      <vt:lpstr>Others said:</vt:lpstr>
      <vt:lpstr>Research methodology</vt:lpstr>
      <vt:lpstr>South Australia</vt:lpstr>
      <vt:lpstr>Western Australia</vt:lpstr>
      <vt:lpstr>Queensland</vt:lpstr>
      <vt:lpstr>ACT</vt:lpstr>
      <vt:lpstr>Victoria</vt:lpstr>
      <vt:lpstr>Victoria</vt:lpstr>
      <vt:lpstr>Victoria</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it folks, over the top!   How do we lead from the frontline in the changing vet environment? What skills and capabilities do our frontline vet educational leaders require?</dc:title>
  <dc:creator>linda</dc:creator>
  <cp:lastModifiedBy>Alicia Child</cp:lastModifiedBy>
  <cp:revision>16</cp:revision>
  <dcterms:created xsi:type="dcterms:W3CDTF">2012-04-04T00:08:47Z</dcterms:created>
  <dcterms:modified xsi:type="dcterms:W3CDTF">2016-11-29T05:35:31Z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0x010100E8BE3472B65A1143B982F7B2EE1D8377</vt:lpwstr>
  </property>
</Properties>
</file>