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7" r:id="rId3"/>
    <p:sldId id="260" r:id="rId4"/>
    <p:sldId id="262" r:id="rId5"/>
    <p:sldId id="266" r:id="rId6"/>
    <p:sldId id="261" r:id="rId7"/>
    <p:sldId id="272" r:id="rId8"/>
    <p:sldId id="263" r:id="rId9"/>
    <p:sldId id="264" r:id="rId10"/>
    <p:sldId id="265" r:id="rId11"/>
    <p:sldId id="271" r:id="rId12"/>
    <p:sldId id="267" r:id="rId13"/>
    <p:sldId id="268" r:id="rId14"/>
    <p:sldId id="270" r:id="rId15"/>
    <p:sldId id="269"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85677AB-4568-4B97-95BC-E766D69D4419}" type="datetimeFigureOut">
              <a:rPr lang="en-AU" smtClean="0"/>
              <a:t>29/11/2016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C0E425-4A2C-40DB-AC8B-D49D35E31ABD}" type="slidenum">
              <a:rPr lang="en-AU" smtClean="0"/>
              <a:t>‹#›</a:t>
            </a:fld>
            <a:endParaRPr lang="en-AU"/>
          </a:p>
        </p:txBody>
      </p:sp>
    </p:spTree>
    <p:extLst>
      <p:ext uri="{BB962C8B-B14F-4D97-AF65-F5344CB8AC3E}">
        <p14:creationId xmlns:p14="http://schemas.microsoft.com/office/powerpoint/2010/main" val="371029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85677AB-4568-4B97-95BC-E766D69D4419}" type="datetimeFigureOut">
              <a:rPr lang="en-AU" smtClean="0"/>
              <a:t>29/11/2016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C0E425-4A2C-40DB-AC8B-D49D35E31ABD}" type="slidenum">
              <a:rPr lang="en-AU" smtClean="0"/>
              <a:t>‹#›</a:t>
            </a:fld>
            <a:endParaRPr lang="en-AU"/>
          </a:p>
        </p:txBody>
      </p:sp>
    </p:spTree>
    <p:extLst>
      <p:ext uri="{BB962C8B-B14F-4D97-AF65-F5344CB8AC3E}">
        <p14:creationId xmlns:p14="http://schemas.microsoft.com/office/powerpoint/2010/main" val="4248247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85677AB-4568-4B97-95BC-E766D69D4419}" type="datetimeFigureOut">
              <a:rPr lang="en-AU" smtClean="0"/>
              <a:t>29/11/2016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C0E425-4A2C-40DB-AC8B-D49D35E31ABD}" type="slidenum">
              <a:rPr lang="en-AU" smtClean="0"/>
              <a:t>‹#›</a:t>
            </a:fld>
            <a:endParaRPr lang="en-AU"/>
          </a:p>
        </p:txBody>
      </p:sp>
    </p:spTree>
    <p:extLst>
      <p:ext uri="{BB962C8B-B14F-4D97-AF65-F5344CB8AC3E}">
        <p14:creationId xmlns:p14="http://schemas.microsoft.com/office/powerpoint/2010/main" val="2343753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5" descr="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32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5" descr="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509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005697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200" b="1" cap="all"/>
            </a:lvl1pPr>
          </a:lstStyle>
          <a:p>
            <a:r>
              <a:rPr lang="en-AU"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3495275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827088" y="1539875"/>
            <a:ext cx="3814762" cy="425132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794250" y="1539875"/>
            <a:ext cx="3816350" cy="425132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883094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243324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1227737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02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85677AB-4568-4B97-95BC-E766D69D4419}" type="datetimeFigureOut">
              <a:rPr lang="en-AU" smtClean="0"/>
              <a:t>29/11/2016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C0E425-4A2C-40DB-AC8B-D49D35E31ABD}" type="slidenum">
              <a:rPr lang="en-AU" smtClean="0"/>
              <a:t>‹#›</a:t>
            </a:fld>
            <a:endParaRPr lang="en-AU"/>
          </a:p>
        </p:txBody>
      </p:sp>
    </p:spTree>
    <p:extLst>
      <p:ext uri="{BB962C8B-B14F-4D97-AF65-F5344CB8AC3E}">
        <p14:creationId xmlns:p14="http://schemas.microsoft.com/office/powerpoint/2010/main" val="1334013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452324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334335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63722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09600"/>
            <a:ext cx="2076450" cy="51816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381000" y="609600"/>
            <a:ext cx="6076950" cy="51816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38219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677AB-4568-4B97-95BC-E766D69D4419}" type="datetimeFigureOut">
              <a:rPr lang="en-AU" smtClean="0"/>
              <a:t>29/11/2016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C0E425-4A2C-40DB-AC8B-D49D35E31ABD}" type="slidenum">
              <a:rPr lang="en-AU" smtClean="0"/>
              <a:t>‹#›</a:t>
            </a:fld>
            <a:endParaRPr lang="en-AU"/>
          </a:p>
        </p:txBody>
      </p:sp>
    </p:spTree>
    <p:extLst>
      <p:ext uri="{BB962C8B-B14F-4D97-AF65-F5344CB8AC3E}">
        <p14:creationId xmlns:p14="http://schemas.microsoft.com/office/powerpoint/2010/main" val="235157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85677AB-4568-4B97-95BC-E766D69D4419}" type="datetimeFigureOut">
              <a:rPr lang="en-AU" smtClean="0"/>
              <a:t>29/11/2016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C0E425-4A2C-40DB-AC8B-D49D35E31ABD}" type="slidenum">
              <a:rPr lang="en-AU" smtClean="0"/>
              <a:t>‹#›</a:t>
            </a:fld>
            <a:endParaRPr lang="en-AU"/>
          </a:p>
        </p:txBody>
      </p:sp>
    </p:spTree>
    <p:extLst>
      <p:ext uri="{BB962C8B-B14F-4D97-AF65-F5344CB8AC3E}">
        <p14:creationId xmlns:p14="http://schemas.microsoft.com/office/powerpoint/2010/main" val="102955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85677AB-4568-4B97-95BC-E766D69D4419}" type="datetimeFigureOut">
              <a:rPr lang="en-AU" smtClean="0"/>
              <a:t>29/11/2016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C0E425-4A2C-40DB-AC8B-D49D35E31ABD}" type="slidenum">
              <a:rPr lang="en-AU" smtClean="0"/>
              <a:t>‹#›</a:t>
            </a:fld>
            <a:endParaRPr lang="en-AU"/>
          </a:p>
        </p:txBody>
      </p:sp>
    </p:spTree>
    <p:extLst>
      <p:ext uri="{BB962C8B-B14F-4D97-AF65-F5344CB8AC3E}">
        <p14:creationId xmlns:p14="http://schemas.microsoft.com/office/powerpoint/2010/main" val="378938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85677AB-4568-4B97-95BC-E766D69D4419}" type="datetimeFigureOut">
              <a:rPr lang="en-AU" smtClean="0"/>
              <a:t>29/11/2016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C0E425-4A2C-40DB-AC8B-D49D35E31ABD}" type="slidenum">
              <a:rPr lang="en-AU" smtClean="0"/>
              <a:t>‹#›</a:t>
            </a:fld>
            <a:endParaRPr lang="en-AU"/>
          </a:p>
        </p:txBody>
      </p:sp>
    </p:spTree>
    <p:extLst>
      <p:ext uri="{BB962C8B-B14F-4D97-AF65-F5344CB8AC3E}">
        <p14:creationId xmlns:p14="http://schemas.microsoft.com/office/powerpoint/2010/main" val="32027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677AB-4568-4B97-95BC-E766D69D4419}" type="datetimeFigureOut">
              <a:rPr lang="en-AU" smtClean="0"/>
              <a:t>29/11/2016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C0E425-4A2C-40DB-AC8B-D49D35E31ABD}" type="slidenum">
              <a:rPr lang="en-AU" smtClean="0"/>
              <a:t>‹#›</a:t>
            </a:fld>
            <a:endParaRPr lang="en-AU"/>
          </a:p>
        </p:txBody>
      </p:sp>
    </p:spTree>
    <p:extLst>
      <p:ext uri="{BB962C8B-B14F-4D97-AF65-F5344CB8AC3E}">
        <p14:creationId xmlns:p14="http://schemas.microsoft.com/office/powerpoint/2010/main" val="286530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677AB-4568-4B97-95BC-E766D69D4419}" type="datetimeFigureOut">
              <a:rPr lang="en-AU" smtClean="0"/>
              <a:t>29/11/2016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C0E425-4A2C-40DB-AC8B-D49D35E31ABD}" type="slidenum">
              <a:rPr lang="en-AU" smtClean="0"/>
              <a:t>‹#›</a:t>
            </a:fld>
            <a:endParaRPr lang="en-AU"/>
          </a:p>
        </p:txBody>
      </p:sp>
    </p:spTree>
    <p:extLst>
      <p:ext uri="{BB962C8B-B14F-4D97-AF65-F5344CB8AC3E}">
        <p14:creationId xmlns:p14="http://schemas.microsoft.com/office/powerpoint/2010/main" val="13513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677AB-4568-4B97-95BC-E766D69D4419}" type="datetimeFigureOut">
              <a:rPr lang="en-AU" smtClean="0"/>
              <a:t>29/11/2016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C0E425-4A2C-40DB-AC8B-D49D35E31ABD}" type="slidenum">
              <a:rPr lang="en-AU" smtClean="0"/>
              <a:t>‹#›</a:t>
            </a:fld>
            <a:endParaRPr lang="en-AU"/>
          </a:p>
        </p:txBody>
      </p:sp>
    </p:spTree>
    <p:extLst>
      <p:ext uri="{BB962C8B-B14F-4D97-AF65-F5344CB8AC3E}">
        <p14:creationId xmlns:p14="http://schemas.microsoft.com/office/powerpoint/2010/main" val="166165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677AB-4568-4B97-95BC-E766D69D4419}" type="datetimeFigureOut">
              <a:rPr lang="en-AU" smtClean="0"/>
              <a:t>29/11/2016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0E425-4A2C-40DB-AC8B-D49D35E31ABD}" type="slidenum">
              <a:rPr lang="en-AU" smtClean="0"/>
              <a:t>‹#›</a:t>
            </a:fld>
            <a:endParaRPr lang="en-AU"/>
          </a:p>
        </p:txBody>
      </p:sp>
    </p:spTree>
    <p:extLst>
      <p:ext uri="{BB962C8B-B14F-4D97-AF65-F5344CB8AC3E}">
        <p14:creationId xmlns:p14="http://schemas.microsoft.com/office/powerpoint/2010/main" val="1829427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descr="ins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39750" y="360363"/>
            <a:ext cx="83058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27088" y="1260475"/>
            <a:ext cx="7783512" cy="466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132889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2400" b="1">
          <a:solidFill>
            <a:srgbClr val="16100A"/>
          </a:solidFill>
          <a:latin typeface="+mj-lt"/>
          <a:ea typeface="+mj-ea"/>
          <a:cs typeface="+mj-cs"/>
        </a:defRPr>
      </a:lvl1pPr>
      <a:lvl2pPr algn="l" rtl="0" eaLnBrk="0" fontAlgn="base" hangingPunct="0">
        <a:spcBef>
          <a:spcPct val="0"/>
        </a:spcBef>
        <a:spcAft>
          <a:spcPct val="0"/>
        </a:spcAft>
        <a:defRPr sz="2400" b="1">
          <a:solidFill>
            <a:srgbClr val="16100A"/>
          </a:solidFill>
          <a:latin typeface="Helvetica" charset="0"/>
          <a:ea typeface="ヒラギノ角ゴ Pro W3" charset="0"/>
          <a:cs typeface="ヒラギノ角ゴ Pro W3" charset="0"/>
        </a:defRPr>
      </a:lvl2pPr>
      <a:lvl3pPr algn="l" rtl="0" eaLnBrk="0" fontAlgn="base" hangingPunct="0">
        <a:spcBef>
          <a:spcPct val="0"/>
        </a:spcBef>
        <a:spcAft>
          <a:spcPct val="0"/>
        </a:spcAft>
        <a:defRPr sz="2400" b="1">
          <a:solidFill>
            <a:srgbClr val="16100A"/>
          </a:solidFill>
          <a:latin typeface="Helvetica" charset="0"/>
          <a:ea typeface="ヒラギノ角ゴ Pro W3" charset="0"/>
          <a:cs typeface="ヒラギノ角ゴ Pro W3" charset="0"/>
        </a:defRPr>
      </a:lvl3pPr>
      <a:lvl4pPr algn="l" rtl="0" eaLnBrk="0" fontAlgn="base" hangingPunct="0">
        <a:spcBef>
          <a:spcPct val="0"/>
        </a:spcBef>
        <a:spcAft>
          <a:spcPct val="0"/>
        </a:spcAft>
        <a:defRPr sz="2400" b="1">
          <a:solidFill>
            <a:srgbClr val="16100A"/>
          </a:solidFill>
          <a:latin typeface="Helvetica" charset="0"/>
          <a:ea typeface="ヒラギノ角ゴ Pro W3" charset="0"/>
          <a:cs typeface="ヒラギノ角ゴ Pro W3" charset="0"/>
        </a:defRPr>
      </a:lvl4pPr>
      <a:lvl5pPr algn="l" rtl="0" eaLnBrk="0" fontAlgn="base" hangingPunct="0">
        <a:spcBef>
          <a:spcPct val="0"/>
        </a:spcBef>
        <a:spcAft>
          <a:spcPct val="0"/>
        </a:spcAft>
        <a:defRPr sz="2400" b="1">
          <a:solidFill>
            <a:srgbClr val="16100A"/>
          </a:solidFill>
          <a:latin typeface="Helvetica" charset="0"/>
          <a:ea typeface="ヒラギノ角ゴ Pro W3" charset="0"/>
          <a:cs typeface="ヒラギノ角ゴ Pro W3" charset="0"/>
        </a:defRPr>
      </a:lvl5pPr>
      <a:lvl6pPr marL="457200" algn="l" rtl="0" fontAlgn="base">
        <a:spcBef>
          <a:spcPct val="0"/>
        </a:spcBef>
        <a:spcAft>
          <a:spcPct val="0"/>
        </a:spcAft>
        <a:defRPr sz="3600">
          <a:solidFill>
            <a:schemeClr val="bg1"/>
          </a:solidFill>
          <a:latin typeface="Helvetica" charset="0"/>
          <a:ea typeface="ヒラギノ角ゴ Pro W3" charset="0"/>
          <a:cs typeface="ヒラギノ角ゴ Pro W3" charset="0"/>
        </a:defRPr>
      </a:lvl6pPr>
      <a:lvl7pPr marL="914400" algn="l" rtl="0" fontAlgn="base">
        <a:spcBef>
          <a:spcPct val="0"/>
        </a:spcBef>
        <a:spcAft>
          <a:spcPct val="0"/>
        </a:spcAft>
        <a:defRPr sz="3600">
          <a:solidFill>
            <a:schemeClr val="bg1"/>
          </a:solidFill>
          <a:latin typeface="Helvetica" charset="0"/>
          <a:ea typeface="ヒラギノ角ゴ Pro W3" charset="0"/>
          <a:cs typeface="ヒラギノ角ゴ Pro W3" charset="0"/>
        </a:defRPr>
      </a:lvl7pPr>
      <a:lvl8pPr marL="1371600" algn="l" rtl="0" fontAlgn="base">
        <a:spcBef>
          <a:spcPct val="0"/>
        </a:spcBef>
        <a:spcAft>
          <a:spcPct val="0"/>
        </a:spcAft>
        <a:defRPr sz="3600">
          <a:solidFill>
            <a:schemeClr val="bg1"/>
          </a:solidFill>
          <a:latin typeface="Helvetica" charset="0"/>
          <a:ea typeface="ヒラギノ角ゴ Pro W3" charset="0"/>
          <a:cs typeface="ヒラギノ角ゴ Pro W3" charset="0"/>
        </a:defRPr>
      </a:lvl8pPr>
      <a:lvl9pPr marL="1828800" algn="l" rtl="0" fontAlgn="base">
        <a:spcBef>
          <a:spcPct val="0"/>
        </a:spcBef>
        <a:spcAft>
          <a:spcPct val="0"/>
        </a:spcAft>
        <a:defRPr sz="3600">
          <a:solidFill>
            <a:schemeClr val="bg1"/>
          </a:solidFill>
          <a:latin typeface="Helvetica" charset="0"/>
          <a:ea typeface="ヒラギノ角ゴ Pro W3" charset="0"/>
          <a:cs typeface="ヒラギノ角ゴ Pro W3" charset="0"/>
        </a:defRPr>
      </a:lvl9pPr>
    </p:titleStyle>
    <p:bodyStyle>
      <a:lvl1pPr marL="285750" indent="-285750" algn="l" rtl="0" eaLnBrk="0" fontAlgn="base" hangingPunct="0">
        <a:spcBef>
          <a:spcPct val="20000"/>
        </a:spcBef>
        <a:spcAft>
          <a:spcPct val="0"/>
        </a:spcAft>
        <a:buClr>
          <a:srgbClr val="4597A0"/>
        </a:buClr>
        <a:buFont typeface="Arial" charset="0"/>
        <a:buChar char="•"/>
        <a:defRPr>
          <a:solidFill>
            <a:srgbClr val="16100A"/>
          </a:solidFill>
          <a:latin typeface="+mn-lt"/>
          <a:ea typeface="+mn-ea"/>
          <a:cs typeface="+mn-cs"/>
        </a:defRPr>
      </a:lvl1pPr>
      <a:lvl2pPr marL="742950" indent="-285750" algn="l" rtl="0" eaLnBrk="0" fontAlgn="base" hangingPunct="0">
        <a:spcBef>
          <a:spcPct val="20000"/>
        </a:spcBef>
        <a:spcAft>
          <a:spcPct val="0"/>
        </a:spcAft>
        <a:buClr>
          <a:srgbClr val="4597A0"/>
        </a:buClr>
        <a:buFont typeface="Arial" charset="0"/>
        <a:buChar char="•"/>
        <a:defRPr>
          <a:solidFill>
            <a:srgbClr val="16100A"/>
          </a:solidFill>
          <a:latin typeface="+mn-lt"/>
          <a:ea typeface="+mn-ea"/>
          <a:cs typeface="+mn-cs"/>
        </a:defRPr>
      </a:lvl2pPr>
      <a:lvl3pPr marL="1200150" indent="-285750" algn="l" rtl="0" eaLnBrk="0" fontAlgn="base" hangingPunct="0">
        <a:spcBef>
          <a:spcPct val="20000"/>
        </a:spcBef>
        <a:spcAft>
          <a:spcPct val="0"/>
        </a:spcAft>
        <a:buClr>
          <a:srgbClr val="4597A0"/>
        </a:buClr>
        <a:buFont typeface="Arial" charset="0"/>
        <a:buChar char="•"/>
        <a:defRPr>
          <a:solidFill>
            <a:srgbClr val="16100A"/>
          </a:solidFill>
          <a:latin typeface="+mn-lt"/>
          <a:ea typeface="+mn-ea"/>
          <a:cs typeface="+mn-cs"/>
        </a:defRPr>
      </a:lvl3pPr>
      <a:lvl4pPr marL="1657350" indent="-285750" algn="l" rtl="0" eaLnBrk="0" fontAlgn="base" hangingPunct="0">
        <a:spcBef>
          <a:spcPct val="20000"/>
        </a:spcBef>
        <a:spcAft>
          <a:spcPct val="0"/>
        </a:spcAft>
        <a:buClr>
          <a:srgbClr val="4597A0"/>
        </a:buClr>
        <a:buFont typeface="Arial" charset="0"/>
        <a:buChar char="•"/>
        <a:defRPr>
          <a:solidFill>
            <a:srgbClr val="16100A"/>
          </a:solidFill>
          <a:latin typeface="+mn-lt"/>
          <a:ea typeface="+mn-ea"/>
          <a:cs typeface="+mn-cs"/>
        </a:defRPr>
      </a:lvl4pPr>
      <a:lvl5pPr marL="2114550" indent="-285750" algn="l" rtl="0" eaLnBrk="0" fontAlgn="base" hangingPunct="0">
        <a:spcBef>
          <a:spcPct val="20000"/>
        </a:spcBef>
        <a:spcAft>
          <a:spcPct val="0"/>
        </a:spcAft>
        <a:buClr>
          <a:srgbClr val="4597A0"/>
        </a:buClr>
        <a:buFont typeface="Arial" charset="0"/>
        <a:buChar char="•"/>
        <a:defRPr>
          <a:solidFill>
            <a:srgbClr val="16100A"/>
          </a:solidFill>
          <a:latin typeface="+mn-lt"/>
          <a:ea typeface="+mn-ea"/>
          <a:cs typeface="+mn-cs"/>
        </a:defRPr>
      </a:lvl5pPr>
      <a:lvl6pPr marL="2514600" indent="-228600" algn="l" rtl="0" fontAlgn="base">
        <a:spcBef>
          <a:spcPct val="20000"/>
        </a:spcBef>
        <a:spcAft>
          <a:spcPct val="0"/>
        </a:spcAft>
        <a:buClr>
          <a:schemeClr val="bg1"/>
        </a:buClr>
        <a:buFont typeface="Times" charset="0"/>
        <a:buChar char="•"/>
        <a:defRPr sz="1600">
          <a:solidFill>
            <a:schemeClr val="bg1"/>
          </a:solidFill>
          <a:latin typeface="+mn-lt"/>
          <a:ea typeface="+mn-ea"/>
          <a:cs typeface="+mn-cs"/>
        </a:defRPr>
      </a:lvl6pPr>
      <a:lvl7pPr marL="2971800" indent="-228600" algn="l" rtl="0" fontAlgn="base">
        <a:spcBef>
          <a:spcPct val="20000"/>
        </a:spcBef>
        <a:spcAft>
          <a:spcPct val="0"/>
        </a:spcAft>
        <a:buClr>
          <a:schemeClr val="bg1"/>
        </a:buClr>
        <a:buFont typeface="Times" charset="0"/>
        <a:buChar char="•"/>
        <a:defRPr sz="1600">
          <a:solidFill>
            <a:schemeClr val="bg1"/>
          </a:solidFill>
          <a:latin typeface="+mn-lt"/>
          <a:ea typeface="+mn-ea"/>
          <a:cs typeface="+mn-cs"/>
        </a:defRPr>
      </a:lvl7pPr>
      <a:lvl8pPr marL="3429000" indent="-228600" algn="l" rtl="0" fontAlgn="base">
        <a:spcBef>
          <a:spcPct val="20000"/>
        </a:spcBef>
        <a:spcAft>
          <a:spcPct val="0"/>
        </a:spcAft>
        <a:buClr>
          <a:schemeClr val="bg1"/>
        </a:buClr>
        <a:buFont typeface="Times" charset="0"/>
        <a:buChar char="•"/>
        <a:defRPr sz="1600">
          <a:solidFill>
            <a:schemeClr val="bg1"/>
          </a:solidFill>
          <a:latin typeface="+mn-lt"/>
          <a:ea typeface="+mn-ea"/>
          <a:cs typeface="+mn-cs"/>
        </a:defRPr>
      </a:lvl8pPr>
      <a:lvl9pPr marL="3886200" indent="-228600" algn="l" rtl="0" fontAlgn="base">
        <a:spcBef>
          <a:spcPct val="20000"/>
        </a:spcBef>
        <a:spcAft>
          <a:spcPct val="0"/>
        </a:spcAft>
        <a:buClr>
          <a:schemeClr val="bg1"/>
        </a:buClr>
        <a:buFont typeface="Times" charset="0"/>
        <a:buChar char="•"/>
        <a:defRPr sz="1600">
          <a:solidFill>
            <a:schemeClr val="bg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mailto:Eva.mcrae-williams@batchelor.edu.au" TargetMode="External"/><Relationship Id="rId2" Type="http://schemas.openxmlformats.org/officeDocument/2006/relationships/hyperlink" Target="http://crc-rep.com/" TargetMode="External"/><Relationship Id="rId1" Type="http://schemas.openxmlformats.org/officeDocument/2006/relationships/slideLayout" Target="../slideLayouts/slideLayout14.xml"/><Relationship Id="rId4" Type="http://schemas.openxmlformats.org/officeDocument/2006/relationships/hyperlink" Target="mailto:John.guenther@flinders.edu.au"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crc-rep.com/"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539750" y="476672"/>
            <a:ext cx="7848674"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ctr"/>
            <a:r>
              <a:rPr lang="en-AU" sz="3600" b="1" dirty="0" smtClean="0"/>
              <a:t>Pathways</a:t>
            </a:r>
          </a:p>
          <a:p>
            <a:pPr algn="ctr"/>
            <a:r>
              <a:rPr lang="en-AU" sz="3600" b="1" dirty="0" smtClean="0"/>
              <a:t>following </a:t>
            </a:r>
            <a:r>
              <a:rPr lang="en-AU" sz="3600" b="1" dirty="0"/>
              <a:t>the highway, taking the scenic route or journeying through the </a:t>
            </a:r>
            <a:r>
              <a:rPr lang="en-AU" sz="3600" b="1" dirty="0" smtClean="0"/>
              <a:t>dreaming</a:t>
            </a:r>
            <a:endParaRPr lang="en-AU" sz="3600" dirty="0" smtClean="0"/>
          </a:p>
          <a:p>
            <a:pPr algn="ctr"/>
            <a:endParaRPr lang="en-US" sz="1000" dirty="0" smtClean="0">
              <a:solidFill>
                <a:srgbClr val="405FA0"/>
              </a:solidFill>
              <a:latin typeface="Helvetica" pitchFamily="100" charset="0"/>
            </a:endParaRPr>
          </a:p>
          <a:p>
            <a:pPr algn="ctr" eaLnBrk="1" hangingPunct="1"/>
            <a:r>
              <a:rPr lang="en-US" sz="2400" dirty="0" smtClean="0">
                <a:latin typeface="Helvetica" pitchFamily="100" charset="0"/>
              </a:rPr>
              <a:t>Eva McRae-Williams </a:t>
            </a:r>
          </a:p>
          <a:p>
            <a:pPr algn="ctr" eaLnBrk="1" hangingPunct="1"/>
            <a:r>
              <a:rPr lang="en-US" sz="2400" dirty="0" smtClean="0">
                <a:latin typeface="Helvetica" pitchFamily="100" charset="0"/>
              </a:rPr>
              <a:t>CRC-REP / Batchelor Institute </a:t>
            </a:r>
          </a:p>
          <a:p>
            <a:pPr algn="ctr" eaLnBrk="1" hangingPunct="1"/>
            <a:endParaRPr lang="en-US" sz="800" dirty="0">
              <a:latin typeface="Helvetica" pitchFamily="100" charset="0"/>
            </a:endParaRPr>
          </a:p>
          <a:p>
            <a:pPr algn="ctr" eaLnBrk="1" hangingPunct="1"/>
            <a:r>
              <a:rPr lang="en-US" sz="2400" dirty="0" smtClean="0">
                <a:latin typeface="Helvetica" pitchFamily="100" charset="0"/>
              </a:rPr>
              <a:t>John Guenther</a:t>
            </a:r>
          </a:p>
          <a:p>
            <a:pPr algn="ctr" eaLnBrk="1" hangingPunct="1"/>
            <a:r>
              <a:rPr lang="en-US" sz="2400" dirty="0" smtClean="0">
                <a:latin typeface="Helvetica" pitchFamily="100" charset="0"/>
              </a:rPr>
              <a:t>CRC-REP / Flinders University</a:t>
            </a:r>
          </a:p>
          <a:p>
            <a:pPr eaLnBrk="1" hangingPunct="1"/>
            <a:endParaRPr lang="en-US" sz="2400" dirty="0" smtClean="0">
              <a:latin typeface="Helvetica" pitchFamily="100"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3565"/>
            <a:ext cx="5035296" cy="774192"/>
          </a:xfrm>
          <a:prstGeom prst="rect">
            <a:avLst/>
          </a:prstGeom>
        </p:spPr>
      </p:pic>
      <p:pic>
        <p:nvPicPr>
          <p:cNvPr id="4" name="Picture 3" descr="D:\Documents\CRC_REP\Images\logo-v-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725" y="5714757"/>
            <a:ext cx="8763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781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World views and ‘successful transitions’</a:t>
            </a:r>
            <a:endParaRPr lang="en-AU" dirty="0"/>
          </a:p>
        </p:txBody>
      </p:sp>
      <p:sp>
        <p:nvSpPr>
          <p:cNvPr id="3" name="Content Placeholder 2"/>
          <p:cNvSpPr>
            <a:spLocks noGrp="1"/>
          </p:cNvSpPr>
          <p:nvPr>
            <p:ph idx="1"/>
          </p:nvPr>
        </p:nvSpPr>
        <p:spPr/>
        <p:txBody>
          <a:bodyPr/>
          <a:lstStyle/>
          <a:p>
            <a:pPr marL="0" indent="0">
              <a:buNone/>
            </a:pPr>
            <a:r>
              <a:rPr lang="en-AU" dirty="0" smtClean="0"/>
              <a:t>Ontology: </a:t>
            </a:r>
            <a:r>
              <a:rPr lang="en-AU" i="1" dirty="0" smtClean="0"/>
              <a:t>ways of being</a:t>
            </a:r>
          </a:p>
          <a:p>
            <a:pPr marL="0" indent="0">
              <a:buNone/>
            </a:pPr>
            <a:endParaRPr lang="en-AU" dirty="0"/>
          </a:p>
          <a:p>
            <a:pPr marL="0" indent="0">
              <a:buNone/>
            </a:pPr>
            <a:r>
              <a:rPr lang="en-AU" dirty="0" smtClean="0"/>
              <a:t>Epistemology: </a:t>
            </a:r>
            <a:r>
              <a:rPr lang="en-AU" i="1" dirty="0" smtClean="0"/>
              <a:t>ways of knowing</a:t>
            </a:r>
          </a:p>
          <a:p>
            <a:pPr marL="0" indent="0">
              <a:buNone/>
            </a:pPr>
            <a:endParaRPr lang="en-AU" dirty="0"/>
          </a:p>
          <a:p>
            <a:pPr marL="0" indent="0">
              <a:buNone/>
            </a:pPr>
            <a:r>
              <a:rPr lang="en-AU" dirty="0" smtClean="0"/>
              <a:t>Axiology: </a:t>
            </a:r>
            <a:r>
              <a:rPr lang="en-AU" i="1" dirty="0" smtClean="0"/>
              <a:t>ways of valuing</a:t>
            </a:r>
          </a:p>
          <a:p>
            <a:pPr marL="0" indent="0">
              <a:buNone/>
            </a:pPr>
            <a:endParaRPr lang="en-AU" dirty="0"/>
          </a:p>
          <a:p>
            <a:pPr marL="0" indent="0">
              <a:buNone/>
            </a:pPr>
            <a:r>
              <a:rPr lang="en-AU" dirty="0" smtClean="0"/>
              <a:t>Cosmology: </a:t>
            </a:r>
            <a:r>
              <a:rPr lang="en-AU" i="1" dirty="0" smtClean="0"/>
              <a:t>the nature of the universe</a:t>
            </a:r>
          </a:p>
          <a:p>
            <a:pPr marL="0" indent="0">
              <a:buNone/>
            </a:pPr>
            <a:endParaRPr lang="en-AU" dirty="0"/>
          </a:p>
          <a:p>
            <a:pPr marL="0" indent="0">
              <a:buNone/>
            </a:pPr>
            <a:r>
              <a:rPr lang="en-AU" dirty="0" smtClean="0"/>
              <a:t>Concepts which allow for a broader interpretation of  the meaning and purpose of education, vocation and employment </a:t>
            </a:r>
          </a:p>
          <a:p>
            <a:pPr marL="0" indent="0">
              <a:buNone/>
            </a:pPr>
            <a:endParaRPr lang="en-AU" dirty="0"/>
          </a:p>
          <a:p>
            <a:pPr marL="0" indent="0" algn="ctr">
              <a:buNone/>
            </a:pPr>
            <a:r>
              <a:rPr lang="en-AU" sz="2400" b="1" dirty="0" smtClean="0"/>
              <a:t>Learning and Livelihoods</a:t>
            </a:r>
            <a:r>
              <a:rPr lang="en-AU" sz="2400" b="1" dirty="0"/>
              <a:t> </a:t>
            </a:r>
            <a:r>
              <a:rPr lang="en-AU" sz="2400" b="1" dirty="0" smtClean="0"/>
              <a:t> </a:t>
            </a:r>
          </a:p>
          <a:p>
            <a:pPr marL="0" indent="0">
              <a:buNone/>
            </a:pPr>
            <a:endParaRPr lang="en-AU" dirty="0"/>
          </a:p>
        </p:txBody>
      </p:sp>
    </p:spTree>
    <p:extLst>
      <p:ext uri="{BB962C8B-B14F-4D97-AF65-F5344CB8AC3E}">
        <p14:creationId xmlns:p14="http://schemas.microsoft.com/office/powerpoint/2010/main" val="312182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Assumption 4: Increasing </a:t>
            </a:r>
            <a:r>
              <a:rPr lang="en-AU" dirty="0"/>
              <a:t>E</a:t>
            </a:r>
            <a:r>
              <a:rPr lang="en-AU" dirty="0" smtClean="0"/>
              <a:t>conomic </a:t>
            </a:r>
            <a:r>
              <a:rPr lang="en-AU" dirty="0"/>
              <a:t>P</a:t>
            </a:r>
            <a:r>
              <a:rPr lang="en-AU" dirty="0" smtClean="0"/>
              <a:t>articipation? </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909638"/>
            <a:ext cx="795337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23728" y="6165304"/>
            <a:ext cx="6552728" cy="369332"/>
          </a:xfrm>
          <a:prstGeom prst="rect">
            <a:avLst/>
          </a:prstGeom>
          <a:noFill/>
        </p:spPr>
        <p:txBody>
          <a:bodyPr wrap="square" rtlCol="0">
            <a:spAutoFit/>
          </a:bodyPr>
          <a:lstStyle/>
          <a:p>
            <a:r>
              <a:rPr lang="en-AU" dirty="0" err="1" smtClean="0"/>
              <a:t>Stoeckl</a:t>
            </a:r>
            <a:r>
              <a:rPr lang="en-AU" dirty="0" smtClean="0"/>
              <a:t> (2011: 112) The </a:t>
            </a:r>
            <a:r>
              <a:rPr lang="en-AU" dirty="0"/>
              <a:t>Great Asymmetric Divide</a:t>
            </a:r>
          </a:p>
        </p:txBody>
      </p:sp>
    </p:spTree>
    <p:extLst>
      <p:ext uri="{BB962C8B-B14F-4D97-AF65-F5344CB8AC3E}">
        <p14:creationId xmlns:p14="http://schemas.microsoft.com/office/powerpoint/2010/main" val="665227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Issues to Consider…</a:t>
            </a:r>
            <a:endParaRPr lang="en-AU" dirty="0"/>
          </a:p>
        </p:txBody>
      </p:sp>
      <p:sp>
        <p:nvSpPr>
          <p:cNvPr id="3" name="Content Placeholder 2"/>
          <p:cNvSpPr>
            <a:spLocks noGrp="1"/>
          </p:cNvSpPr>
          <p:nvPr>
            <p:ph idx="1"/>
          </p:nvPr>
        </p:nvSpPr>
        <p:spPr/>
        <p:txBody>
          <a:bodyPr/>
          <a:lstStyle/>
          <a:p>
            <a:pPr lvl="0"/>
            <a:r>
              <a:rPr lang="en-AU" dirty="0"/>
              <a:t>the assumption of a lack of economy in remote locations and the associated notion of a lack of participation in the </a:t>
            </a:r>
            <a:r>
              <a:rPr lang="en-AU" dirty="0" smtClean="0"/>
              <a:t>economy</a:t>
            </a:r>
          </a:p>
          <a:p>
            <a:pPr marL="0" lvl="0" indent="0">
              <a:buNone/>
            </a:pPr>
            <a:endParaRPr lang="en-AU" sz="1000" dirty="0"/>
          </a:p>
          <a:p>
            <a:pPr lvl="0"/>
            <a:r>
              <a:rPr lang="en-AU" dirty="0"/>
              <a:t>why a different form of economy is assumed necessary and what it actually is about the </a:t>
            </a:r>
            <a:r>
              <a:rPr lang="en-AU" dirty="0" smtClean="0"/>
              <a:t>welfare-based economy </a:t>
            </a:r>
            <a:r>
              <a:rPr lang="en-AU" dirty="0"/>
              <a:t>that is </a:t>
            </a:r>
            <a:r>
              <a:rPr lang="en-AU" dirty="0" smtClean="0"/>
              <a:t>viewed </a:t>
            </a:r>
            <a:r>
              <a:rPr lang="en-AU" dirty="0"/>
              <a:t>and experienced as so </a:t>
            </a:r>
            <a:r>
              <a:rPr lang="en-AU" dirty="0" smtClean="0"/>
              <a:t>problematic</a:t>
            </a:r>
          </a:p>
          <a:p>
            <a:pPr marL="0" lvl="0" indent="0">
              <a:buNone/>
            </a:pPr>
            <a:endParaRPr lang="en-AU" sz="1000" dirty="0"/>
          </a:p>
          <a:p>
            <a:pPr lvl="0"/>
            <a:r>
              <a:rPr lang="en-AU" dirty="0"/>
              <a:t>why having an economy principally based on participation in employment, is assumed essential. </a:t>
            </a:r>
            <a:endParaRPr lang="en-AU" dirty="0" smtClean="0"/>
          </a:p>
          <a:p>
            <a:pPr marL="0" lvl="0" indent="0">
              <a:buNone/>
            </a:pPr>
            <a:endParaRPr lang="en-AU" sz="1000" dirty="0"/>
          </a:p>
          <a:p>
            <a:pPr lvl="0"/>
            <a:r>
              <a:rPr lang="en-AU" dirty="0"/>
              <a:t>why the strong assimilative forces behind economic participation agendas focused on employment and enterprise development are rarely openly acknowledged or meaningfully </a:t>
            </a:r>
            <a:r>
              <a:rPr lang="en-AU" dirty="0" smtClean="0"/>
              <a:t>discussed</a:t>
            </a:r>
          </a:p>
          <a:p>
            <a:pPr marL="0" lvl="0" indent="0">
              <a:buNone/>
            </a:pPr>
            <a:endParaRPr lang="en-AU" sz="1000" dirty="0"/>
          </a:p>
          <a:p>
            <a:pPr lvl="0"/>
            <a:r>
              <a:rPr lang="en-AU" dirty="0"/>
              <a:t>whether the mainstream system has the ability to acknowledge and accommodate different ways of being and notions of vocation and employment beyond simply rhetoric</a:t>
            </a:r>
          </a:p>
          <a:p>
            <a:pPr marL="0" indent="0">
              <a:buNone/>
            </a:pPr>
            <a:endParaRPr lang="en-AU" dirty="0"/>
          </a:p>
        </p:txBody>
      </p:sp>
    </p:spTree>
    <p:extLst>
      <p:ext uri="{BB962C8B-B14F-4D97-AF65-F5344CB8AC3E}">
        <p14:creationId xmlns:p14="http://schemas.microsoft.com/office/powerpoint/2010/main" val="4243912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Pathways Project Conceptual Framework</a:t>
            </a:r>
            <a:endParaRPr lang="en-AU" dirty="0"/>
          </a:p>
        </p:txBody>
      </p:sp>
      <p:pic>
        <p:nvPicPr>
          <p:cNvPr id="10" name="Content Placeholder 9"/>
          <p:cNvPicPr>
            <a:picLocks noGrp="1" noChangeAspect="1"/>
          </p:cNvPicPr>
          <p:nvPr>
            <p:ph idx="1"/>
          </p:nvPr>
        </p:nvPicPr>
        <p:blipFill rotWithShape="1">
          <a:blip r:embed="rId2">
            <a:extLst>
              <a:ext uri="{28A0092B-C50C-407E-A947-70E740481C1C}">
                <a14:useLocalDpi xmlns:a14="http://schemas.microsoft.com/office/drawing/2010/main" val="0"/>
              </a:ext>
            </a:extLst>
          </a:blip>
          <a:srcRect l="408" t="9586" r="17482" b="-9586"/>
          <a:stretch/>
        </p:blipFill>
        <p:spPr>
          <a:xfrm>
            <a:off x="611560" y="1052736"/>
            <a:ext cx="7776864" cy="5256584"/>
          </a:xfrm>
        </p:spPr>
      </p:pic>
    </p:spTree>
    <p:extLst>
      <p:ext uri="{BB962C8B-B14F-4D97-AF65-F5344CB8AC3E}">
        <p14:creationId xmlns:p14="http://schemas.microsoft.com/office/powerpoint/2010/main" val="2252282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Research Questions </a:t>
            </a:r>
            <a:endParaRPr lang="en-AU" dirty="0"/>
          </a:p>
        </p:txBody>
      </p:sp>
      <p:sp>
        <p:nvSpPr>
          <p:cNvPr id="4" name="Content Placeholder 3"/>
          <p:cNvSpPr>
            <a:spLocks noGrp="1"/>
          </p:cNvSpPr>
          <p:nvPr>
            <p:ph idx="1"/>
          </p:nvPr>
        </p:nvSpPr>
        <p:spPr>
          <a:xfrm>
            <a:off x="3575050" y="548680"/>
            <a:ext cx="5111750" cy="5976664"/>
          </a:xfrm>
        </p:spPr>
        <p:txBody>
          <a:bodyPr/>
          <a:lstStyle/>
          <a:p>
            <a:pPr marL="0" indent="0">
              <a:buNone/>
            </a:pPr>
            <a:r>
              <a:rPr lang="en-AU" b="1" dirty="0" smtClean="0"/>
              <a:t>Research Focus</a:t>
            </a:r>
          </a:p>
          <a:p>
            <a:pPr lvl="0"/>
            <a:r>
              <a:rPr lang="en-AU" sz="1600" dirty="0" err="1"/>
              <a:t>Problematising</a:t>
            </a:r>
            <a:r>
              <a:rPr lang="en-AU" sz="1600" dirty="0"/>
              <a:t> the ‘problem’: challenging mainstream assumptions (central ontologies)</a:t>
            </a:r>
          </a:p>
          <a:p>
            <a:pPr lvl="0"/>
            <a:r>
              <a:rPr lang="en-AU" sz="1600" dirty="0"/>
              <a:t>Questioning the nature of and investigating the possibilities around meaningful learning, vocation and </a:t>
            </a:r>
            <a:r>
              <a:rPr lang="en-AU" sz="1600" dirty="0" smtClean="0"/>
              <a:t>employment </a:t>
            </a:r>
            <a:r>
              <a:rPr lang="en-AU" sz="1600" dirty="0"/>
              <a:t>opportunities</a:t>
            </a:r>
          </a:p>
          <a:p>
            <a:pPr lvl="0"/>
            <a:r>
              <a:rPr lang="en-AU" sz="1600" dirty="0"/>
              <a:t>Exploring effective work-readiness and career development </a:t>
            </a:r>
            <a:r>
              <a:rPr lang="en-AU" sz="1600" dirty="0" smtClean="0"/>
              <a:t>approaches </a:t>
            </a:r>
          </a:p>
          <a:p>
            <a:pPr lvl="0"/>
            <a:r>
              <a:rPr lang="en-AU" sz="1600" dirty="0" smtClean="0"/>
              <a:t>Behavioural change </a:t>
            </a:r>
            <a:endParaRPr lang="en-AU" sz="1600" dirty="0"/>
          </a:p>
          <a:p>
            <a:pPr lvl="0"/>
            <a:r>
              <a:rPr lang="en-AU" sz="1600" dirty="0" smtClean="0"/>
              <a:t>The </a:t>
            </a:r>
            <a:r>
              <a:rPr lang="en-AU" sz="1600" dirty="0"/>
              <a:t>role of technology for creating and supporting pathways and livelihood outcomes</a:t>
            </a:r>
          </a:p>
          <a:p>
            <a:pPr marL="0" indent="0">
              <a:buNone/>
            </a:pPr>
            <a:r>
              <a:rPr lang="en-AU" sz="1600" b="1" dirty="0"/>
              <a:t>More specific case </a:t>
            </a:r>
            <a:r>
              <a:rPr lang="en-AU" sz="1600" b="1" dirty="0" smtClean="0"/>
              <a:t>studies will focus on</a:t>
            </a:r>
            <a:r>
              <a:rPr lang="en-AU" sz="1600" b="1" dirty="0"/>
              <a:t>: </a:t>
            </a:r>
          </a:p>
          <a:p>
            <a:pPr lvl="0"/>
            <a:r>
              <a:rPr lang="en-AU" sz="1600" dirty="0"/>
              <a:t>Y</a:t>
            </a:r>
            <a:r>
              <a:rPr lang="en-AU" sz="1600" dirty="0" smtClean="0"/>
              <a:t>oung peoples </a:t>
            </a:r>
            <a:r>
              <a:rPr lang="en-AU" sz="1600" dirty="0"/>
              <a:t>(15-25) </a:t>
            </a:r>
            <a:r>
              <a:rPr lang="en-AU" sz="1600" dirty="0" smtClean="0"/>
              <a:t>transitions </a:t>
            </a:r>
            <a:r>
              <a:rPr lang="en-AU" sz="1600" dirty="0"/>
              <a:t>from education to employment and their aspirational livelihood trajectories</a:t>
            </a:r>
          </a:p>
          <a:p>
            <a:pPr lvl="0"/>
            <a:r>
              <a:rPr lang="en-AU" sz="1600" dirty="0"/>
              <a:t>I</a:t>
            </a:r>
            <a:r>
              <a:rPr lang="en-AU" sz="1600" dirty="0" smtClean="0"/>
              <a:t>ncarceration </a:t>
            </a:r>
            <a:r>
              <a:rPr lang="en-AU" sz="1600" dirty="0"/>
              <a:t>and the prison </a:t>
            </a:r>
            <a:r>
              <a:rPr lang="en-AU" sz="1600" dirty="0" smtClean="0"/>
              <a:t>systems relationship to pathways </a:t>
            </a:r>
            <a:r>
              <a:rPr lang="en-AU" sz="1600" dirty="0"/>
              <a:t>to </a:t>
            </a:r>
            <a:r>
              <a:rPr lang="en-AU" sz="1600" dirty="0" smtClean="0"/>
              <a:t>employment &amp; livelihood </a:t>
            </a:r>
            <a:r>
              <a:rPr lang="en-AU" sz="1600" dirty="0"/>
              <a:t>outcomes</a:t>
            </a:r>
          </a:p>
          <a:p>
            <a:pPr lvl="0"/>
            <a:r>
              <a:rPr lang="en-AU" sz="1600" dirty="0"/>
              <a:t>T</a:t>
            </a:r>
            <a:r>
              <a:rPr lang="en-AU" sz="1600" dirty="0" smtClean="0"/>
              <a:t>he </a:t>
            </a:r>
            <a:r>
              <a:rPr lang="en-AU" sz="1600" dirty="0"/>
              <a:t>relationship between disability and livelihood aspirations and outcomes</a:t>
            </a:r>
          </a:p>
          <a:p>
            <a:pPr lvl="0"/>
            <a:r>
              <a:rPr lang="en-AU" sz="1600" dirty="0"/>
              <a:t>E</a:t>
            </a:r>
            <a:r>
              <a:rPr lang="en-AU" sz="1600" dirty="0" smtClean="0"/>
              <a:t>nterprise </a:t>
            </a:r>
            <a:r>
              <a:rPr lang="en-AU" sz="1600" dirty="0"/>
              <a:t>development projects</a:t>
            </a:r>
          </a:p>
          <a:p>
            <a:r>
              <a:rPr lang="en-AU" sz="1600" dirty="0"/>
              <a:t>R</a:t>
            </a:r>
            <a:r>
              <a:rPr lang="en-AU" sz="1600" dirty="0" smtClean="0"/>
              <a:t>anger </a:t>
            </a:r>
            <a:r>
              <a:rPr lang="en-AU" sz="1600" dirty="0"/>
              <a:t>training and livelihood </a:t>
            </a:r>
            <a:r>
              <a:rPr lang="en-AU" sz="1600" dirty="0" smtClean="0"/>
              <a:t>pathways</a:t>
            </a:r>
          </a:p>
          <a:p>
            <a:pPr lvl="0"/>
            <a:r>
              <a:rPr lang="en-AU" sz="1600" dirty="0" smtClean="0"/>
              <a:t>Police </a:t>
            </a:r>
            <a:r>
              <a:rPr lang="en-AU" sz="1600" dirty="0"/>
              <a:t>training and </a:t>
            </a:r>
            <a:r>
              <a:rPr lang="en-AU" sz="1600" dirty="0" smtClean="0"/>
              <a:t>livelihood </a:t>
            </a:r>
            <a:r>
              <a:rPr lang="en-AU" sz="1600" dirty="0"/>
              <a:t>pathways</a:t>
            </a:r>
          </a:p>
          <a:p>
            <a:pPr marL="0" indent="0">
              <a:buNone/>
            </a:pPr>
            <a:endParaRPr lang="en-AU" dirty="0"/>
          </a:p>
        </p:txBody>
      </p:sp>
      <p:sp>
        <p:nvSpPr>
          <p:cNvPr id="6" name="Text Placeholder 5"/>
          <p:cNvSpPr>
            <a:spLocks noGrp="1"/>
          </p:cNvSpPr>
          <p:nvPr>
            <p:ph type="body" sz="half" idx="2"/>
          </p:nvPr>
        </p:nvSpPr>
        <p:spPr/>
        <p:txBody>
          <a:bodyPr/>
          <a:lstStyle/>
          <a:p>
            <a:pPr lvl="0"/>
            <a:endParaRPr lang="en-AU" sz="1600" dirty="0" smtClean="0"/>
          </a:p>
          <a:p>
            <a:pPr lvl="0"/>
            <a:r>
              <a:rPr lang="en-AU" sz="1600" dirty="0" smtClean="0"/>
              <a:t>1. How </a:t>
            </a:r>
            <a:r>
              <a:rPr lang="en-AU" sz="1600" dirty="0"/>
              <a:t>do Aboriginal and/or Torres Strait Islander people who reside in remote communities navigate their way into meaningful </a:t>
            </a:r>
            <a:r>
              <a:rPr lang="en-AU" sz="1600" dirty="0" smtClean="0"/>
              <a:t>livelihoods?</a:t>
            </a:r>
          </a:p>
          <a:p>
            <a:pPr marL="342900" lvl="0" indent="-342900">
              <a:buAutoNum type="arabicPeriod"/>
            </a:pPr>
            <a:endParaRPr lang="en-AU" sz="1600" dirty="0"/>
          </a:p>
          <a:p>
            <a:pPr lvl="0"/>
            <a:r>
              <a:rPr lang="en-AU" sz="1600" dirty="0" smtClean="0"/>
              <a:t>2. What kinds </a:t>
            </a:r>
            <a:r>
              <a:rPr lang="en-AU" sz="1600" dirty="0"/>
              <a:t>of </a:t>
            </a:r>
            <a:r>
              <a:rPr lang="en-AU" sz="1600" dirty="0" smtClean="0"/>
              <a:t>work help </a:t>
            </a:r>
            <a:r>
              <a:rPr lang="en-AU" sz="1600" dirty="0"/>
              <a:t>to support sustainable livelihood </a:t>
            </a:r>
            <a:r>
              <a:rPr lang="en-AU" sz="1600" dirty="0" smtClean="0"/>
              <a:t>outcomes?</a:t>
            </a:r>
          </a:p>
          <a:p>
            <a:pPr lvl="0"/>
            <a:endParaRPr lang="en-AU" sz="1600" dirty="0"/>
          </a:p>
          <a:p>
            <a:pPr lvl="0"/>
            <a:r>
              <a:rPr lang="en-AU" sz="1600" dirty="0" smtClean="0"/>
              <a:t>3. What kinds </a:t>
            </a:r>
            <a:r>
              <a:rPr lang="en-AU" sz="1600" dirty="0"/>
              <a:t>of learning support meaningful livelihood agendas and aspirations? </a:t>
            </a:r>
          </a:p>
          <a:p>
            <a:endParaRPr lang="en-AU" dirty="0"/>
          </a:p>
        </p:txBody>
      </p:sp>
    </p:spTree>
    <p:extLst>
      <p:ext uri="{BB962C8B-B14F-4D97-AF65-F5344CB8AC3E}">
        <p14:creationId xmlns:p14="http://schemas.microsoft.com/office/powerpoint/2010/main" val="3453054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Contacts</a:t>
            </a:r>
            <a:endParaRPr lang="en-AU" dirty="0"/>
          </a:p>
        </p:txBody>
      </p:sp>
      <p:sp>
        <p:nvSpPr>
          <p:cNvPr id="3" name="Content Placeholder 2"/>
          <p:cNvSpPr>
            <a:spLocks noGrp="1"/>
          </p:cNvSpPr>
          <p:nvPr>
            <p:ph idx="1"/>
          </p:nvPr>
        </p:nvSpPr>
        <p:spPr/>
        <p:txBody>
          <a:bodyPr/>
          <a:lstStyle/>
          <a:p>
            <a:pPr marL="0" indent="0">
              <a:buNone/>
            </a:pPr>
            <a:r>
              <a:rPr lang="en-AU" dirty="0" smtClean="0"/>
              <a:t>CRC for Remote Economic Participation</a:t>
            </a:r>
          </a:p>
          <a:p>
            <a:r>
              <a:rPr lang="en-AU" dirty="0" smtClean="0">
                <a:hlinkClick r:id="rId2"/>
              </a:rPr>
              <a:t>http://crc-rep.com/</a:t>
            </a:r>
            <a:r>
              <a:rPr lang="en-AU" dirty="0" smtClean="0"/>
              <a:t> </a:t>
            </a:r>
          </a:p>
          <a:p>
            <a:pPr marL="0" indent="0">
              <a:buNone/>
            </a:pPr>
            <a:endParaRPr lang="en-AU" dirty="0"/>
          </a:p>
          <a:p>
            <a:pPr marL="0" indent="0">
              <a:buNone/>
            </a:pPr>
            <a:r>
              <a:rPr lang="en-AU" dirty="0" smtClean="0"/>
              <a:t>Eva McRae-Williams</a:t>
            </a:r>
          </a:p>
          <a:p>
            <a:pPr marL="0" indent="0">
              <a:buNone/>
            </a:pPr>
            <a:r>
              <a:rPr lang="en-AU" dirty="0" smtClean="0">
                <a:hlinkClick r:id="rId3"/>
              </a:rPr>
              <a:t>eva.mcrae-williams@batchelor.edu.au</a:t>
            </a:r>
            <a:r>
              <a:rPr lang="en-AU" dirty="0" smtClean="0"/>
              <a:t> </a:t>
            </a:r>
          </a:p>
          <a:p>
            <a:pPr marL="0" indent="0">
              <a:buNone/>
            </a:pPr>
            <a:r>
              <a:rPr lang="en-AU" dirty="0" smtClean="0"/>
              <a:t>0400 759 153</a:t>
            </a:r>
          </a:p>
          <a:p>
            <a:pPr marL="0" indent="0">
              <a:buNone/>
            </a:pPr>
            <a:endParaRPr lang="en-AU" dirty="0"/>
          </a:p>
          <a:p>
            <a:pPr marL="0" indent="0">
              <a:buNone/>
            </a:pPr>
            <a:r>
              <a:rPr lang="en-AU" dirty="0"/>
              <a:t>John Guenther</a:t>
            </a:r>
          </a:p>
          <a:p>
            <a:pPr marL="0" indent="0">
              <a:buNone/>
            </a:pPr>
            <a:r>
              <a:rPr lang="en-AU" dirty="0">
                <a:hlinkClick r:id="rId4"/>
              </a:rPr>
              <a:t>john.guenther@flinders.edu.au</a:t>
            </a:r>
            <a:r>
              <a:rPr lang="en-AU" dirty="0"/>
              <a:t> </a:t>
            </a:r>
          </a:p>
          <a:p>
            <a:pPr marL="0" indent="0">
              <a:buNone/>
            </a:pPr>
            <a:r>
              <a:rPr lang="en-AU" dirty="0"/>
              <a:t>0412 125 661</a:t>
            </a:r>
          </a:p>
          <a:p>
            <a:pPr marL="0" indent="0">
              <a:buNone/>
            </a:pPr>
            <a:endParaRPr lang="en-AU" dirty="0"/>
          </a:p>
        </p:txBody>
      </p:sp>
    </p:spTree>
    <p:extLst>
      <p:ext uri="{BB962C8B-B14F-4D97-AF65-F5344CB8AC3E}">
        <p14:creationId xmlns:p14="http://schemas.microsoft.com/office/powerpoint/2010/main" val="1383398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750" y="360363"/>
            <a:ext cx="8305800" cy="908397"/>
          </a:xfrm>
        </p:spPr>
        <p:txBody>
          <a:bodyPr/>
          <a:lstStyle/>
          <a:p>
            <a:pPr algn="ctr" eaLnBrk="1" hangingPunct="1"/>
            <a:r>
              <a:rPr lang="en-AU" dirty="0"/>
              <a:t>Cooperative Research Centre for Remote Economic </a:t>
            </a:r>
            <a:r>
              <a:rPr lang="en-AU" dirty="0" smtClean="0"/>
              <a:t>Participation</a:t>
            </a:r>
            <a:endParaRPr lang="en-US" dirty="0" smtClean="0"/>
          </a:p>
        </p:txBody>
      </p:sp>
      <p:sp>
        <p:nvSpPr>
          <p:cNvPr id="7171" name="Rectangle 3"/>
          <p:cNvSpPr>
            <a:spLocks noGrp="1" noChangeArrowheads="1"/>
          </p:cNvSpPr>
          <p:nvPr>
            <p:ph idx="1"/>
          </p:nvPr>
        </p:nvSpPr>
        <p:spPr/>
        <p:txBody>
          <a:bodyPr/>
          <a:lstStyle/>
          <a:p>
            <a:pPr marL="0" indent="0" eaLnBrk="1" hangingPunct="1">
              <a:buNone/>
            </a:pPr>
            <a:r>
              <a:rPr lang="en-US" sz="2400" dirty="0" smtClean="0"/>
              <a:t>Goals: </a:t>
            </a:r>
          </a:p>
          <a:p>
            <a:pPr marL="0" indent="0" eaLnBrk="1" hangingPunct="1">
              <a:buNone/>
            </a:pPr>
            <a:endParaRPr lang="en-US" sz="2400" dirty="0" smtClean="0"/>
          </a:p>
          <a:p>
            <a:pPr marL="457200" lvl="0" indent="-457200" eaLnBrk="1" hangingPunct="1">
              <a:buFont typeface="+mj-lt"/>
              <a:buAutoNum type="arabicPeriod"/>
            </a:pPr>
            <a:r>
              <a:rPr lang="en-AU" sz="2000" dirty="0"/>
              <a:t>To develop new ways to build resilience and strengthen regional communities and economies across remote Australia</a:t>
            </a:r>
            <a:r>
              <a:rPr lang="en-AU" sz="2000" dirty="0" smtClean="0"/>
              <a:t>.</a:t>
            </a:r>
          </a:p>
          <a:p>
            <a:pPr marL="457200" lvl="0" indent="-457200" eaLnBrk="1" hangingPunct="1">
              <a:buFont typeface="+mj-lt"/>
              <a:buAutoNum type="arabicPeriod"/>
            </a:pPr>
            <a:endParaRPr lang="en-AU" sz="2000" dirty="0" smtClean="0"/>
          </a:p>
          <a:p>
            <a:pPr marL="457200" indent="-457200" eaLnBrk="1" hangingPunct="1">
              <a:buFont typeface="+mj-lt"/>
              <a:buAutoNum type="arabicPeriod"/>
            </a:pPr>
            <a:r>
              <a:rPr lang="en-AU" sz="2000" dirty="0"/>
              <a:t>To build new enterprises and strengthen existing industries that, provide jobs, livelihoods and incomes in remote areas</a:t>
            </a:r>
            <a:r>
              <a:rPr lang="en-AU" sz="2000" dirty="0" smtClean="0"/>
              <a:t>.</a:t>
            </a:r>
          </a:p>
          <a:p>
            <a:pPr marL="457200" indent="-457200" eaLnBrk="1" hangingPunct="1">
              <a:buFont typeface="+mj-lt"/>
              <a:buAutoNum type="arabicPeriod"/>
            </a:pPr>
            <a:endParaRPr lang="en-AU" sz="2000" dirty="0"/>
          </a:p>
          <a:p>
            <a:pPr marL="457200" indent="-457200" eaLnBrk="1" hangingPunct="1">
              <a:buFont typeface="+mj-lt"/>
              <a:buAutoNum type="arabicPeriod"/>
            </a:pPr>
            <a:r>
              <a:rPr lang="en-AU" sz="2000" dirty="0"/>
              <a:t>To improve the education and training pathways in remote areas so that people have better opportunities to participate in the range of economies that exist. </a:t>
            </a:r>
            <a:endParaRPr lang="en-AU" sz="2000" dirty="0" smtClean="0"/>
          </a:p>
          <a:p>
            <a:pPr marL="0" indent="0" eaLnBrk="1" hangingPunct="1">
              <a:buNone/>
            </a:pPr>
            <a:endParaRPr lang="en-AU" sz="2000" dirty="0"/>
          </a:p>
          <a:p>
            <a:pPr marL="0" indent="0">
              <a:buNone/>
            </a:pPr>
            <a:r>
              <a:rPr lang="en-AU" sz="2000" dirty="0" smtClean="0"/>
              <a:t>For more info see </a:t>
            </a:r>
            <a:r>
              <a:rPr lang="en-AU" sz="2000" dirty="0">
                <a:hlinkClick r:id="rId2"/>
              </a:rPr>
              <a:t>http://crc-rep.com/</a:t>
            </a:r>
            <a:r>
              <a:rPr lang="en-AU" sz="2000" dirty="0"/>
              <a:t> </a:t>
            </a:r>
          </a:p>
          <a:p>
            <a:pPr marL="0" lvl="0" indent="0" eaLnBrk="1" hangingPunct="1">
              <a:buNone/>
            </a:pPr>
            <a:endParaRPr lang="en-AU" dirty="0"/>
          </a:p>
          <a:p>
            <a:pPr marL="0" indent="0" eaLnBrk="1" hangingPunct="1">
              <a:buNone/>
            </a:pPr>
            <a:endParaRPr lang="en-US" dirty="0" smtClean="0"/>
          </a:p>
        </p:txBody>
      </p:sp>
    </p:spTree>
    <p:extLst>
      <p:ext uri="{BB962C8B-B14F-4D97-AF65-F5344CB8AC3E}">
        <p14:creationId xmlns:p14="http://schemas.microsoft.com/office/powerpoint/2010/main" val="3117869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60488" y="1260475"/>
            <a:ext cx="7783512" cy="4665663"/>
          </a:xfrm>
        </p:spPr>
        <p:txBody>
          <a:bodyPr/>
          <a:lstStyle/>
          <a:p>
            <a:pPr marL="0" indent="0">
              <a:buNone/>
            </a:pP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32656"/>
            <a:ext cx="6494456" cy="6408000"/>
          </a:xfrm>
          <a:prstGeom prst="rect">
            <a:avLst/>
          </a:prstGeom>
        </p:spPr>
      </p:pic>
    </p:spTree>
    <p:extLst>
      <p:ext uri="{BB962C8B-B14F-4D97-AF65-F5344CB8AC3E}">
        <p14:creationId xmlns:p14="http://schemas.microsoft.com/office/powerpoint/2010/main" val="2385599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57597"/>
            <a:ext cx="7199768" cy="50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4480" y="5733256"/>
            <a:ext cx="7560840" cy="707886"/>
          </a:xfrm>
          <a:prstGeom prst="rect">
            <a:avLst/>
          </a:prstGeom>
          <a:noFill/>
        </p:spPr>
        <p:txBody>
          <a:bodyPr wrap="square" rtlCol="0">
            <a:spAutoFit/>
          </a:bodyPr>
          <a:lstStyle/>
          <a:p>
            <a:r>
              <a:rPr lang="en-AU" sz="1000" dirty="0"/>
              <a:t>Steering Committee for the Review of Government Service Provision 2011. </a:t>
            </a:r>
            <a:r>
              <a:rPr lang="en-AU" sz="1000" i="1" dirty="0"/>
              <a:t>Overcoming Indigenous Disadvantage: Key Indicators 2011, Fact Sheet--Remote Areas, Productivity Commission. Canberra, Retrieved August 2011 from http://www.pc.gov.au/__data/assets/pdf_file/0012/111612/key-indicators-2011-factsheet-remote.pdf.</a:t>
            </a:r>
          </a:p>
          <a:p>
            <a:endParaRPr lang="en-AU" sz="1000" dirty="0"/>
          </a:p>
        </p:txBody>
      </p:sp>
    </p:spTree>
    <p:extLst>
      <p:ext uri="{BB962C8B-B14F-4D97-AF65-F5344CB8AC3E}">
        <p14:creationId xmlns:p14="http://schemas.microsoft.com/office/powerpoint/2010/main" val="2658457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“Pathways to Employment” project</a:t>
            </a:r>
            <a:endParaRPr lang="en-AU" dirty="0"/>
          </a:p>
        </p:txBody>
      </p:sp>
      <p:sp>
        <p:nvSpPr>
          <p:cNvPr id="3" name="Content Placeholder 2"/>
          <p:cNvSpPr>
            <a:spLocks noGrp="1"/>
          </p:cNvSpPr>
          <p:nvPr>
            <p:ph idx="1"/>
          </p:nvPr>
        </p:nvSpPr>
        <p:spPr>
          <a:xfrm>
            <a:off x="827088" y="1052736"/>
            <a:ext cx="7783512" cy="5256583"/>
          </a:xfrm>
        </p:spPr>
        <p:txBody>
          <a:bodyPr/>
          <a:lstStyle/>
          <a:p>
            <a:r>
              <a:rPr lang="en-AU" sz="2000" dirty="0" smtClean="0"/>
              <a:t>Initial stages of development</a:t>
            </a:r>
          </a:p>
          <a:p>
            <a:r>
              <a:rPr lang="en-AU" sz="2000" dirty="0" smtClean="0"/>
              <a:t>5 year project (2012-2017)</a:t>
            </a:r>
          </a:p>
          <a:p>
            <a:r>
              <a:rPr lang="en-AU" sz="2000" dirty="0" smtClean="0"/>
              <a:t>Focusing specifically on Aboriginal and/or Torres Strait Islander peoples residing in ‘very’ remote Australia</a:t>
            </a:r>
          </a:p>
          <a:p>
            <a:r>
              <a:rPr lang="en-AU" sz="2000" dirty="0" smtClean="0"/>
              <a:t>Approximately 10 Case studies </a:t>
            </a:r>
          </a:p>
          <a:p>
            <a:endParaRPr lang="en-AU" sz="2400" dirty="0" smtClean="0"/>
          </a:p>
          <a:p>
            <a:pPr marL="0" indent="0">
              <a:buNone/>
            </a:pPr>
            <a:r>
              <a:rPr lang="en-AU" dirty="0"/>
              <a:t>A</a:t>
            </a:r>
            <a:r>
              <a:rPr lang="en-AU" dirty="0" smtClean="0"/>
              <a:t>im: to provide a systemic understanding of effective pathways to work and enterprise in remote Australia, identifying the factors that support transitions into sustainable employment and the barriers to effective transitions. It will compare and contrast the strengths and weaknesses of existing approaches in securing sustainable employment outcomes for Aboriginal and Torres Strait Islander people; and document Aboriginal and Torres Strait Islander job seekers’ perspectives about effective supports for successful employment transitions. The impact from the project will be removal of existing barriers and newly designed pathways to work and enterprise in remote Australia that are client focused.</a:t>
            </a:r>
            <a:endParaRPr lang="en-AU" dirty="0"/>
          </a:p>
          <a:p>
            <a:pPr marL="0" indent="0">
              <a:buNone/>
            </a:pPr>
            <a:r>
              <a:rPr lang="en-AU" dirty="0" smtClean="0"/>
              <a:t> </a:t>
            </a:r>
          </a:p>
        </p:txBody>
      </p:sp>
    </p:spTree>
    <p:extLst>
      <p:ext uri="{BB962C8B-B14F-4D97-AF65-F5344CB8AC3E}">
        <p14:creationId xmlns:p14="http://schemas.microsoft.com/office/powerpoint/2010/main" val="2039848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word of caution</a:t>
            </a:r>
          </a:p>
        </p:txBody>
      </p:sp>
      <p:sp>
        <p:nvSpPr>
          <p:cNvPr id="3" name="Content Placeholder 2"/>
          <p:cNvSpPr>
            <a:spLocks noGrp="1"/>
          </p:cNvSpPr>
          <p:nvPr>
            <p:ph idx="1"/>
          </p:nvPr>
        </p:nvSpPr>
        <p:spPr/>
        <p:txBody>
          <a:bodyPr/>
          <a:lstStyle/>
          <a:p>
            <a:pPr marL="0" indent="0">
              <a:buNone/>
            </a:pPr>
            <a:r>
              <a:rPr lang="en-AU" dirty="0"/>
              <a:t>The authors do not purport to represent Aboriginal and Torres Strait Islander positions on the issues presented here.</a:t>
            </a:r>
          </a:p>
          <a:p>
            <a:pPr marL="0" indent="0">
              <a:buNone/>
            </a:pPr>
            <a:endParaRPr lang="en-AU" dirty="0"/>
          </a:p>
        </p:txBody>
      </p:sp>
    </p:spTree>
    <p:extLst>
      <p:ext uri="{BB962C8B-B14F-4D97-AF65-F5344CB8AC3E}">
        <p14:creationId xmlns:p14="http://schemas.microsoft.com/office/powerpoint/2010/main" val="76871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Assumption 1: A to B Pathways?</a:t>
            </a:r>
            <a:endParaRPr lang="en-A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497517" cy="46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600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Assumption 2: More knowledge needed about ‘Barriers’?</a:t>
            </a:r>
            <a:endParaRPr lang="en-AU" dirty="0"/>
          </a:p>
        </p:txBody>
      </p:sp>
      <p:sp>
        <p:nvSpPr>
          <p:cNvPr id="3" name="Content Placeholder 2"/>
          <p:cNvSpPr>
            <a:spLocks noGrp="1"/>
          </p:cNvSpPr>
          <p:nvPr>
            <p:ph idx="1"/>
          </p:nvPr>
        </p:nvSpPr>
        <p:spPr>
          <a:xfrm>
            <a:off x="827088" y="1260475"/>
            <a:ext cx="7783512" cy="4904829"/>
          </a:xfrm>
        </p:spPr>
        <p:txBody>
          <a:bodyPr/>
          <a:lstStyle/>
          <a:p>
            <a:pPr lvl="0"/>
            <a:r>
              <a:rPr lang="en-AU" sz="2000" dirty="0"/>
              <a:t>Lack of education/training and employment opportunities in local area </a:t>
            </a:r>
            <a:endParaRPr lang="en-AU" sz="2000" dirty="0" smtClean="0"/>
          </a:p>
          <a:p>
            <a:pPr marL="0" lvl="0" indent="0">
              <a:buNone/>
            </a:pPr>
            <a:endParaRPr lang="en-AU" sz="1000" dirty="0"/>
          </a:p>
          <a:p>
            <a:pPr lvl="0"/>
            <a:r>
              <a:rPr lang="en-AU" sz="2000" dirty="0"/>
              <a:t>Poor or inappropriate education/training program development, implementation and delivery </a:t>
            </a:r>
            <a:endParaRPr lang="en-AU" sz="2000" dirty="0" smtClean="0"/>
          </a:p>
          <a:p>
            <a:pPr marL="0" lvl="0" indent="0">
              <a:buNone/>
            </a:pPr>
            <a:endParaRPr lang="en-AU" sz="1000" dirty="0"/>
          </a:p>
          <a:p>
            <a:pPr lvl="0"/>
            <a:r>
              <a:rPr lang="en-AU" sz="2000" dirty="0"/>
              <a:t>Cultural </a:t>
            </a:r>
            <a:r>
              <a:rPr lang="en-AU" sz="2000" dirty="0" smtClean="0"/>
              <a:t>barriers</a:t>
            </a:r>
          </a:p>
          <a:p>
            <a:pPr marL="0" lvl="0" indent="0">
              <a:buNone/>
            </a:pPr>
            <a:endParaRPr lang="en-AU" sz="1000" dirty="0"/>
          </a:p>
          <a:p>
            <a:pPr lvl="0"/>
            <a:r>
              <a:rPr lang="en-AU" sz="2000" dirty="0"/>
              <a:t>Low levels of English literacy and numeracy skills – educational and language disadvantage </a:t>
            </a:r>
            <a:endParaRPr lang="en-AU" sz="2000" dirty="0" smtClean="0"/>
          </a:p>
          <a:p>
            <a:pPr marL="0" lvl="0" indent="0">
              <a:buNone/>
            </a:pPr>
            <a:endParaRPr lang="en-AU" sz="1000" dirty="0"/>
          </a:p>
          <a:p>
            <a:pPr lvl="0"/>
            <a:r>
              <a:rPr lang="en-AU" sz="2000" dirty="0"/>
              <a:t>A lack of basic skills such as drivers licence and job search skills </a:t>
            </a:r>
            <a:endParaRPr lang="en-AU" sz="2000" dirty="0" smtClean="0"/>
          </a:p>
          <a:p>
            <a:pPr marL="0" lvl="0" indent="0">
              <a:buNone/>
            </a:pPr>
            <a:endParaRPr lang="en-AU" sz="1000" dirty="0"/>
          </a:p>
          <a:p>
            <a:pPr lvl="0"/>
            <a:r>
              <a:rPr lang="en-AU" sz="2000" dirty="0"/>
              <a:t>Personal and social health issues </a:t>
            </a:r>
          </a:p>
          <a:p>
            <a:pPr marL="0" indent="0">
              <a:buNone/>
            </a:pPr>
            <a:endParaRPr lang="en-AU" dirty="0"/>
          </a:p>
        </p:txBody>
      </p:sp>
    </p:spTree>
    <p:extLst>
      <p:ext uri="{BB962C8B-B14F-4D97-AF65-F5344CB8AC3E}">
        <p14:creationId xmlns:p14="http://schemas.microsoft.com/office/powerpoint/2010/main" val="145852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Assumption 3: The Meaning and nature of Work</a:t>
            </a:r>
            <a:endParaRPr lang="en-AU" dirty="0"/>
          </a:p>
        </p:txBody>
      </p:sp>
      <p:sp>
        <p:nvSpPr>
          <p:cNvPr id="3" name="Content Placeholder 2"/>
          <p:cNvSpPr>
            <a:spLocks noGrp="1"/>
          </p:cNvSpPr>
          <p:nvPr>
            <p:ph sz="half" idx="1"/>
          </p:nvPr>
        </p:nvSpPr>
        <p:spPr>
          <a:xfrm>
            <a:off x="539552" y="836712"/>
            <a:ext cx="4102298" cy="5400599"/>
          </a:xfrm>
        </p:spPr>
        <p:txBody>
          <a:bodyPr/>
          <a:lstStyle/>
          <a:p>
            <a:pPr marL="0" indent="0" algn="ctr">
              <a:buNone/>
            </a:pPr>
            <a:endParaRPr lang="en-AU" sz="1600" i="1" dirty="0" smtClean="0"/>
          </a:p>
          <a:p>
            <a:pPr marL="0" indent="0">
              <a:buNone/>
            </a:pPr>
            <a:r>
              <a:rPr lang="en-AU" dirty="0" smtClean="0"/>
              <a:t>Most </a:t>
            </a:r>
            <a:r>
              <a:rPr lang="en-AU" dirty="0"/>
              <a:t>people spend almost all of their time working, resting from work, or spending the money they earned working.  A life that is not fully taken up with work and consuming seems to offer not only boredom but also </a:t>
            </a:r>
            <a:r>
              <a:rPr lang="en-AU" dirty="0" smtClean="0"/>
              <a:t>purposelessness </a:t>
            </a:r>
            <a:r>
              <a:rPr lang="en-AU" sz="1400" i="1" dirty="0" smtClean="0"/>
              <a:t>(</a:t>
            </a:r>
            <a:r>
              <a:rPr lang="en-AU" sz="1400" i="1" dirty="0" err="1" smtClean="0"/>
              <a:t>Beder</a:t>
            </a:r>
            <a:r>
              <a:rPr lang="en-AU" sz="1400" i="1" dirty="0" smtClean="0"/>
              <a:t> 2000</a:t>
            </a:r>
            <a:r>
              <a:rPr lang="en-AU" sz="1400" i="1" dirty="0"/>
              <a:t>: 266</a:t>
            </a:r>
            <a:r>
              <a:rPr lang="en-AU" sz="1400" i="1" dirty="0" smtClean="0"/>
              <a:t>)</a:t>
            </a:r>
          </a:p>
          <a:p>
            <a:pPr marL="0" indent="0">
              <a:buNone/>
            </a:pPr>
            <a:endParaRPr lang="en-AU" sz="800" dirty="0"/>
          </a:p>
          <a:p>
            <a:pPr marL="0" indent="0">
              <a:buNone/>
            </a:pPr>
            <a:r>
              <a:rPr lang="en-AU" sz="1600" dirty="0"/>
              <a:t>It is easy to see why – aside from the income it provides – having a job is so desirable in our culture.  Work works for us.  It offers instant discipline, identity, and worth.  It structures our time and imposes a rhythm on our lives.  It gets us organised into various communities and social groups.  And perhaps most importantly, work tells us what to do everyday.  Even with education, income, peace, and security the free choice not to work is difficult in a culture where paid work is so central to </a:t>
            </a:r>
            <a:r>
              <a:rPr lang="en-AU" sz="1600" dirty="0" smtClean="0"/>
              <a:t>life </a:t>
            </a:r>
            <a:r>
              <a:rPr lang="en-AU" sz="1400" i="1" dirty="0" smtClean="0"/>
              <a:t>(</a:t>
            </a:r>
            <a:r>
              <a:rPr lang="en-AU" sz="1400" i="1" dirty="0" err="1" smtClean="0"/>
              <a:t>Cuilla</a:t>
            </a:r>
            <a:r>
              <a:rPr lang="en-AU" sz="1400" i="1" dirty="0" smtClean="0"/>
              <a:t> 2000</a:t>
            </a:r>
            <a:r>
              <a:rPr lang="en-AU" sz="1400" i="1" dirty="0"/>
              <a:t>: 8)</a:t>
            </a:r>
          </a:p>
        </p:txBody>
      </p:sp>
      <p:sp>
        <p:nvSpPr>
          <p:cNvPr id="4" name="Content Placeholder 3"/>
          <p:cNvSpPr>
            <a:spLocks noGrp="1"/>
          </p:cNvSpPr>
          <p:nvPr>
            <p:ph sz="half" idx="2"/>
          </p:nvPr>
        </p:nvSpPr>
        <p:spPr>
          <a:xfrm>
            <a:off x="4794250" y="1052736"/>
            <a:ext cx="3816350" cy="5400599"/>
          </a:xfrm>
        </p:spPr>
        <p:txBody>
          <a:bodyPr/>
          <a:lstStyle/>
          <a:p>
            <a:pPr marL="0" indent="0" algn="ctr">
              <a:buNone/>
            </a:pPr>
            <a:r>
              <a:rPr lang="en-AU" dirty="0"/>
              <a:t>L</a:t>
            </a:r>
            <a:r>
              <a:rPr lang="en-AU" dirty="0" smtClean="0"/>
              <a:t>ook </a:t>
            </a:r>
            <a:r>
              <a:rPr lang="en-AU" dirty="0"/>
              <a:t>those </a:t>
            </a:r>
            <a:r>
              <a:rPr lang="en-AU" dirty="0" err="1" smtClean="0"/>
              <a:t>mununga</a:t>
            </a:r>
            <a:r>
              <a:rPr lang="en-AU" dirty="0" smtClean="0"/>
              <a:t> </a:t>
            </a:r>
            <a:r>
              <a:rPr lang="en-AU" dirty="0"/>
              <a:t>[white people]. Like chooks with their heads cut off, playing at being </a:t>
            </a:r>
            <a:r>
              <a:rPr lang="en-AU" dirty="0" smtClean="0"/>
              <a:t>busy</a:t>
            </a:r>
          </a:p>
          <a:p>
            <a:pPr marL="0" indent="0" algn="ctr">
              <a:buNone/>
            </a:pPr>
            <a:r>
              <a:rPr lang="en-AU" sz="1600" i="1" dirty="0" smtClean="0"/>
              <a:t>(field notes - Aboriginal Man Age 50, McRae-Williams 2008: 188)</a:t>
            </a:r>
            <a:endParaRPr lang="en-AU" sz="1600" i="1" dirty="0"/>
          </a:p>
          <a:p>
            <a:pPr marL="0" indent="0">
              <a:buNone/>
            </a:pPr>
            <a:endParaRPr lang="en-AU" dirty="0" smtClean="0"/>
          </a:p>
          <a:p>
            <a:pPr marL="0" indent="0" algn="ctr">
              <a:buNone/>
            </a:pPr>
            <a:r>
              <a:rPr lang="en-AU" dirty="0" smtClean="0"/>
              <a:t>You </a:t>
            </a:r>
            <a:r>
              <a:rPr lang="en-AU" dirty="0"/>
              <a:t>work for yourself, take responsibility for yourself, or maybe just your little family.  I [am] always working for family, that’s my main job, being responsible to family. Mother’s side, father’s side, husband ones, always working to show them I love and respect them. Then I know they will be there for my son and be working for </a:t>
            </a:r>
            <a:r>
              <a:rPr lang="en-AU" dirty="0" smtClean="0"/>
              <a:t>him</a:t>
            </a:r>
            <a:r>
              <a:rPr lang="en-AU" dirty="0"/>
              <a:t> </a:t>
            </a:r>
            <a:endParaRPr lang="en-AU" dirty="0" smtClean="0"/>
          </a:p>
          <a:p>
            <a:pPr marL="0" indent="0" algn="ctr">
              <a:buNone/>
            </a:pPr>
            <a:r>
              <a:rPr lang="en-AU" sz="1600" i="1" dirty="0" smtClean="0"/>
              <a:t>(field notes – Aboriginal Women Age 28, McRae-Williams and </a:t>
            </a:r>
            <a:r>
              <a:rPr lang="en-AU" sz="1600" i="1" dirty="0" err="1" smtClean="0"/>
              <a:t>Gerritsen</a:t>
            </a:r>
            <a:r>
              <a:rPr lang="en-AU" sz="1600" i="1" dirty="0" smtClean="0"/>
              <a:t> 2010: 9)</a:t>
            </a:r>
            <a:endParaRPr lang="en-AU" sz="1600" i="1" dirty="0"/>
          </a:p>
          <a:p>
            <a:endParaRPr lang="en-AU" dirty="0"/>
          </a:p>
        </p:txBody>
      </p:sp>
    </p:spTree>
    <p:extLst>
      <p:ext uri="{BB962C8B-B14F-4D97-AF65-F5344CB8AC3E}">
        <p14:creationId xmlns:p14="http://schemas.microsoft.com/office/powerpoint/2010/main" val="453726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MC-cover1">
  <a:themeElements>
    <a:clrScheme name="LMC-cove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MC-cover1">
      <a:majorFont>
        <a:latin typeface="Helvetica"/>
        <a:ea typeface="ヒラギノ角ゴ Pro W3"/>
        <a:cs typeface="ヒラギノ角ゴ Pro W3"/>
      </a:majorFont>
      <a:minorFont>
        <a:latin typeface="Helvetic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LMC-cove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MC-cover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MC-cover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MC-cover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MC-cover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MC-cover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MC-cover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MC-cover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MC-cover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MC-cover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MC-cover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MC-cover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BE3472B65A1143B982F7B2EE1D8377" ma:contentTypeVersion="13" ma:contentTypeDescription="Create a new document." ma:contentTypeScope="" ma:versionID="4ff8073c3b522eb8b9c748b39c812379">
  <xsd:schema xmlns:xsd="http://www.w3.org/2001/XMLSchema" xmlns:xs="http://www.w3.org/2001/XMLSchema" xmlns:p="http://schemas.microsoft.com/office/2006/metadata/properties" xmlns:ns2="fb404576-cde5-42a3-ab17-5103a495c61b" xmlns:ns3="bae00214-0dab-4a74-be3b-bfd7314de5f1" targetNamespace="http://schemas.microsoft.com/office/2006/metadata/properties" ma:root="true" ma:fieldsID="a183c1295684f7746251bca9af5f9e46" ns2:_="" ns3:_="">
    <xsd:import namespace="fb404576-cde5-42a3-ab17-5103a495c61b"/>
    <xsd:import namespace="bae00214-0dab-4a74-be3b-bfd7314de5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04576-cde5-42a3-ab17-5103a495c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e00214-0dab-4a74-be3b-bfd7314de5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597C4D-4D64-4E5C-85FA-F744DAE4578D}"/>
</file>

<file path=customXml/itemProps2.xml><?xml version="1.0" encoding="utf-8"?>
<ds:datastoreItem xmlns:ds="http://schemas.openxmlformats.org/officeDocument/2006/customXml" ds:itemID="{78E37FC1-B4EA-49FD-8BCE-954E255869B3}"/>
</file>

<file path=customXml/itemProps3.xml><?xml version="1.0" encoding="utf-8"?>
<ds:datastoreItem xmlns:ds="http://schemas.openxmlformats.org/officeDocument/2006/customXml" ds:itemID="{A6BB3CB6-084A-45A1-AFA5-1541AD06E544}"/>
</file>

<file path=docProps/app.xml><?xml version="1.0" encoding="utf-8"?>
<Properties xmlns="http://schemas.openxmlformats.org/officeDocument/2006/extended-properties" xmlns:vt="http://schemas.openxmlformats.org/officeDocument/2006/docPropsVTypes">
  <TotalTime>524</TotalTime>
  <Words>1036</Words>
  <Application>Microsoft Office PowerPoint</Application>
  <PresentationFormat>On-screen Show (4:3)</PresentationFormat>
  <Paragraphs>109</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Helvetica</vt:lpstr>
      <vt:lpstr>Times</vt:lpstr>
      <vt:lpstr>ヒラギノ角ゴ Pro W3</vt:lpstr>
      <vt:lpstr>Office Theme</vt:lpstr>
      <vt:lpstr>LMC-cover1</vt:lpstr>
      <vt:lpstr>PowerPoint Presentation</vt:lpstr>
      <vt:lpstr>Cooperative Research Centre for Remote Economic Participation</vt:lpstr>
      <vt:lpstr>PowerPoint Presentation</vt:lpstr>
      <vt:lpstr>PowerPoint Presentation</vt:lpstr>
      <vt:lpstr>The “Pathways to Employment” project</vt:lpstr>
      <vt:lpstr>A word of caution</vt:lpstr>
      <vt:lpstr>Assumption 1: A to B Pathways?</vt:lpstr>
      <vt:lpstr>Assumption 2: More knowledge needed about ‘Barriers’?</vt:lpstr>
      <vt:lpstr>Assumption 3: The Meaning and nature of Work</vt:lpstr>
      <vt:lpstr>World views and ‘successful transitions’</vt:lpstr>
      <vt:lpstr>Assumption 4: Increasing Economic Participation? </vt:lpstr>
      <vt:lpstr>Some Issues to Consider…</vt:lpstr>
      <vt:lpstr>Pathways Project Conceptual Framework</vt:lpstr>
      <vt:lpstr>Research Questions </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McRae-Williams</dc:creator>
  <cp:lastModifiedBy>Alicia Child</cp:lastModifiedBy>
  <cp:revision>33</cp:revision>
  <dcterms:created xsi:type="dcterms:W3CDTF">2012-04-02T04:15:11Z</dcterms:created>
  <dcterms:modified xsi:type="dcterms:W3CDTF">2016-11-29T05:36:26Z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0x010100E8BE3472B65A1143B982F7B2EE1D8377</vt:lpwstr>
  </property>
</Properties>
</file>