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9" r:id="rId3"/>
    <p:sldId id="259" r:id="rId4"/>
    <p:sldId id="257" r:id="rId5"/>
    <p:sldId id="272" r:id="rId6"/>
    <p:sldId id="277" r:id="rId7"/>
    <p:sldId id="278" r:id="rId8"/>
    <p:sldId id="279" r:id="rId9"/>
    <p:sldId id="27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170C"/>
    <a:srgbClr val="063799"/>
    <a:srgbClr val="AF2628"/>
    <a:srgbClr val="AF49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8905" autoAdjust="0"/>
  </p:normalViewPr>
  <p:slideViewPr>
    <p:cSldViewPr snapToObjects="1">
      <p:cViewPr varScale="1">
        <p:scale>
          <a:sx n="36" d="100"/>
          <a:sy n="36" d="100"/>
        </p:scale>
        <p:origin x="187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B1951A-F15F-3B4B-B30D-6ED5D050568C}" type="datetimeFigureOut">
              <a:rPr lang="en-US" smtClean="0"/>
              <a:pPr/>
              <a:t>29-Nov-16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BA5CFC-3A95-CB49-8FDB-C66D68E95BFC}"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surveymonkey.co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[click heading] Today I am speaking about research that VTI undertook late last year to investigate what member</a:t>
            </a:r>
            <a:r>
              <a:rPr lang="en-AU" baseline="0" dirty="0" smtClean="0"/>
              <a:t> institutes</a:t>
            </a:r>
            <a:r>
              <a:rPr lang="en-AU" dirty="0" smtClean="0"/>
              <a:t> do in relation to graduate destination surveys for international students.</a:t>
            </a:r>
            <a:r>
              <a:rPr lang="en-AU" baseline="0" dirty="0" smtClean="0"/>
              <a:t> </a:t>
            </a:r>
            <a:endParaRPr lang="en-AU" dirty="0"/>
          </a:p>
        </p:txBody>
      </p:sp>
      <p:sp>
        <p:nvSpPr>
          <p:cNvPr id="4" name="Slide Number Placeholder 3"/>
          <p:cNvSpPr>
            <a:spLocks noGrp="1"/>
          </p:cNvSpPr>
          <p:nvPr>
            <p:ph type="sldNum" sz="quarter" idx="10"/>
          </p:nvPr>
        </p:nvSpPr>
        <p:spPr/>
        <p:txBody>
          <a:bodyPr/>
          <a:lstStyle/>
          <a:p>
            <a:fld id="{DCBA5CFC-3A95-CB49-8FDB-C66D68E95BFC}" type="slidenum">
              <a:rPr lang="en-AU" smtClean="0"/>
              <a:pPr/>
              <a:t>1</a:t>
            </a:fld>
            <a:endParaRPr lang="en-A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baseline="0" dirty="0" smtClean="0"/>
              <a:t>Here’s what I will cover today…. first let me give you the [click] context for international education, [click] outline briefly the role of VTI and then talk about what we found in [click] our research and the conclusions and [click] recommendations we have come to as a result of the research.</a:t>
            </a:r>
            <a:endParaRPr lang="en-AU" dirty="0"/>
          </a:p>
        </p:txBody>
      </p:sp>
      <p:sp>
        <p:nvSpPr>
          <p:cNvPr id="4" name="Slide Number Placeholder 3"/>
          <p:cNvSpPr>
            <a:spLocks noGrp="1"/>
          </p:cNvSpPr>
          <p:nvPr>
            <p:ph type="sldNum" sz="quarter" idx="10"/>
          </p:nvPr>
        </p:nvSpPr>
        <p:spPr/>
        <p:txBody>
          <a:bodyPr/>
          <a:lstStyle/>
          <a:p>
            <a:fld id="{DCBA5CFC-3A95-CB49-8FDB-C66D68E95BFC}" type="slidenum">
              <a:rPr lang="en-AU" smtClean="0"/>
              <a:pPr/>
              <a:t>2</a:t>
            </a:fld>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dirty="0" smtClean="0"/>
              <a:t>[click heading] International Education began in Australia with the Colombo Plan in the 1950s [click] where </a:t>
            </a:r>
            <a:r>
              <a:rPr lang="en-AU" sz="1200" kern="1200" dirty="0" smtClean="0">
                <a:solidFill>
                  <a:schemeClr val="tx1"/>
                </a:solidFill>
                <a:latin typeface="+mn-lt"/>
                <a:ea typeface="+mn-ea"/>
                <a:cs typeface="+mn-cs"/>
              </a:rPr>
              <a:t>developing nations were given aid in the form of scholarships to study at Australian Universities. While education by scholarship continues, in the 1980s, [click] international education became open to any student who was able to pay full fees for a course and who met entrance requirements. As Cuthbert, Smith &amp; </a:t>
            </a:r>
            <a:r>
              <a:rPr lang="en-AU" sz="1200" kern="1200" dirty="0" err="1" smtClean="0">
                <a:solidFill>
                  <a:schemeClr val="tx1"/>
                </a:solidFill>
                <a:latin typeface="+mn-lt"/>
                <a:ea typeface="+mn-ea"/>
                <a:cs typeface="+mn-cs"/>
              </a:rPr>
              <a:t>Boey</a:t>
            </a:r>
            <a:r>
              <a:rPr lang="en-AU" sz="1200" kern="1200" dirty="0" smtClean="0">
                <a:solidFill>
                  <a:schemeClr val="tx1"/>
                </a:solidFill>
                <a:latin typeface="+mn-lt"/>
                <a:ea typeface="+mn-ea"/>
                <a:cs typeface="+mn-cs"/>
              </a:rPr>
              <a:t> (2008:) note Australian education moved from ‘aid to trade’.</a:t>
            </a:r>
          </a:p>
          <a:p>
            <a:endParaRPr lang="en-AU" dirty="0" smtClean="0"/>
          </a:p>
          <a:p>
            <a:r>
              <a:rPr lang="en-AU" dirty="0" smtClean="0"/>
              <a:t>[click] Last</a:t>
            </a:r>
            <a:r>
              <a:rPr lang="en-AU" baseline="0" dirty="0" smtClean="0"/>
              <a:t> year we had </a:t>
            </a:r>
            <a:r>
              <a:rPr lang="en-AU" dirty="0" smtClean="0"/>
              <a:t>more than 300,000 international students in Australia [click] with nearly 100,000 of these studying a VET course. </a:t>
            </a:r>
            <a:endParaRPr lang="en-AU" dirty="0"/>
          </a:p>
        </p:txBody>
      </p:sp>
      <p:sp>
        <p:nvSpPr>
          <p:cNvPr id="4" name="Slide Number Placeholder 3"/>
          <p:cNvSpPr>
            <a:spLocks noGrp="1"/>
          </p:cNvSpPr>
          <p:nvPr>
            <p:ph type="sldNum" sz="quarter" idx="10"/>
          </p:nvPr>
        </p:nvSpPr>
        <p:spPr/>
        <p:txBody>
          <a:bodyPr/>
          <a:lstStyle/>
          <a:p>
            <a:fld id="{DCBA5CFC-3A95-CB49-8FDB-C66D68E95BFC}"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[click for heading] So you would expect with this history and these large numbers, we would have well entrenched mechanisms for determining the quality and</a:t>
            </a:r>
            <a:r>
              <a:rPr lang="en-AU" baseline="0" dirty="0" smtClean="0"/>
              <a:t> the </a:t>
            </a:r>
            <a:r>
              <a:rPr lang="en-AU" dirty="0" smtClean="0"/>
              <a:t>success of our programs on the careers of international students. Right? Wrong!</a:t>
            </a:r>
          </a:p>
          <a:p>
            <a:endParaRPr lang="en-AU" dirty="0" smtClean="0"/>
          </a:p>
          <a:p>
            <a:r>
              <a:rPr lang="en-AU" dirty="0" smtClean="0"/>
              <a:t>[click for audience to read]</a:t>
            </a:r>
          </a:p>
          <a:p>
            <a:endParaRPr lang="en-AU" dirty="0" smtClean="0"/>
          </a:p>
          <a:p>
            <a:r>
              <a:rPr lang="en-AU" sz="1200" kern="1200" dirty="0" smtClean="0">
                <a:solidFill>
                  <a:schemeClr val="tx1"/>
                </a:solidFill>
                <a:latin typeface="+mn-lt"/>
                <a:ea typeface="+mn-ea"/>
                <a:cs typeface="+mn-cs"/>
              </a:rPr>
              <a:t>VTI members have discussed the lack of systemic data on international VET graduates on many occasions and have raised the issue with the NCVER, which is funded by the Commonwealth government to collect data on domestic students. </a:t>
            </a:r>
            <a:endParaRPr lang="en-AU" dirty="0"/>
          </a:p>
        </p:txBody>
      </p:sp>
      <p:sp>
        <p:nvSpPr>
          <p:cNvPr id="4" name="Slide Number Placeholder 3"/>
          <p:cNvSpPr>
            <a:spLocks noGrp="1"/>
          </p:cNvSpPr>
          <p:nvPr>
            <p:ph type="sldNum" sz="quarter" idx="10"/>
          </p:nvPr>
        </p:nvSpPr>
        <p:spPr/>
        <p:txBody>
          <a:bodyPr/>
          <a:lstStyle/>
          <a:p>
            <a:fld id="{DCBA5CFC-3A95-CB49-8FDB-C66D68E95BFC}"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[click heading</a:t>
            </a:r>
            <a:endParaRPr lang="en-AU" sz="1200" kern="1200" dirty="0" smtClean="0">
              <a:solidFill>
                <a:schemeClr val="tx1"/>
              </a:solidFill>
              <a:latin typeface="+mn-lt"/>
              <a:ea typeface="+mn-ea"/>
              <a:cs typeface="+mn-cs"/>
            </a:endParaRPr>
          </a:p>
          <a:p>
            <a:endParaRPr lang="en-AU"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[click] </a:t>
            </a:r>
            <a:r>
              <a:rPr lang="en-US" dirty="0" smtClean="0">
                <a:solidFill>
                  <a:srgbClr val="AF170C"/>
                </a:solidFill>
              </a:rPr>
              <a:t>VTI is an association of 13 TAFEs and 3 dual sector universities in Victoria</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solidFill>
                <a:srgbClr val="AF170C"/>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AF170C"/>
                </a:solidFill>
              </a:rPr>
              <a:t>[click] We are primarily a professional devt body for staff</a:t>
            </a:r>
            <a:r>
              <a:rPr lang="en-US" baseline="0" dirty="0" smtClean="0">
                <a:solidFill>
                  <a:srgbClr val="AF170C"/>
                </a:solidFill>
              </a:rPr>
              <a:t> who work in international, but in the past few years, we have also engaged in various [click] collaborative research projects. The reports of these projects are on our website, some for free and some for a nominal cost.</a:t>
            </a:r>
            <a:endParaRPr lang="en-US" dirty="0" smtClean="0">
              <a:solidFill>
                <a:srgbClr val="AF170C"/>
              </a:solidFill>
            </a:endParaRPr>
          </a:p>
          <a:p>
            <a:endParaRPr lang="en-AU" dirty="0"/>
          </a:p>
        </p:txBody>
      </p:sp>
      <p:sp>
        <p:nvSpPr>
          <p:cNvPr id="4" name="Slide Number Placeholder 3"/>
          <p:cNvSpPr>
            <a:spLocks noGrp="1"/>
          </p:cNvSpPr>
          <p:nvPr>
            <p:ph type="sldNum" sz="quarter" idx="10"/>
          </p:nvPr>
        </p:nvSpPr>
        <p:spPr/>
        <p:txBody>
          <a:bodyPr/>
          <a:lstStyle/>
          <a:p>
            <a:fld id="{DCBA5CFC-3A95-CB49-8FDB-C66D68E95BFC}"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[click heading] As part of members’ broader discussions last year on the surprising lack of data on international graduate destinations,  it was agreed to investigate exactly what each member institute does in relation to international student surveying and the development of alumni relations. [click] In August and September of 2011, relevant staff in VTI member TAFEs were interviewed by phone to ascertain what efforts are undertaken to track international student graduates of the institution. </a:t>
            </a:r>
          </a:p>
          <a:p>
            <a:endParaRPr lang="en-AU" dirty="0" smtClean="0"/>
          </a:p>
          <a:p>
            <a:r>
              <a:rPr lang="en-AU" dirty="0" smtClean="0"/>
              <a:t>[click] what we found among the 8 regional providers was that one did an exit survey (directly after course completion), one was re-vamping its processes and the rest had such small numbers of international students (or in fact none) that they had good personal relationships with ex-students and followed them up directly.</a:t>
            </a:r>
          </a:p>
          <a:p>
            <a:endParaRPr lang="en-AU"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AU" dirty="0" smtClean="0"/>
              <a:t>[click] in Melbourne of the 8 provider members of VTI, 4 did a survey (or had done in recent times) and 4 did not. This is not to suggest that members had not tried. They certainly</a:t>
            </a:r>
            <a:r>
              <a:rPr lang="en-AU" baseline="0" dirty="0" smtClean="0"/>
              <a:t> had been engaged in a variety of attempts to contact ex-students, but most efforts were unsuccessful</a:t>
            </a:r>
            <a:r>
              <a:rPr lang="en-AU" sz="1200" kern="1200" dirty="0" smtClean="0">
                <a:solidFill>
                  <a:schemeClr val="tx1"/>
                </a:solidFill>
                <a:latin typeface="+mn-lt"/>
                <a:ea typeface="+mn-ea"/>
                <a:cs typeface="+mn-cs"/>
              </a:rPr>
              <a:t>. Attempts had been made using mailed surveys, but results were not high, surveys had been emailed to students (again results not high), telephoning international students was considered prohibitive in terms of cost. The most common survey was an internet-based survey using a simple tool such as </a:t>
            </a:r>
            <a:r>
              <a:rPr lang="en-AU" sz="1200" kern="1200" dirty="0" err="1" smtClean="0">
                <a:solidFill>
                  <a:schemeClr val="tx1"/>
                </a:solidFill>
                <a:latin typeface="+mn-lt"/>
                <a:ea typeface="+mn-ea"/>
                <a:cs typeface="+mn-cs"/>
              </a:rPr>
              <a:t>SurveyMonkey</a:t>
            </a:r>
            <a:r>
              <a:rPr lang="en-AU" sz="1200" kern="1200" dirty="0" smtClean="0">
                <a:solidFill>
                  <a:schemeClr val="tx1"/>
                </a:solidFill>
                <a:latin typeface="+mn-lt"/>
                <a:ea typeface="+mn-ea"/>
                <a:cs typeface="+mn-cs"/>
              </a:rPr>
              <a:t> (</a:t>
            </a:r>
            <a:r>
              <a:rPr lang="en-AU" sz="1200" u="sng" kern="1200" dirty="0" smtClean="0">
                <a:solidFill>
                  <a:schemeClr val="tx1"/>
                </a:solidFill>
                <a:latin typeface="+mn-lt"/>
                <a:ea typeface="+mn-ea"/>
                <a:cs typeface="+mn-cs"/>
                <a:hlinkClick r:id="rId3"/>
              </a:rPr>
              <a:t>www.surveymonkey.com</a:t>
            </a:r>
            <a:r>
              <a:rPr lang="en-AU" sz="1200" kern="1200" dirty="0" smtClean="0">
                <a:solidFill>
                  <a:schemeClr val="tx1"/>
                </a:solidFill>
                <a:latin typeface="+mn-lt"/>
                <a:ea typeface="+mn-ea"/>
                <a:cs typeface="+mn-cs"/>
              </a:rPr>
              <a:t>). However, the majority of Institutes currently undertake no surveys or research in the area of international student destination after course completion.  Many contacts commented with regret on the dearth of activity and information on the destinations of their international student graduates.</a:t>
            </a:r>
          </a:p>
          <a:p>
            <a:endParaRPr lang="en-AU" baseline="0" dirty="0" smtClean="0"/>
          </a:p>
          <a:p>
            <a:r>
              <a:rPr lang="en-AU" baseline="0" dirty="0" smtClean="0"/>
              <a:t>Two of our metro providers had done successful surveys: one was VU which used a research grant and its own alumni office to survey 800 alumni from China and Kangan did a survey of 114 international automotive graduates. So it can be done. The key issues here are money, staff to follow up and in Kangan’s case a specialised field where students felt very close to their teachers (saw them as mentors) and what they learned.</a:t>
            </a:r>
          </a:p>
          <a:p>
            <a:endParaRPr lang="en-AU" baseline="0" dirty="0" smtClean="0"/>
          </a:p>
          <a:p>
            <a:r>
              <a:rPr lang="en-AU" baseline="0" dirty="0" smtClean="0"/>
              <a:t>I must make the point here that ALL providers </a:t>
            </a:r>
            <a:r>
              <a:rPr lang="en-AU" sz="1200" kern="1200" dirty="0" smtClean="0">
                <a:solidFill>
                  <a:schemeClr val="tx1"/>
                </a:solidFill>
                <a:latin typeface="+mn-lt"/>
                <a:ea typeface="+mn-ea"/>
                <a:cs typeface="+mn-cs"/>
              </a:rPr>
              <a:t>routinely undertake student engagement surveys, student satisfaction, unit evaluation and student perception of educational quality surveys with their international students.</a:t>
            </a:r>
            <a:r>
              <a:rPr lang="en-AU" dirty="0" smtClean="0"/>
              <a:t> </a:t>
            </a:r>
            <a:r>
              <a:rPr lang="en-AU" baseline="0" dirty="0" smtClean="0"/>
              <a:t> </a:t>
            </a:r>
            <a:endParaRPr lang="en-AU" dirty="0"/>
          </a:p>
        </p:txBody>
      </p:sp>
      <p:sp>
        <p:nvSpPr>
          <p:cNvPr id="4" name="Slide Number Placeholder 3"/>
          <p:cNvSpPr>
            <a:spLocks noGrp="1"/>
          </p:cNvSpPr>
          <p:nvPr>
            <p:ph type="sldNum" sz="quarter" idx="10"/>
          </p:nvPr>
        </p:nvSpPr>
        <p:spPr/>
        <p:txBody>
          <a:bodyPr/>
          <a:lstStyle/>
          <a:p>
            <a:fld id="{DCBA5CFC-3A95-CB49-8FDB-C66D68E95BFC}"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dirty="0" smtClean="0"/>
              <a:t>[click x2] </a:t>
            </a:r>
            <a:r>
              <a:rPr lang="en-AU" sz="1200" kern="1200" dirty="0" smtClean="0">
                <a:solidFill>
                  <a:schemeClr val="tx1"/>
                </a:solidFill>
                <a:latin typeface="+mn-lt"/>
                <a:ea typeface="+mn-ea"/>
                <a:cs typeface="+mn-cs"/>
              </a:rPr>
              <a:t>Although managers of international education oversee recruitment of international students, they do not manage surveying of those international students. This in itself is an interesting finding of the research. Other areas of the institute do this</a:t>
            </a:r>
            <a:r>
              <a:rPr lang="en-AU" dirty="0" smtClean="0"/>
              <a:t> …</a:t>
            </a:r>
            <a:r>
              <a:rPr lang="en-AU" sz="1200" kern="1200" dirty="0" smtClean="0">
                <a:solidFill>
                  <a:schemeClr val="tx1"/>
                </a:solidFill>
                <a:latin typeface="+mn-lt"/>
                <a:ea typeface="+mn-ea"/>
                <a:cs typeface="+mn-cs"/>
              </a:rPr>
              <a:t>On several occasions our phone interviews found that the relevant survey/research staff had not thought to include international students in the work they are undertaking with regard to student surveying. This was either because they were considered to be a small cohort when compared with local students; they had not responded in high numbers to earlier attempts or lack of funds precluded involving them in survey work. In some cases there seemed to be confusion over who had responsibility for tracking international students. In two instances, the international education manager referred the VTI research assistant to another member of staff for information on survey work done. When contacted that staff member simply referred our researcher back to the international manager. The emphasis in most member institutes was on domestic students. In some cases fee-for-service students, including those from overseas were simply ‘forgotten’ by survey staff. This experience has ramifications for the future improvement of surveying graduate destinations of international students.</a:t>
            </a:r>
          </a:p>
          <a:p>
            <a:endParaRPr lang="en-AU" dirty="0" smtClean="0"/>
          </a:p>
          <a:p>
            <a:r>
              <a:rPr lang="en-AU" dirty="0" smtClean="0"/>
              <a:t>[click] There is still no easy way to track students</a:t>
            </a:r>
            <a:r>
              <a:rPr lang="en-AU" baseline="0" dirty="0" smtClean="0"/>
              <a:t> as they move from one sector to another. Victoria has a student ID number, but it only tracks until age 24 and does not cover HE. So we can’t track students going on to uni from VET. This was very worrying to regional providers who had agreements with universities and simply did not know how many students went on to take up offers (domestic or international). </a:t>
            </a:r>
            <a:r>
              <a:rPr lang="en-AU" sz="1200" kern="1200" dirty="0" smtClean="0">
                <a:solidFill>
                  <a:schemeClr val="tx1"/>
                </a:solidFill>
                <a:latin typeface="+mn-lt"/>
                <a:ea typeface="+mn-ea"/>
                <a:cs typeface="+mn-cs"/>
              </a:rPr>
              <a:t>Of those metropolitan providers that do not survey graduating international students, the responses as to why varied but all related to the difficulty and the cost of such a venture with the expectation of little return. This is not to suggest that strenuous efforts have not been made to follow up international students. One provider in particular told VTI in interview that their survey staff attended every graduation ceremony one year and spoke to each student individually after the ceremony. She handed them a survey form with an addressed envelope, gave them details about how to access the survey on-line if they preferred, emphasising how important their response was. Unfortunately the return rate was zero, even after this extensive effort.</a:t>
            </a: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Another provider said </a:t>
            </a:r>
            <a:r>
              <a:rPr lang="en-AU" sz="1200" i="1" kern="1200" dirty="0" smtClean="0">
                <a:solidFill>
                  <a:schemeClr val="tx1"/>
                </a:solidFill>
                <a:latin typeface="+mn-lt"/>
                <a:ea typeface="+mn-ea"/>
                <a:cs typeface="+mn-cs"/>
              </a:rPr>
              <a:t>they </a:t>
            </a:r>
            <a:r>
              <a:rPr lang="en-AU" sz="1200" kern="1200" dirty="0" smtClean="0">
                <a:solidFill>
                  <a:schemeClr val="tx1"/>
                </a:solidFill>
                <a:latin typeface="+mn-lt"/>
                <a:ea typeface="+mn-ea"/>
                <a:cs typeface="+mn-cs"/>
              </a:rPr>
              <a:t>[international students]</a:t>
            </a:r>
            <a:r>
              <a:rPr lang="en-AU" sz="1200" i="1" kern="1200" dirty="0" smtClean="0">
                <a:solidFill>
                  <a:schemeClr val="tx1"/>
                </a:solidFill>
                <a:latin typeface="+mn-lt"/>
                <a:ea typeface="+mn-ea"/>
                <a:cs typeface="+mn-cs"/>
              </a:rPr>
              <a:t> are so hard to track down and they often don't respond to surveys. </a:t>
            </a:r>
            <a:r>
              <a:rPr lang="en-AU" sz="1200" kern="1200" dirty="0" smtClean="0">
                <a:solidFill>
                  <a:schemeClr val="tx1"/>
                </a:solidFill>
                <a:latin typeface="+mn-lt"/>
                <a:ea typeface="+mn-ea"/>
                <a:cs typeface="+mn-cs"/>
              </a:rPr>
              <a:t>While another provider said</a:t>
            </a:r>
            <a:r>
              <a:rPr lang="en-AU" sz="1200" i="1" kern="1200" dirty="0" smtClean="0">
                <a:solidFill>
                  <a:schemeClr val="tx1"/>
                </a:solidFill>
                <a:latin typeface="+mn-lt"/>
                <a:ea typeface="+mn-ea"/>
                <a:cs typeface="+mn-cs"/>
              </a:rPr>
              <a:t>, we used to do it, but the response rate was so low, we don’t bother now.</a:t>
            </a:r>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Another obstacle noted was the high cost of development, administration and processing of survey instruments. It was suggested that a centralised process needs to be developed (similar to the higher education Graduate Careers Survey or the NCVER domestic student survey). </a:t>
            </a:r>
            <a:endParaRPr lang="en-AU" baseline="0" dirty="0" smtClean="0"/>
          </a:p>
          <a:p>
            <a:endParaRPr lang="en-AU" baseline="0" dirty="0" smtClean="0"/>
          </a:p>
          <a:p>
            <a:r>
              <a:rPr lang="en-AU" baseline="0" dirty="0" smtClean="0"/>
              <a:t>[click] When we spoke to researchers in this area, they said </a:t>
            </a:r>
            <a:r>
              <a:rPr lang="en-AU" sz="1200" kern="1200" baseline="0" dirty="0" smtClean="0">
                <a:solidFill>
                  <a:schemeClr val="tx1"/>
                </a:solidFill>
                <a:latin typeface="+mn-lt"/>
                <a:ea typeface="+mn-ea"/>
                <a:cs typeface="+mn-cs"/>
              </a:rPr>
              <a:t>they</a:t>
            </a:r>
            <a:r>
              <a:rPr lang="en-AU" sz="1200" kern="1200" dirty="0" smtClean="0">
                <a:solidFill>
                  <a:schemeClr val="tx1"/>
                </a:solidFill>
                <a:latin typeface="+mn-lt"/>
                <a:ea typeface="+mn-ea"/>
                <a:cs typeface="+mn-cs"/>
              </a:rPr>
              <a:t> must use the ABS survey of education and training as its main data source, as TAFE institutions cannot provide the needed data for this research.</a:t>
            </a:r>
          </a:p>
          <a:p>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[click] the universities (dual sector</a:t>
            </a:r>
            <a:r>
              <a:rPr lang="en-AU" sz="1200" kern="1200" baseline="0" dirty="0" smtClean="0">
                <a:solidFill>
                  <a:schemeClr val="tx1"/>
                </a:solidFill>
                <a:latin typeface="+mn-lt"/>
                <a:ea typeface="+mn-ea"/>
                <a:cs typeface="+mn-cs"/>
              </a:rPr>
              <a:t> members of VTI) have alumni offices, but none of the stand alone TAFEs have alumni offices (although some departments and faculties do have alumni activities). It is not a systematic follow up in TAFE.</a:t>
            </a:r>
            <a:r>
              <a:rPr lang="en-AU" dirty="0" smtClean="0"/>
              <a:t> How can we claim to be offering high quality education when we do not know the outcomes for</a:t>
            </a:r>
            <a:r>
              <a:rPr lang="en-AU" baseline="0" dirty="0" smtClean="0"/>
              <a:t> our international students – who are paying for their education?</a:t>
            </a:r>
            <a:endParaRPr lang="en-AU" dirty="0"/>
          </a:p>
        </p:txBody>
      </p:sp>
      <p:sp>
        <p:nvSpPr>
          <p:cNvPr id="4" name="Slide Number Placeholder 3"/>
          <p:cNvSpPr>
            <a:spLocks noGrp="1"/>
          </p:cNvSpPr>
          <p:nvPr>
            <p:ph type="sldNum" sz="quarter" idx="10"/>
          </p:nvPr>
        </p:nvSpPr>
        <p:spPr/>
        <p:txBody>
          <a:bodyPr/>
          <a:lstStyle/>
          <a:p>
            <a:fld id="{DCBA5CFC-3A95-CB49-8FDB-C66D68E95BFC}" type="slidenum">
              <a:rPr lang="en-AU" smtClean="0"/>
              <a:pPr/>
              <a:t>7</a:t>
            </a:fld>
            <a:endParaRPr lang="en-A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[click for heading] This research has shown [click] limited surveying of international graduate destinations among VTI member institutes. It did indicate [click </a:t>
            </a:r>
            <a:r>
              <a:rPr lang="en-AU" sz="1200" kern="1200" dirty="0" err="1" smtClean="0">
                <a:solidFill>
                  <a:schemeClr val="tx1"/>
                </a:solidFill>
                <a:latin typeface="+mn-lt"/>
                <a:ea typeface="+mn-ea"/>
                <a:cs typeface="+mn-cs"/>
              </a:rPr>
              <a:t>x</a:t>
            </a:r>
            <a:r>
              <a:rPr lang="en-AU" sz="1200" kern="1200" dirty="0" smtClean="0">
                <a:solidFill>
                  <a:schemeClr val="tx1"/>
                </a:solidFill>
                <a:latin typeface="+mn-lt"/>
                <a:ea typeface="+mn-ea"/>
                <a:cs typeface="+mn-cs"/>
              </a:rPr>
              <a:t> 2] a willingness to undertake graduate destination surveying of international students, an understanding of its usefulness, whilst at the same time [click] highlighting obstacles to implementation at the institute level. </a:t>
            </a: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This report recommends that if Victorian TAFEs wish to demonstrate their commitment to quality education, they must engage in both graduate destination surveys of all students and in building alumni relations. Smart and </a:t>
            </a:r>
            <a:r>
              <a:rPr lang="en-AU" sz="1200" kern="1200" dirty="0" err="1" smtClean="0">
                <a:solidFill>
                  <a:schemeClr val="tx1"/>
                </a:solidFill>
                <a:latin typeface="+mn-lt"/>
                <a:ea typeface="+mn-ea"/>
                <a:cs typeface="+mn-cs"/>
              </a:rPr>
              <a:t>Ang</a:t>
            </a:r>
            <a:r>
              <a:rPr lang="en-AU" sz="1200" kern="1200" dirty="0" smtClean="0">
                <a:solidFill>
                  <a:schemeClr val="tx1"/>
                </a:solidFill>
                <a:latin typeface="+mn-lt"/>
                <a:ea typeface="+mn-ea"/>
                <a:cs typeface="+mn-cs"/>
              </a:rPr>
              <a:t> (1993) have highlighted that a view of education simply as a trade –just another export commodity – is not how education is considered in many Asian cultures. It undermines the status and role of education to consider it an export commodity. Therefore it is imperative that this intelligence is gathered routinely. However, it is likely to be beyond the scope of individual institutions to achieve and is much more useful for benchmarking purposes if such surveying is done on a national scale. VTI recommends that this option be discussed at state and national level.</a:t>
            </a:r>
          </a:p>
          <a:p>
            <a:endParaRPr lang="en-AU" dirty="0"/>
          </a:p>
        </p:txBody>
      </p:sp>
      <p:sp>
        <p:nvSpPr>
          <p:cNvPr id="4" name="Slide Number Placeholder 3"/>
          <p:cNvSpPr>
            <a:spLocks noGrp="1"/>
          </p:cNvSpPr>
          <p:nvPr>
            <p:ph type="sldNum" sz="quarter" idx="10"/>
          </p:nvPr>
        </p:nvSpPr>
        <p:spPr/>
        <p:txBody>
          <a:bodyPr/>
          <a:lstStyle/>
          <a:p>
            <a:fld id="{DCBA5CFC-3A95-CB49-8FDB-C66D68E95BFC}" type="slidenum">
              <a:rPr lang="en-AU" smtClean="0"/>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DCBA5CFC-3A95-CB49-8FDB-C66D68E95BFC}"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DB79321C-0471-9347-ADB7-1D7D7210A11C}" type="datetimeFigureOut">
              <a:rPr lang="en-US" smtClean="0"/>
              <a:pPr/>
              <a:t>29-Nov-16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B9BEF-4C3A-EB46-91BE-A5382C9D35E1}" type="slidenum">
              <a:rPr lang="en-US" smtClean="0"/>
              <a:pPr/>
              <a:t>‹#›</a:t>
            </a:fld>
            <a:endParaRPr lang="en-US"/>
          </a:p>
        </p:txBody>
      </p:sp>
    </p:spTree>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DB79321C-0471-9347-ADB7-1D7D7210A11C}" type="datetimeFigureOut">
              <a:rPr lang="en-US" smtClean="0"/>
              <a:pPr/>
              <a:t>29-Nov-16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B9BEF-4C3A-EB46-91BE-A5382C9D35E1}" type="slidenum">
              <a:rPr lang="en-US" smtClean="0"/>
              <a:pPr/>
              <a:t>‹#›</a:t>
            </a:fld>
            <a:endParaRPr lang="en-US"/>
          </a:p>
        </p:txBody>
      </p:sp>
    </p:spTree>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DB79321C-0471-9347-ADB7-1D7D7210A11C}" type="datetimeFigureOut">
              <a:rPr lang="en-US" smtClean="0"/>
              <a:pPr/>
              <a:t>29-Nov-16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B9BEF-4C3A-EB46-91BE-A5382C9D35E1}" type="slidenum">
              <a:rPr lang="en-US" smtClean="0"/>
              <a:pPr/>
              <a:t>‹#›</a:t>
            </a:fld>
            <a:endParaRPr lang="en-US"/>
          </a:p>
        </p:txBody>
      </p:sp>
    </p:spTree>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DB79321C-0471-9347-ADB7-1D7D7210A11C}" type="datetimeFigureOut">
              <a:rPr lang="en-US" smtClean="0"/>
              <a:pPr/>
              <a:t>29-Nov-16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B9BEF-4C3A-EB46-91BE-A5382C9D35E1}" type="slidenum">
              <a:rPr lang="en-US" smtClean="0"/>
              <a:pPr/>
              <a:t>‹#›</a:t>
            </a:fld>
            <a:endParaRPr lang="en-US"/>
          </a:p>
        </p:txBody>
      </p:sp>
    </p:spTree>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B79321C-0471-9347-ADB7-1D7D7210A11C}" type="datetimeFigureOut">
              <a:rPr lang="en-US" smtClean="0"/>
              <a:pPr/>
              <a:t>29-Nov-16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B9BEF-4C3A-EB46-91BE-A5382C9D35E1}" type="slidenum">
              <a:rPr lang="en-US" smtClean="0"/>
              <a:pPr/>
              <a:t>‹#›</a:t>
            </a:fld>
            <a:endParaRPr lang="en-US"/>
          </a:p>
        </p:txBody>
      </p:sp>
    </p:spTree>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DB79321C-0471-9347-ADB7-1D7D7210A11C}" type="datetimeFigureOut">
              <a:rPr lang="en-US" smtClean="0"/>
              <a:pPr/>
              <a:t>29-Nov-16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0B9BEF-4C3A-EB46-91BE-A5382C9D35E1}" type="slidenum">
              <a:rPr lang="en-US" smtClean="0"/>
              <a:pPr/>
              <a:t>‹#›</a:t>
            </a:fld>
            <a:endParaRPr lang="en-US"/>
          </a:p>
        </p:txBody>
      </p:sp>
    </p:spTree>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DB79321C-0471-9347-ADB7-1D7D7210A11C}" type="datetimeFigureOut">
              <a:rPr lang="en-US" smtClean="0"/>
              <a:pPr/>
              <a:t>29-Nov-16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0B9BEF-4C3A-EB46-91BE-A5382C9D35E1}" type="slidenum">
              <a:rPr lang="en-US" smtClean="0"/>
              <a:pPr/>
              <a:t>‹#›</a:t>
            </a:fld>
            <a:endParaRPr lang="en-US"/>
          </a:p>
        </p:txBody>
      </p:sp>
    </p:spTree>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DB79321C-0471-9347-ADB7-1D7D7210A11C}" type="datetimeFigureOut">
              <a:rPr lang="en-US" smtClean="0"/>
              <a:pPr/>
              <a:t>29-Nov-16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0B9BEF-4C3A-EB46-91BE-A5382C9D35E1}" type="slidenum">
              <a:rPr lang="en-US" smtClean="0"/>
              <a:pPr/>
              <a:t>‹#›</a:t>
            </a:fld>
            <a:endParaRPr lang="en-US"/>
          </a:p>
        </p:txBody>
      </p:sp>
    </p:spTree>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9321C-0471-9347-ADB7-1D7D7210A11C}" type="datetimeFigureOut">
              <a:rPr lang="en-US" smtClean="0"/>
              <a:pPr/>
              <a:t>29-Nov-16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0B9BEF-4C3A-EB46-91BE-A5382C9D35E1}" type="slidenum">
              <a:rPr lang="en-US" smtClean="0"/>
              <a:pPr/>
              <a:t>‹#›</a:t>
            </a:fld>
            <a:endParaRPr lang="en-US"/>
          </a:p>
        </p:txBody>
      </p:sp>
    </p:spTree>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B79321C-0471-9347-ADB7-1D7D7210A11C}" type="datetimeFigureOut">
              <a:rPr lang="en-US" smtClean="0"/>
              <a:pPr/>
              <a:t>29-Nov-16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0B9BEF-4C3A-EB46-91BE-A5382C9D35E1}" type="slidenum">
              <a:rPr lang="en-US" smtClean="0"/>
              <a:pPr/>
              <a:t>‹#›</a:t>
            </a:fld>
            <a:endParaRPr lang="en-US"/>
          </a:p>
        </p:txBody>
      </p:sp>
    </p:spTree>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B79321C-0471-9347-ADB7-1D7D7210A11C}" type="datetimeFigureOut">
              <a:rPr lang="en-US" smtClean="0"/>
              <a:pPr/>
              <a:t>29-Nov-16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0B9BEF-4C3A-EB46-91BE-A5382C9D35E1}" type="slidenum">
              <a:rPr lang="en-US" smtClean="0"/>
              <a:pPr/>
              <a:t>‹#›</a:t>
            </a:fld>
            <a:endParaRPr lang="en-US"/>
          </a:p>
        </p:txBody>
      </p:sp>
    </p:spTree>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9321C-0471-9347-ADB7-1D7D7210A11C}" type="datetimeFigureOut">
              <a:rPr lang="en-US" smtClean="0"/>
              <a:pPr/>
              <a:t>29-Nov-16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0B9BEF-4C3A-EB46-91BE-A5382C9D35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0.xml"/><Relationship Id="rId1" Type="http://schemas.openxmlformats.org/officeDocument/2006/relationships/vmlDrawing" Target="../drawings/vmlDrawing3.vml"/><Relationship Id="rId5" Type="http://schemas.openxmlformats.org/officeDocument/2006/relationships/image" Target="../media/image1.w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w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0.xml"/><Relationship Id="rId1" Type="http://schemas.openxmlformats.org/officeDocument/2006/relationships/vmlDrawing" Target="../drawings/vmlDrawing5.vml"/><Relationship Id="rId5" Type="http://schemas.openxmlformats.org/officeDocument/2006/relationships/image" Target="../media/image1.w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0.xml"/><Relationship Id="rId1" Type="http://schemas.openxmlformats.org/officeDocument/2006/relationships/vmlDrawing" Target="../drawings/vmlDrawing6.vml"/><Relationship Id="rId5" Type="http://schemas.openxmlformats.org/officeDocument/2006/relationships/image" Target="../media/image1.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0.xml"/><Relationship Id="rId1" Type="http://schemas.openxmlformats.org/officeDocument/2006/relationships/vmlDrawing" Target="../drawings/vmlDrawing7.vml"/><Relationship Id="rId5" Type="http://schemas.openxmlformats.org/officeDocument/2006/relationships/image" Target="../media/image1.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0.xml"/><Relationship Id="rId1" Type="http://schemas.openxmlformats.org/officeDocument/2006/relationships/vmlDrawing" Target="../drawings/vmlDrawing8.vml"/><Relationship Id="rId5" Type="http://schemas.openxmlformats.org/officeDocument/2006/relationships/image" Target="../media/image1.w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0.xml"/><Relationship Id="rId1" Type="http://schemas.openxmlformats.org/officeDocument/2006/relationships/vmlDrawing" Target="../drawings/vmlDrawing9.vml"/><Relationship Id="rId6" Type="http://schemas.openxmlformats.org/officeDocument/2006/relationships/image" Target="../media/image1.wmf"/><Relationship Id="rId5" Type="http://schemas.openxmlformats.org/officeDocument/2006/relationships/oleObject" Target="../embeddings/oleObject9.bin"/><Relationship Id="rId4" Type="http://schemas.openxmlformats.org/officeDocument/2006/relationships/hyperlink" Target="http://www.vti.edu.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3371851"/>
          </a:xfrm>
        </p:spPr>
        <p:txBody>
          <a:bodyPr>
            <a:normAutofit fontScale="90000"/>
          </a:bodyPr>
          <a:lstStyle/>
          <a:p>
            <a:r>
              <a:rPr lang="en-US" b="1" dirty="0" smtClean="0">
                <a:solidFill>
                  <a:schemeClr val="tx2"/>
                </a:solidFill>
              </a:rPr>
              <a:t/>
            </a:r>
            <a:br>
              <a:rPr lang="en-US" b="1" dirty="0" smtClean="0">
                <a:solidFill>
                  <a:schemeClr val="tx2"/>
                </a:solidFill>
              </a:rPr>
            </a:br>
            <a:r>
              <a:rPr lang="en-US" b="1" dirty="0" smtClean="0">
                <a:solidFill>
                  <a:schemeClr val="tx2"/>
                </a:solidFill>
              </a:rPr>
              <a:t/>
            </a:r>
            <a:br>
              <a:rPr lang="en-US" b="1" dirty="0" smtClean="0">
                <a:solidFill>
                  <a:schemeClr val="tx2"/>
                </a:solidFill>
              </a:rPr>
            </a:br>
            <a:r>
              <a:rPr lang="en-US" b="1" dirty="0" smtClean="0">
                <a:solidFill>
                  <a:schemeClr val="tx2"/>
                </a:solidFill>
              </a:rPr>
              <a:t/>
            </a:r>
            <a:br>
              <a:rPr lang="en-US" b="1" dirty="0" smtClean="0">
                <a:solidFill>
                  <a:schemeClr val="tx2"/>
                </a:solidFill>
              </a:rPr>
            </a:br>
            <a:r>
              <a:rPr lang="en-US" b="1" dirty="0" smtClean="0">
                <a:solidFill>
                  <a:schemeClr val="tx2"/>
                </a:solidFill>
              </a:rPr>
              <a:t/>
            </a:r>
            <a:br>
              <a:rPr lang="en-US" b="1" dirty="0" smtClean="0">
                <a:solidFill>
                  <a:schemeClr val="tx2"/>
                </a:solidFill>
              </a:rPr>
            </a:br>
            <a:r>
              <a:rPr lang="en-US" b="1" dirty="0" smtClean="0">
                <a:solidFill>
                  <a:schemeClr val="tx2"/>
                </a:solidFill>
              </a:rPr>
              <a:t/>
            </a:r>
            <a:br>
              <a:rPr lang="en-US" b="1" dirty="0" smtClean="0">
                <a:solidFill>
                  <a:schemeClr val="tx2"/>
                </a:solidFill>
              </a:rPr>
            </a:br>
            <a:r>
              <a:rPr lang="en-US" b="1" dirty="0" smtClean="0">
                <a:solidFill>
                  <a:schemeClr val="tx2"/>
                </a:solidFill>
              </a:rPr>
              <a:t>Making the links</a:t>
            </a:r>
            <a:br>
              <a:rPr lang="en-US" b="1" dirty="0" smtClean="0">
                <a:solidFill>
                  <a:schemeClr val="tx2"/>
                </a:solidFill>
              </a:rPr>
            </a:br>
            <a:r>
              <a:rPr lang="en-US" b="1" dirty="0" smtClean="0">
                <a:solidFill>
                  <a:schemeClr val="tx2"/>
                </a:solidFill>
              </a:rPr>
              <a:t> </a:t>
            </a:r>
            <a:r>
              <a:rPr lang="en-US" sz="3556" b="1" i="1" dirty="0" smtClean="0">
                <a:solidFill>
                  <a:schemeClr val="tx2"/>
                </a:solidFill>
              </a:rPr>
              <a:t>between quality training, graduate destinations and building alumni in TAFE</a:t>
            </a:r>
            <a:r>
              <a:rPr lang="en-US" b="1" dirty="0" smtClean="0">
                <a:solidFill>
                  <a:schemeClr val="tx2"/>
                </a:solidFill>
              </a:rPr>
              <a:t/>
            </a:r>
            <a:br>
              <a:rPr lang="en-US" b="1" dirty="0" smtClean="0">
                <a:solidFill>
                  <a:schemeClr val="tx2"/>
                </a:solidFill>
              </a:rPr>
            </a:br>
            <a:r>
              <a:rPr lang="en-AU" dirty="0" smtClean="0"/>
              <a:t/>
            </a:r>
            <a:br>
              <a:rPr lang="en-AU" dirty="0" smtClean="0"/>
            </a:br>
            <a:endParaRPr lang="en-US" dirty="0"/>
          </a:p>
        </p:txBody>
      </p:sp>
      <p:sp>
        <p:nvSpPr>
          <p:cNvPr id="3" name="Subtitle 2"/>
          <p:cNvSpPr>
            <a:spLocks noGrp="1"/>
          </p:cNvSpPr>
          <p:nvPr>
            <p:ph type="subTitle" idx="1"/>
          </p:nvPr>
        </p:nvSpPr>
        <p:spPr>
          <a:xfrm>
            <a:off x="1371600" y="4419600"/>
            <a:ext cx="6400800" cy="1600200"/>
          </a:xfrm>
        </p:spPr>
        <p:txBody>
          <a:bodyPr>
            <a:normAutofit fontScale="92500" lnSpcReduction="10000"/>
          </a:bodyPr>
          <a:lstStyle/>
          <a:p>
            <a:endParaRPr lang="en-US" dirty="0" smtClean="0">
              <a:solidFill>
                <a:srgbClr val="AF2628"/>
              </a:solidFill>
            </a:endParaRPr>
          </a:p>
          <a:p>
            <a:r>
              <a:rPr lang="en-US" dirty="0" smtClean="0">
                <a:solidFill>
                  <a:srgbClr val="AF2628"/>
                </a:solidFill>
              </a:rPr>
              <a:t>Kate Dempsey</a:t>
            </a:r>
          </a:p>
          <a:p>
            <a:r>
              <a:rPr lang="en-US" dirty="0" smtClean="0">
                <a:solidFill>
                  <a:srgbClr val="AF2628"/>
                </a:solidFill>
              </a:rPr>
              <a:t>Victorian TAFE International</a:t>
            </a:r>
          </a:p>
          <a:p>
            <a:endParaRPr lang="en-US" dirty="0" smtClean="0">
              <a:solidFill>
                <a:srgbClr val="AF2628"/>
              </a:solidFill>
            </a:endParaRPr>
          </a:p>
        </p:txBody>
      </p:sp>
      <p:graphicFrame>
        <p:nvGraphicFramePr>
          <p:cNvPr id="3077" name="Object 2"/>
          <p:cNvGraphicFramePr>
            <a:graphicFrameLocks noChangeAspect="1"/>
          </p:cNvGraphicFramePr>
          <p:nvPr/>
        </p:nvGraphicFramePr>
        <p:xfrm>
          <a:off x="3276600" y="533400"/>
          <a:ext cx="2871788" cy="998538"/>
        </p:xfrm>
        <a:graphic>
          <a:graphicData uri="http://schemas.openxmlformats.org/presentationml/2006/ole">
            <mc:AlternateContent xmlns:mc="http://schemas.openxmlformats.org/markup-compatibility/2006">
              <mc:Choice xmlns:v="urn:schemas-microsoft-com:vml" Requires="v">
                <p:oleObj spid="_x0000_s3075" name="Document" r:id="rId4" imgW="2871216" imgH="999744" progId="Word.Document.8">
                  <p:embed/>
                </p:oleObj>
              </mc:Choice>
              <mc:Fallback>
                <p:oleObj name="Document" r:id="rId4" imgW="2871216" imgH="999744"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533400"/>
                        <a:ext cx="2871788" cy="998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077"/>
                                        </p:tgtEl>
                                        <p:attrNameLst>
                                          <p:attrName>style.visibility</p:attrName>
                                        </p:attrNameLst>
                                      </p:cBhvr>
                                      <p:to>
                                        <p:strVal val="visible"/>
                                      </p:to>
                                    </p:set>
                                    <p:animEffect transition="in" filter="dissolve">
                                      <p:cBhvr>
                                        <p:cTn id="22"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63799"/>
                </a:solidFill>
              </a:rPr>
              <a:t>My presentation will cover…</a:t>
            </a:r>
            <a:endParaRPr lang="en-US" dirty="0">
              <a:solidFill>
                <a:srgbClr val="063799"/>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rgbClr val="AF170C"/>
                </a:solidFill>
              </a:rPr>
              <a:t>Context - International education history</a:t>
            </a:r>
          </a:p>
          <a:p>
            <a:pPr marL="514350" indent="-514350">
              <a:buFont typeface="+mj-lt"/>
              <a:buAutoNum type="arabicPeriod"/>
            </a:pPr>
            <a:r>
              <a:rPr lang="en-US" dirty="0" smtClean="0">
                <a:solidFill>
                  <a:srgbClr val="AF170C"/>
                </a:solidFill>
              </a:rPr>
              <a:t>Victorian TAFE International (VTI)</a:t>
            </a:r>
          </a:p>
          <a:p>
            <a:pPr marL="514350" indent="-514350">
              <a:buFont typeface="+mj-lt"/>
              <a:buAutoNum type="arabicPeriod"/>
            </a:pPr>
            <a:r>
              <a:rPr lang="en-US" dirty="0" smtClean="0">
                <a:solidFill>
                  <a:srgbClr val="AF170C"/>
                </a:solidFill>
              </a:rPr>
              <a:t>Our research into graduate destinations</a:t>
            </a:r>
          </a:p>
          <a:p>
            <a:pPr marL="514350" indent="-514350">
              <a:buFont typeface="+mj-lt"/>
              <a:buAutoNum type="arabicPeriod"/>
            </a:pPr>
            <a:r>
              <a:rPr lang="en-US" dirty="0" smtClean="0">
                <a:solidFill>
                  <a:srgbClr val="AF170C"/>
                </a:solidFill>
              </a:rPr>
              <a:t>What we found</a:t>
            </a:r>
          </a:p>
          <a:p>
            <a:pPr marL="514350" indent="-514350">
              <a:buFont typeface="+mj-lt"/>
              <a:buAutoNum type="arabicPeriod"/>
            </a:pPr>
            <a:r>
              <a:rPr lang="en-US" dirty="0" smtClean="0">
                <a:solidFill>
                  <a:srgbClr val="AF170C"/>
                </a:solidFill>
              </a:rPr>
              <a:t>Recommendations</a:t>
            </a:r>
          </a:p>
        </p:txBody>
      </p:sp>
      <p:graphicFrame>
        <p:nvGraphicFramePr>
          <p:cNvPr id="3077" name="Object 2"/>
          <p:cNvGraphicFramePr>
            <a:graphicFrameLocks noChangeAspect="1"/>
          </p:cNvGraphicFramePr>
          <p:nvPr/>
        </p:nvGraphicFramePr>
        <p:xfrm>
          <a:off x="6424612" y="5339587"/>
          <a:ext cx="2262188" cy="786576"/>
        </p:xfrm>
        <a:graphic>
          <a:graphicData uri="http://schemas.openxmlformats.org/presentationml/2006/ole">
            <mc:AlternateContent xmlns:mc="http://schemas.openxmlformats.org/markup-compatibility/2006">
              <mc:Choice xmlns:v="urn:schemas-microsoft-com:vml" Requires="v">
                <p:oleObj spid="_x0000_s14339" name="Document" r:id="rId4" imgW="2871216" imgH="999744" progId="Word.Document.8">
                  <p:embed/>
                </p:oleObj>
              </mc:Choice>
              <mc:Fallback>
                <p:oleObj name="Document" r:id="rId4" imgW="2871216" imgH="999744"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4612" y="5339587"/>
                        <a:ext cx="2262188" cy="786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8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200" accel="100000" fill="hold">
                                          <p:stCondLst>
                                            <p:cond delay="18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anim calcmode="lin" valueType="num">
                                      <p:cBhvr>
                                        <p:cTn id="2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8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3" dur="200" accel="100000" fill="hold">
                                          <p:stCondLst>
                                            <p:cond delay="18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8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1" dur="200" accel="100000" fill="hold">
                                          <p:stCondLst>
                                            <p:cond delay="18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2000"/>
                                        <p:tgtEl>
                                          <p:spTgt spid="3">
                                            <p:txEl>
                                              <p:pRg st="3" end="3"/>
                                            </p:txEl>
                                          </p:spTgt>
                                        </p:tgtEl>
                                      </p:cBhvr>
                                    </p:animEffect>
                                    <p:anim calcmode="lin" valueType="num">
                                      <p:cBhvr>
                                        <p:cTn id="37"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8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9" dur="200" accel="100000" fill="hold">
                                          <p:stCondLst>
                                            <p:cond delay="18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2000"/>
                                        <p:tgtEl>
                                          <p:spTgt spid="3">
                                            <p:txEl>
                                              <p:pRg st="4" end="4"/>
                                            </p:txEl>
                                          </p:spTgt>
                                        </p:tgtEl>
                                      </p:cBhvr>
                                    </p:animEffect>
                                    <p:anim calcmode="lin" valueType="num">
                                      <p:cBhvr>
                                        <p:cTn id="45"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18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7" dur="200" accel="100000" fill="hold">
                                          <p:stCondLst>
                                            <p:cond delay="18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077"/>
                                        </p:tgtEl>
                                        <p:attrNameLst>
                                          <p:attrName>style.visibility</p:attrName>
                                        </p:attrNameLst>
                                      </p:cBhvr>
                                      <p:to>
                                        <p:strVal val="visible"/>
                                      </p:to>
                                    </p:set>
                                    <p:animEffect transition="in" filter="dissolve">
                                      <p:cBhvr>
                                        <p:cTn id="52"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rgbClr val="063799"/>
                </a:solidFill>
              </a:rPr>
              <a:t>International students in Australia</a:t>
            </a:r>
            <a:endParaRPr lang="en-US" sz="4800" dirty="0">
              <a:solidFill>
                <a:srgbClr val="063799"/>
              </a:solidFill>
            </a:endParaRPr>
          </a:p>
        </p:txBody>
      </p:sp>
      <p:sp>
        <p:nvSpPr>
          <p:cNvPr id="3" name="Vertical Text Placeholder 2"/>
          <p:cNvSpPr>
            <a:spLocks noGrp="1"/>
          </p:cNvSpPr>
          <p:nvPr>
            <p:ph type="body" orient="vert" idx="1"/>
          </p:nvPr>
        </p:nvSpPr>
        <p:spPr>
          <a:xfrm>
            <a:off x="457200" y="1828800"/>
            <a:ext cx="8229600" cy="4297363"/>
          </a:xfrm>
        </p:spPr>
        <p:txBody>
          <a:bodyPr vert="horz">
            <a:normAutofit fontScale="92500" lnSpcReduction="20000"/>
          </a:bodyPr>
          <a:lstStyle/>
          <a:p>
            <a:r>
              <a:rPr lang="en-US" sz="3600" dirty="0" smtClean="0">
                <a:solidFill>
                  <a:srgbClr val="A41910"/>
                </a:solidFill>
              </a:rPr>
              <a:t>50 yrs of international education as ‘aid’</a:t>
            </a:r>
          </a:p>
          <a:p>
            <a:r>
              <a:rPr lang="en-US" sz="3600" dirty="0" smtClean="0">
                <a:solidFill>
                  <a:srgbClr val="A41910"/>
                </a:solidFill>
              </a:rPr>
              <a:t>25 yrs of international education as ‘trade’</a:t>
            </a:r>
          </a:p>
          <a:p>
            <a:r>
              <a:rPr lang="en-US" sz="3600" dirty="0" smtClean="0">
                <a:solidFill>
                  <a:srgbClr val="A41910"/>
                </a:solidFill>
              </a:rPr>
              <a:t>More than 300,000 international students studying in all sectors across Australia last year</a:t>
            </a:r>
          </a:p>
          <a:p>
            <a:r>
              <a:rPr lang="en-US" sz="3600" dirty="0" smtClean="0">
                <a:solidFill>
                  <a:srgbClr val="A41910"/>
                </a:solidFill>
              </a:rPr>
              <a:t>Nearly 100,000 international students study VET in Australia</a:t>
            </a:r>
          </a:p>
          <a:p>
            <a:pPr lvl="1">
              <a:buNone/>
            </a:pPr>
            <a:r>
              <a:rPr lang="en-US" sz="2000" dirty="0" smtClean="0">
                <a:solidFill>
                  <a:srgbClr val="A41910"/>
                </a:solidFill>
              </a:rPr>
              <a:t>Source AEI Dec 2011</a:t>
            </a:r>
          </a:p>
          <a:p>
            <a:endParaRPr lang="en-US" dirty="0"/>
          </a:p>
        </p:txBody>
      </p:sp>
      <p:graphicFrame>
        <p:nvGraphicFramePr>
          <p:cNvPr id="3077" name="Object 2"/>
          <p:cNvGraphicFramePr>
            <a:graphicFrameLocks noChangeAspect="1"/>
          </p:cNvGraphicFramePr>
          <p:nvPr/>
        </p:nvGraphicFramePr>
        <p:xfrm>
          <a:off x="6424613" y="5340350"/>
          <a:ext cx="2262187" cy="785813"/>
        </p:xfrm>
        <a:graphic>
          <a:graphicData uri="http://schemas.openxmlformats.org/presentationml/2006/ole">
            <mc:AlternateContent xmlns:mc="http://schemas.openxmlformats.org/markup-compatibility/2006">
              <mc:Choice xmlns:v="urn:schemas-microsoft-com:vml" Requires="v">
                <p:oleObj spid="_x0000_s15363" name="Document" r:id="rId4" imgW="2871216" imgH="999744" progId="Word.Document.8">
                  <p:embed/>
                </p:oleObj>
              </mc:Choice>
              <mc:Fallback>
                <p:oleObj name="Document" r:id="rId4" imgW="2871216" imgH="999744"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4613" y="5340350"/>
                        <a:ext cx="2262187" cy="785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8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200" accel="100000" fill="hold">
                                          <p:stCondLst>
                                            <p:cond delay="18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anim calcmode="lin" valueType="num">
                                      <p:cBhvr>
                                        <p:cTn id="2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8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3" dur="200" accel="100000" fill="hold">
                                          <p:stCondLst>
                                            <p:cond delay="18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8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1" dur="200" accel="100000" fill="hold">
                                          <p:stCondLst>
                                            <p:cond delay="18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2000"/>
                                        <p:tgtEl>
                                          <p:spTgt spid="3">
                                            <p:txEl>
                                              <p:pRg st="3" end="3"/>
                                            </p:txEl>
                                          </p:spTgt>
                                        </p:tgtEl>
                                      </p:cBhvr>
                                    </p:animEffect>
                                    <p:anim calcmode="lin" valueType="num">
                                      <p:cBhvr>
                                        <p:cTn id="37"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8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9" dur="200" accel="100000" fill="hold">
                                          <p:stCondLst>
                                            <p:cond delay="18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2000"/>
                                        <p:tgtEl>
                                          <p:spTgt spid="3">
                                            <p:txEl>
                                              <p:pRg st="4" end="4"/>
                                            </p:txEl>
                                          </p:spTgt>
                                        </p:tgtEl>
                                      </p:cBhvr>
                                    </p:animEffect>
                                    <p:anim calcmode="lin" valueType="num">
                                      <p:cBhvr>
                                        <p:cTn id="43"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8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5" dur="200" accel="100000" fill="hold">
                                          <p:stCondLst>
                                            <p:cond delay="18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3077"/>
                                        </p:tgtEl>
                                        <p:attrNameLst>
                                          <p:attrName>style.visibility</p:attrName>
                                        </p:attrNameLst>
                                      </p:cBhvr>
                                      <p:to>
                                        <p:strVal val="visible"/>
                                      </p:to>
                                    </p:set>
                                    <p:animEffect transition="in" filter="dissolve">
                                      <p:cBhvr>
                                        <p:cTn id="50"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1F497D"/>
                </a:solidFill>
              </a:rPr>
              <a:t>What do we know of their destinations?</a:t>
            </a:r>
            <a:endParaRPr lang="en-US" dirty="0">
              <a:solidFill>
                <a:srgbClr val="1F497D"/>
              </a:solidFill>
            </a:endParaRPr>
          </a:p>
        </p:txBody>
      </p:sp>
      <p:sp>
        <p:nvSpPr>
          <p:cNvPr id="3" name="Content Placeholder 2"/>
          <p:cNvSpPr>
            <a:spLocks noGrp="1"/>
          </p:cNvSpPr>
          <p:nvPr>
            <p:ph idx="1"/>
          </p:nvPr>
        </p:nvSpPr>
        <p:spPr/>
        <p:txBody>
          <a:bodyPr/>
          <a:lstStyle/>
          <a:p>
            <a:pPr>
              <a:buNone/>
            </a:pPr>
            <a:r>
              <a:rPr lang="en-US" dirty="0" smtClean="0">
                <a:solidFill>
                  <a:srgbClr val="A41910"/>
                </a:solidFill>
              </a:rPr>
              <a:t>	</a:t>
            </a:r>
          </a:p>
          <a:p>
            <a:pPr>
              <a:buNone/>
            </a:pPr>
            <a:endParaRPr lang="en-US" dirty="0" smtClean="0">
              <a:solidFill>
                <a:srgbClr val="A41910"/>
              </a:solidFill>
            </a:endParaRPr>
          </a:p>
          <a:p>
            <a:pPr>
              <a:buNone/>
            </a:pPr>
            <a:r>
              <a:rPr lang="en-US" dirty="0" smtClean="0">
                <a:solidFill>
                  <a:srgbClr val="A41910"/>
                </a:solidFill>
              </a:rPr>
              <a:t>	There are no publicly available, system-wide studies of the international graduates of vocational education and training (VET) courses across Australia. </a:t>
            </a:r>
          </a:p>
          <a:p>
            <a:endParaRPr lang="en-US" dirty="0"/>
          </a:p>
        </p:txBody>
      </p:sp>
      <p:graphicFrame>
        <p:nvGraphicFramePr>
          <p:cNvPr id="3077" name="Object 2"/>
          <p:cNvGraphicFramePr>
            <a:graphicFrameLocks noChangeAspect="1"/>
          </p:cNvGraphicFramePr>
          <p:nvPr/>
        </p:nvGraphicFramePr>
        <p:xfrm>
          <a:off x="6424613" y="5340350"/>
          <a:ext cx="2262187" cy="785813"/>
        </p:xfrm>
        <a:graphic>
          <a:graphicData uri="http://schemas.openxmlformats.org/presentationml/2006/ole">
            <mc:AlternateContent xmlns:mc="http://schemas.openxmlformats.org/markup-compatibility/2006">
              <mc:Choice xmlns:v="urn:schemas-microsoft-com:vml" Requires="v">
                <p:oleObj spid="_x0000_s16387" name="Document" r:id="rId4" imgW="2871216" imgH="999744" progId="Word.Document.8">
                  <p:embed/>
                </p:oleObj>
              </mc:Choice>
              <mc:Fallback>
                <p:oleObj name="Document" r:id="rId4" imgW="2871216" imgH="999744"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4613" y="5340350"/>
                        <a:ext cx="2262187" cy="785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3000"/>
                                        <p:tgtEl>
                                          <p:spTgt spid="3">
                                            <p:txEl>
                                              <p:pRg st="0" end="0"/>
                                            </p:txEl>
                                          </p:spTgt>
                                        </p:tgtEl>
                                      </p:cBhvr>
                                    </p:animEffect>
                                    <p:anim calcmode="lin" valueType="num">
                                      <p:cBhvr>
                                        <p:cTn id="13"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27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300" accel="100000" fill="hold">
                                          <p:stCondLst>
                                            <p:cond delay="27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3000"/>
                                        <p:tgtEl>
                                          <p:spTgt spid="3">
                                            <p:txEl>
                                              <p:pRg st="2" end="2"/>
                                            </p:txEl>
                                          </p:spTgt>
                                        </p:tgtEl>
                                      </p:cBhvr>
                                    </p:animEffect>
                                    <p:anim calcmode="lin" valueType="num">
                                      <p:cBhvr>
                                        <p:cTn id="21"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27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3" dur="300" accel="100000" fill="hold">
                                          <p:stCondLst>
                                            <p:cond delay="27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077"/>
                                        </p:tgtEl>
                                        <p:attrNameLst>
                                          <p:attrName>style.visibility</p:attrName>
                                        </p:attrNameLst>
                                      </p:cBhvr>
                                      <p:to>
                                        <p:strVal val="visible"/>
                                      </p:to>
                                    </p:set>
                                    <p:animEffect transition="in" filter="dissolve">
                                      <p:cBhvr>
                                        <p:cTn id="28"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solidFill>
                  <a:srgbClr val="063799"/>
                </a:solidFill>
              </a:rPr>
              <a:t>Victorian TAFE International</a:t>
            </a:r>
            <a:endParaRPr lang="en-US" dirty="0">
              <a:solidFill>
                <a:srgbClr val="063799"/>
              </a:solidFill>
            </a:endParaRPr>
          </a:p>
        </p:txBody>
      </p:sp>
      <p:sp>
        <p:nvSpPr>
          <p:cNvPr id="5" name="Vertical Text Placeholder 4"/>
          <p:cNvSpPr>
            <a:spLocks noGrp="1"/>
          </p:cNvSpPr>
          <p:nvPr>
            <p:ph type="body" orient="vert" idx="1"/>
          </p:nvPr>
        </p:nvSpPr>
        <p:spPr/>
        <p:txBody>
          <a:bodyPr vert="horz"/>
          <a:lstStyle/>
          <a:p>
            <a:pPr>
              <a:buNone/>
            </a:pPr>
            <a:endParaRPr lang="en-US" dirty="0" smtClean="0">
              <a:solidFill>
                <a:srgbClr val="AF170C"/>
              </a:solidFill>
            </a:endParaRPr>
          </a:p>
          <a:p>
            <a:r>
              <a:rPr lang="en-US" dirty="0" smtClean="0">
                <a:solidFill>
                  <a:srgbClr val="AF170C"/>
                </a:solidFill>
              </a:rPr>
              <a:t>VTI is an association of 13 TAFEs and 3 dual sector universities in Victoria</a:t>
            </a:r>
          </a:p>
          <a:p>
            <a:r>
              <a:rPr lang="en-US" dirty="0" smtClean="0">
                <a:solidFill>
                  <a:srgbClr val="AF170C"/>
                </a:solidFill>
              </a:rPr>
              <a:t>Professional development body</a:t>
            </a:r>
          </a:p>
          <a:p>
            <a:r>
              <a:rPr lang="en-US" dirty="0" smtClean="0">
                <a:solidFill>
                  <a:srgbClr val="AF170C"/>
                </a:solidFill>
              </a:rPr>
              <a:t>Collaborative research</a:t>
            </a:r>
          </a:p>
          <a:p>
            <a:endParaRPr lang="en-US" dirty="0" smtClean="0">
              <a:solidFill>
                <a:srgbClr val="AF170C"/>
              </a:solidFill>
            </a:endParaRPr>
          </a:p>
          <a:p>
            <a:pPr>
              <a:buNone/>
            </a:pPr>
            <a:endParaRPr lang="en-US" dirty="0" smtClean="0">
              <a:solidFill>
                <a:srgbClr val="AF170C"/>
              </a:solidFill>
            </a:endParaRPr>
          </a:p>
        </p:txBody>
      </p:sp>
      <p:graphicFrame>
        <p:nvGraphicFramePr>
          <p:cNvPr id="3077" name="Object 2"/>
          <p:cNvGraphicFramePr>
            <a:graphicFrameLocks noChangeAspect="1"/>
          </p:cNvGraphicFramePr>
          <p:nvPr/>
        </p:nvGraphicFramePr>
        <p:xfrm>
          <a:off x="6424613" y="5340350"/>
          <a:ext cx="2262187" cy="785813"/>
        </p:xfrm>
        <a:graphic>
          <a:graphicData uri="http://schemas.openxmlformats.org/presentationml/2006/ole">
            <mc:AlternateContent xmlns:mc="http://schemas.openxmlformats.org/markup-compatibility/2006">
              <mc:Choice xmlns:v="urn:schemas-microsoft-com:vml" Requires="v">
                <p:oleObj spid="_x0000_s18435" name="Document" r:id="rId4" imgW="2871216" imgH="999744" progId="Word.Document.8">
                  <p:embed/>
                </p:oleObj>
              </mc:Choice>
              <mc:Fallback>
                <p:oleObj name="Document" r:id="rId4" imgW="2871216" imgH="999744"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4613" y="5340350"/>
                        <a:ext cx="2262187" cy="785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anim calcmode="lin" valueType="num">
                                      <p:cBhvr>
                                        <p:cTn id="13"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8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15" dur="200" accel="100000" fill="hold">
                                          <p:stCondLst>
                                            <p:cond delay="1800"/>
                                          </p:stCondLst>
                                        </p:cTn>
                                        <p:tgtEl>
                                          <p:spTgt spid="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2000"/>
                                        <p:tgtEl>
                                          <p:spTgt spid="5">
                                            <p:txEl>
                                              <p:pRg st="2" end="2"/>
                                            </p:txEl>
                                          </p:spTgt>
                                        </p:tgtEl>
                                      </p:cBhvr>
                                    </p:animEffect>
                                    <p:anim calcmode="lin" valueType="num">
                                      <p:cBhvr>
                                        <p:cTn id="21"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8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23" dur="200" accel="100000" fill="hold">
                                          <p:stCondLst>
                                            <p:cond delay="18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2000"/>
                                        <p:tgtEl>
                                          <p:spTgt spid="5">
                                            <p:txEl>
                                              <p:pRg st="3" end="3"/>
                                            </p:txEl>
                                          </p:spTgt>
                                        </p:tgtEl>
                                      </p:cBhvr>
                                    </p:animEffect>
                                    <p:anim calcmode="lin" valueType="num">
                                      <p:cBhvr>
                                        <p:cTn id="29"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8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31" dur="200" accel="100000" fill="hold">
                                          <p:stCondLst>
                                            <p:cond delay="18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3077"/>
                                        </p:tgtEl>
                                        <p:attrNameLst>
                                          <p:attrName>style.visibility</p:attrName>
                                        </p:attrNameLst>
                                      </p:cBhvr>
                                      <p:to>
                                        <p:strVal val="visible"/>
                                      </p:to>
                                    </p:set>
                                    <p:animEffect transition="in" filter="dissolve">
                                      <p:cBhvr>
                                        <p:cTn id="36"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solidFill>
                  <a:srgbClr val="063799"/>
                </a:solidFill>
              </a:rPr>
              <a:t>Our research</a:t>
            </a:r>
            <a:endParaRPr lang="en-US" dirty="0">
              <a:solidFill>
                <a:srgbClr val="063799"/>
              </a:solidFill>
            </a:endParaRPr>
          </a:p>
        </p:txBody>
      </p:sp>
      <p:sp>
        <p:nvSpPr>
          <p:cNvPr id="5" name="Vertical Text Placeholder 4"/>
          <p:cNvSpPr>
            <a:spLocks noGrp="1"/>
          </p:cNvSpPr>
          <p:nvPr>
            <p:ph type="body" orient="vert" idx="1"/>
          </p:nvPr>
        </p:nvSpPr>
        <p:spPr>
          <a:xfrm>
            <a:off x="457200" y="1417638"/>
            <a:ext cx="8229600" cy="4708525"/>
          </a:xfrm>
        </p:spPr>
        <p:txBody>
          <a:bodyPr vert="horz"/>
          <a:lstStyle/>
          <a:p>
            <a:pPr>
              <a:buNone/>
            </a:pPr>
            <a:endParaRPr lang="en-US" dirty="0" smtClean="0">
              <a:solidFill>
                <a:srgbClr val="AF170C"/>
              </a:solidFill>
            </a:endParaRPr>
          </a:p>
          <a:p>
            <a:r>
              <a:rPr lang="en-US" dirty="0" smtClean="0">
                <a:solidFill>
                  <a:srgbClr val="AF170C"/>
                </a:solidFill>
              </a:rPr>
              <a:t>September 2011, we interviewed staff in each member institute</a:t>
            </a:r>
          </a:p>
          <a:p>
            <a:r>
              <a:rPr lang="en-US" dirty="0" smtClean="0">
                <a:solidFill>
                  <a:srgbClr val="AF170C"/>
                </a:solidFill>
              </a:rPr>
              <a:t>Regional providers – one did exit survey, one re-vamping theirs, others follow up directly</a:t>
            </a:r>
          </a:p>
          <a:p>
            <a:r>
              <a:rPr lang="en-US" dirty="0" smtClean="0">
                <a:solidFill>
                  <a:srgbClr val="AF170C"/>
                </a:solidFill>
              </a:rPr>
              <a:t>Metro providers – 4 did a destination survey and 4 did not.</a:t>
            </a:r>
          </a:p>
          <a:p>
            <a:pPr>
              <a:buNone/>
            </a:pPr>
            <a:endParaRPr lang="en-US" dirty="0" smtClean="0">
              <a:solidFill>
                <a:srgbClr val="AF170C"/>
              </a:solidFill>
            </a:endParaRPr>
          </a:p>
        </p:txBody>
      </p:sp>
      <p:graphicFrame>
        <p:nvGraphicFramePr>
          <p:cNvPr id="3077" name="Object 2"/>
          <p:cNvGraphicFramePr>
            <a:graphicFrameLocks noChangeAspect="1"/>
          </p:cNvGraphicFramePr>
          <p:nvPr/>
        </p:nvGraphicFramePr>
        <p:xfrm>
          <a:off x="6424613" y="5733256"/>
          <a:ext cx="2262187" cy="785813"/>
        </p:xfrm>
        <a:graphic>
          <a:graphicData uri="http://schemas.openxmlformats.org/presentationml/2006/ole">
            <mc:AlternateContent xmlns:mc="http://schemas.openxmlformats.org/markup-compatibility/2006">
              <mc:Choice xmlns:v="urn:schemas-microsoft-com:vml" Requires="v">
                <p:oleObj spid="_x0000_s34819" name="Document" r:id="rId4" imgW="2871216" imgH="999744" progId="Word.Document.8">
                  <p:embed/>
                </p:oleObj>
              </mc:Choice>
              <mc:Fallback>
                <p:oleObj name="Document" r:id="rId4" imgW="2871216" imgH="999744"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4613" y="5733256"/>
                        <a:ext cx="2262187" cy="785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anim calcmode="lin" valueType="num">
                                      <p:cBhvr>
                                        <p:cTn id="13"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8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15" dur="200" accel="100000" fill="hold">
                                          <p:stCondLst>
                                            <p:cond delay="1800"/>
                                          </p:stCondLst>
                                        </p:cTn>
                                        <p:tgtEl>
                                          <p:spTgt spid="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2000"/>
                                        <p:tgtEl>
                                          <p:spTgt spid="5">
                                            <p:txEl>
                                              <p:pRg st="2" end="2"/>
                                            </p:txEl>
                                          </p:spTgt>
                                        </p:tgtEl>
                                      </p:cBhvr>
                                    </p:animEffect>
                                    <p:anim calcmode="lin" valueType="num">
                                      <p:cBhvr>
                                        <p:cTn id="21"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8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23" dur="200" accel="100000" fill="hold">
                                          <p:stCondLst>
                                            <p:cond delay="18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2000"/>
                                        <p:tgtEl>
                                          <p:spTgt spid="5">
                                            <p:txEl>
                                              <p:pRg st="3" end="3"/>
                                            </p:txEl>
                                          </p:spTgt>
                                        </p:tgtEl>
                                      </p:cBhvr>
                                    </p:animEffect>
                                    <p:anim calcmode="lin" valueType="num">
                                      <p:cBhvr>
                                        <p:cTn id="29"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8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31" dur="200" accel="100000" fill="hold">
                                          <p:stCondLst>
                                            <p:cond delay="18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3077"/>
                                        </p:tgtEl>
                                        <p:attrNameLst>
                                          <p:attrName>style.visibility</p:attrName>
                                        </p:attrNameLst>
                                      </p:cBhvr>
                                      <p:to>
                                        <p:strVal val="visible"/>
                                      </p:to>
                                    </p:set>
                                    <p:animEffect transition="in" filter="dissolve">
                                      <p:cBhvr>
                                        <p:cTn id="36"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solidFill>
                  <a:srgbClr val="063799"/>
                </a:solidFill>
              </a:rPr>
              <a:t>Issues raised by our findings</a:t>
            </a:r>
            <a:endParaRPr lang="en-US" dirty="0">
              <a:solidFill>
                <a:srgbClr val="063799"/>
              </a:solidFill>
            </a:endParaRPr>
          </a:p>
        </p:txBody>
      </p:sp>
      <p:sp>
        <p:nvSpPr>
          <p:cNvPr id="5" name="Vertical Text Placeholder 4"/>
          <p:cNvSpPr>
            <a:spLocks noGrp="1"/>
          </p:cNvSpPr>
          <p:nvPr>
            <p:ph type="body" orient="vert" idx="1"/>
          </p:nvPr>
        </p:nvSpPr>
        <p:spPr>
          <a:xfrm>
            <a:off x="457200" y="1417638"/>
            <a:ext cx="8229600" cy="4708525"/>
          </a:xfrm>
        </p:spPr>
        <p:txBody>
          <a:bodyPr vert="horz"/>
          <a:lstStyle/>
          <a:p>
            <a:pPr>
              <a:buNone/>
            </a:pPr>
            <a:endParaRPr lang="en-US" dirty="0" smtClean="0">
              <a:solidFill>
                <a:srgbClr val="AF170C"/>
              </a:solidFill>
            </a:endParaRPr>
          </a:p>
          <a:p>
            <a:r>
              <a:rPr lang="en-US" dirty="0" smtClean="0">
                <a:solidFill>
                  <a:srgbClr val="AF170C"/>
                </a:solidFill>
              </a:rPr>
              <a:t>Who manages surveying of international students at institute level?</a:t>
            </a:r>
          </a:p>
          <a:p>
            <a:r>
              <a:rPr lang="en-US" dirty="0" smtClean="0">
                <a:solidFill>
                  <a:srgbClr val="AF170C"/>
                </a:solidFill>
              </a:rPr>
              <a:t>Student IDs</a:t>
            </a:r>
          </a:p>
          <a:p>
            <a:r>
              <a:rPr lang="en-US" dirty="0" smtClean="0">
                <a:solidFill>
                  <a:srgbClr val="AF170C"/>
                </a:solidFill>
              </a:rPr>
              <a:t>Lack of systemic data</a:t>
            </a:r>
          </a:p>
          <a:p>
            <a:r>
              <a:rPr lang="en-US" dirty="0" smtClean="0">
                <a:solidFill>
                  <a:srgbClr val="AF170C"/>
                </a:solidFill>
              </a:rPr>
              <a:t>Limited focus on alumni </a:t>
            </a:r>
          </a:p>
          <a:p>
            <a:pPr>
              <a:buNone/>
            </a:pPr>
            <a:endParaRPr lang="en-US" dirty="0" smtClean="0">
              <a:solidFill>
                <a:srgbClr val="AF170C"/>
              </a:solidFill>
            </a:endParaRPr>
          </a:p>
        </p:txBody>
      </p:sp>
      <p:graphicFrame>
        <p:nvGraphicFramePr>
          <p:cNvPr id="3077" name="Object 2"/>
          <p:cNvGraphicFramePr>
            <a:graphicFrameLocks noChangeAspect="1"/>
          </p:cNvGraphicFramePr>
          <p:nvPr/>
        </p:nvGraphicFramePr>
        <p:xfrm>
          <a:off x="6424613" y="5340350"/>
          <a:ext cx="2262187" cy="785813"/>
        </p:xfrm>
        <a:graphic>
          <a:graphicData uri="http://schemas.openxmlformats.org/presentationml/2006/ole">
            <mc:AlternateContent xmlns:mc="http://schemas.openxmlformats.org/markup-compatibility/2006">
              <mc:Choice xmlns:v="urn:schemas-microsoft-com:vml" Requires="v">
                <p:oleObj spid="_x0000_s35843" name="Document" r:id="rId4" imgW="2871216" imgH="999744" progId="Word.Document.8">
                  <p:embed/>
                </p:oleObj>
              </mc:Choice>
              <mc:Fallback>
                <p:oleObj name="Document" r:id="rId4" imgW="2871216" imgH="999744"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4613" y="5340350"/>
                        <a:ext cx="2262187" cy="785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anim calcmode="lin" valueType="num">
                                      <p:cBhvr>
                                        <p:cTn id="13"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8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15" dur="200" accel="100000" fill="hold">
                                          <p:stCondLst>
                                            <p:cond delay="1800"/>
                                          </p:stCondLst>
                                        </p:cTn>
                                        <p:tgtEl>
                                          <p:spTgt spid="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2000"/>
                                        <p:tgtEl>
                                          <p:spTgt spid="5">
                                            <p:txEl>
                                              <p:pRg st="2" end="2"/>
                                            </p:txEl>
                                          </p:spTgt>
                                        </p:tgtEl>
                                      </p:cBhvr>
                                    </p:animEffect>
                                    <p:anim calcmode="lin" valueType="num">
                                      <p:cBhvr>
                                        <p:cTn id="21"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8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23" dur="200" accel="100000" fill="hold">
                                          <p:stCondLst>
                                            <p:cond delay="18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2000"/>
                                        <p:tgtEl>
                                          <p:spTgt spid="5">
                                            <p:txEl>
                                              <p:pRg st="3" end="3"/>
                                            </p:txEl>
                                          </p:spTgt>
                                        </p:tgtEl>
                                      </p:cBhvr>
                                    </p:animEffect>
                                    <p:anim calcmode="lin" valueType="num">
                                      <p:cBhvr>
                                        <p:cTn id="29"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8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31" dur="200" accel="100000" fill="hold">
                                          <p:stCondLst>
                                            <p:cond delay="18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Effect transition="in" filter="fade">
                                      <p:cBhvr>
                                        <p:cTn id="36" dur="2000"/>
                                        <p:tgtEl>
                                          <p:spTgt spid="5">
                                            <p:txEl>
                                              <p:pRg st="4" end="4"/>
                                            </p:txEl>
                                          </p:spTgt>
                                        </p:tgtEl>
                                      </p:cBhvr>
                                    </p:animEffect>
                                    <p:anim calcmode="lin" valueType="num">
                                      <p:cBhvr>
                                        <p:cTn id="37"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8" dur="1800" decel="100000" fill="hold"/>
                                        <p:tgtEl>
                                          <p:spTgt spid="5">
                                            <p:txEl>
                                              <p:pRg st="4" end="4"/>
                                            </p:txEl>
                                          </p:spTgt>
                                        </p:tgtEl>
                                        <p:attrNameLst>
                                          <p:attrName>ppt_y</p:attrName>
                                        </p:attrNameLst>
                                      </p:cBhvr>
                                      <p:tavLst>
                                        <p:tav tm="0">
                                          <p:val>
                                            <p:strVal val="#ppt_y+1"/>
                                          </p:val>
                                        </p:tav>
                                        <p:tav tm="100000">
                                          <p:val>
                                            <p:strVal val="#ppt_y-.03"/>
                                          </p:val>
                                        </p:tav>
                                      </p:tavLst>
                                    </p:anim>
                                    <p:anim calcmode="lin" valueType="num">
                                      <p:cBhvr>
                                        <p:cTn id="39" dur="200" accel="100000" fill="hold">
                                          <p:stCondLst>
                                            <p:cond delay="1800"/>
                                          </p:stCondLst>
                                        </p:cTn>
                                        <p:tgtEl>
                                          <p:spTgt spid="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3077"/>
                                        </p:tgtEl>
                                        <p:attrNameLst>
                                          <p:attrName>style.visibility</p:attrName>
                                        </p:attrNameLst>
                                      </p:cBhvr>
                                      <p:to>
                                        <p:strVal val="visible"/>
                                      </p:to>
                                    </p:set>
                                    <p:animEffect transition="in" filter="dissolve">
                                      <p:cBhvr>
                                        <p:cTn id="44"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solidFill>
                  <a:srgbClr val="063799"/>
                </a:solidFill>
              </a:rPr>
              <a:t>Our Conclusions</a:t>
            </a:r>
            <a:endParaRPr lang="en-US" dirty="0">
              <a:solidFill>
                <a:srgbClr val="063799"/>
              </a:solidFill>
            </a:endParaRPr>
          </a:p>
        </p:txBody>
      </p:sp>
      <p:sp>
        <p:nvSpPr>
          <p:cNvPr id="5" name="Vertical Text Placeholder 4"/>
          <p:cNvSpPr>
            <a:spLocks noGrp="1"/>
          </p:cNvSpPr>
          <p:nvPr>
            <p:ph type="body" orient="vert" idx="1"/>
          </p:nvPr>
        </p:nvSpPr>
        <p:spPr>
          <a:xfrm>
            <a:off x="457200" y="1219200"/>
            <a:ext cx="8229600" cy="4906963"/>
          </a:xfrm>
        </p:spPr>
        <p:txBody>
          <a:bodyPr vert="horz">
            <a:normAutofit/>
          </a:bodyPr>
          <a:lstStyle/>
          <a:p>
            <a:pPr>
              <a:buNone/>
            </a:pPr>
            <a:endParaRPr lang="en-US" dirty="0" smtClean="0">
              <a:solidFill>
                <a:srgbClr val="AF170C"/>
              </a:solidFill>
            </a:endParaRPr>
          </a:p>
          <a:p>
            <a:r>
              <a:rPr lang="en-US" dirty="0" smtClean="0">
                <a:solidFill>
                  <a:srgbClr val="AF170C"/>
                </a:solidFill>
              </a:rPr>
              <a:t>No systemic surveying of international graduate destinations among VTI members  </a:t>
            </a:r>
          </a:p>
          <a:p>
            <a:r>
              <a:rPr lang="en-US" dirty="0" smtClean="0">
                <a:solidFill>
                  <a:srgbClr val="AF170C"/>
                </a:solidFill>
              </a:rPr>
              <a:t>an understanding of its usefulness</a:t>
            </a:r>
          </a:p>
          <a:p>
            <a:r>
              <a:rPr lang="en-US" dirty="0" smtClean="0">
                <a:solidFill>
                  <a:srgbClr val="AF170C"/>
                </a:solidFill>
              </a:rPr>
              <a:t>a willingness to undertake graduate destination surveying BUT</a:t>
            </a:r>
          </a:p>
          <a:p>
            <a:r>
              <a:rPr lang="en-US" dirty="0" smtClean="0">
                <a:solidFill>
                  <a:srgbClr val="AF170C"/>
                </a:solidFill>
              </a:rPr>
              <a:t>highlighting obstacles to implementation at the institute level. </a:t>
            </a:r>
          </a:p>
          <a:p>
            <a:pPr>
              <a:buNone/>
            </a:pPr>
            <a:endParaRPr lang="en-US" dirty="0" smtClean="0">
              <a:solidFill>
                <a:srgbClr val="AF170C"/>
              </a:solidFill>
            </a:endParaRPr>
          </a:p>
        </p:txBody>
      </p:sp>
      <p:graphicFrame>
        <p:nvGraphicFramePr>
          <p:cNvPr id="3077" name="Object 2"/>
          <p:cNvGraphicFramePr>
            <a:graphicFrameLocks noChangeAspect="1"/>
          </p:cNvGraphicFramePr>
          <p:nvPr/>
        </p:nvGraphicFramePr>
        <p:xfrm>
          <a:off x="6424613" y="5733256"/>
          <a:ext cx="2262187" cy="785813"/>
        </p:xfrm>
        <a:graphic>
          <a:graphicData uri="http://schemas.openxmlformats.org/presentationml/2006/ole">
            <mc:AlternateContent xmlns:mc="http://schemas.openxmlformats.org/markup-compatibility/2006">
              <mc:Choice xmlns:v="urn:schemas-microsoft-com:vml" Requires="v">
                <p:oleObj spid="_x0000_s36867" name="Document" r:id="rId4" imgW="2871216" imgH="999744" progId="Word.Document.8">
                  <p:embed/>
                </p:oleObj>
              </mc:Choice>
              <mc:Fallback>
                <p:oleObj name="Document" r:id="rId4" imgW="2871216" imgH="999744"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4613" y="5733256"/>
                        <a:ext cx="2262187" cy="785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anim calcmode="lin" valueType="num">
                                      <p:cBhvr>
                                        <p:cTn id="13"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8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15" dur="200" accel="100000" fill="hold">
                                          <p:stCondLst>
                                            <p:cond delay="1800"/>
                                          </p:stCondLst>
                                        </p:cTn>
                                        <p:tgtEl>
                                          <p:spTgt spid="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2000"/>
                                        <p:tgtEl>
                                          <p:spTgt spid="5">
                                            <p:txEl>
                                              <p:pRg st="2" end="2"/>
                                            </p:txEl>
                                          </p:spTgt>
                                        </p:tgtEl>
                                      </p:cBhvr>
                                    </p:animEffect>
                                    <p:anim calcmode="lin" valueType="num">
                                      <p:cBhvr>
                                        <p:cTn id="21"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8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23" dur="200" accel="100000" fill="hold">
                                          <p:stCondLst>
                                            <p:cond delay="18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2000"/>
                                        <p:tgtEl>
                                          <p:spTgt spid="5">
                                            <p:txEl>
                                              <p:pRg st="3" end="3"/>
                                            </p:txEl>
                                          </p:spTgt>
                                        </p:tgtEl>
                                      </p:cBhvr>
                                    </p:animEffect>
                                    <p:anim calcmode="lin" valueType="num">
                                      <p:cBhvr>
                                        <p:cTn id="29"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8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31" dur="200" accel="100000" fill="hold">
                                          <p:stCondLst>
                                            <p:cond delay="18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Effect transition="in" filter="fade">
                                      <p:cBhvr>
                                        <p:cTn id="36" dur="2000"/>
                                        <p:tgtEl>
                                          <p:spTgt spid="5">
                                            <p:txEl>
                                              <p:pRg st="4" end="4"/>
                                            </p:txEl>
                                          </p:spTgt>
                                        </p:tgtEl>
                                      </p:cBhvr>
                                    </p:animEffect>
                                    <p:anim calcmode="lin" valueType="num">
                                      <p:cBhvr>
                                        <p:cTn id="37"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8" dur="1800" decel="100000" fill="hold"/>
                                        <p:tgtEl>
                                          <p:spTgt spid="5">
                                            <p:txEl>
                                              <p:pRg st="4" end="4"/>
                                            </p:txEl>
                                          </p:spTgt>
                                        </p:tgtEl>
                                        <p:attrNameLst>
                                          <p:attrName>ppt_y</p:attrName>
                                        </p:attrNameLst>
                                      </p:cBhvr>
                                      <p:tavLst>
                                        <p:tav tm="0">
                                          <p:val>
                                            <p:strVal val="#ppt_y+1"/>
                                          </p:val>
                                        </p:tav>
                                        <p:tav tm="100000">
                                          <p:val>
                                            <p:strVal val="#ppt_y-.03"/>
                                          </p:val>
                                        </p:tav>
                                      </p:tavLst>
                                    </p:anim>
                                    <p:anim calcmode="lin" valueType="num">
                                      <p:cBhvr>
                                        <p:cTn id="39" dur="200" accel="100000" fill="hold">
                                          <p:stCondLst>
                                            <p:cond delay="1800"/>
                                          </p:stCondLst>
                                        </p:cTn>
                                        <p:tgtEl>
                                          <p:spTgt spid="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3077"/>
                                        </p:tgtEl>
                                        <p:attrNameLst>
                                          <p:attrName>style.visibility</p:attrName>
                                        </p:attrNameLst>
                                      </p:cBhvr>
                                      <p:to>
                                        <p:strVal val="visible"/>
                                      </p:to>
                                    </p:set>
                                    <p:animEffect transition="in" filter="dissolve">
                                      <p:cBhvr>
                                        <p:cTn id="44"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a:bodyPr>
          <a:lstStyle/>
          <a:p>
            <a:r>
              <a:rPr lang="en-US" dirty="0" smtClean="0">
                <a:solidFill>
                  <a:srgbClr val="063799"/>
                </a:solidFill>
              </a:rPr>
              <a:t>Thank you</a:t>
            </a:r>
            <a:endParaRPr lang="en-US" dirty="0">
              <a:solidFill>
                <a:srgbClr val="063799"/>
              </a:solidFill>
            </a:endParaRPr>
          </a:p>
        </p:txBody>
      </p:sp>
      <p:sp>
        <p:nvSpPr>
          <p:cNvPr id="3" name="Vertical Text Placeholder 2"/>
          <p:cNvSpPr>
            <a:spLocks noGrp="1"/>
          </p:cNvSpPr>
          <p:nvPr>
            <p:ph type="body" orient="vert" idx="1"/>
          </p:nvPr>
        </p:nvSpPr>
        <p:spPr>
          <a:xfrm>
            <a:off x="457200" y="1371600"/>
            <a:ext cx="8229600" cy="4754563"/>
          </a:xfrm>
        </p:spPr>
        <p:txBody>
          <a:bodyPr vert="horz">
            <a:normAutofit/>
          </a:bodyPr>
          <a:lstStyle/>
          <a:p>
            <a:pPr algn="ctr">
              <a:buNone/>
            </a:pPr>
            <a:endParaRPr lang="en-US" sz="3600" dirty="0" smtClean="0">
              <a:solidFill>
                <a:srgbClr val="AF170C"/>
              </a:solidFill>
            </a:endParaRPr>
          </a:p>
          <a:p>
            <a:pPr algn="ctr">
              <a:buNone/>
            </a:pPr>
            <a:r>
              <a:rPr lang="en-US" sz="3600" i="1" dirty="0" smtClean="0">
                <a:solidFill>
                  <a:srgbClr val="AF170C"/>
                </a:solidFill>
              </a:rPr>
              <a:t>The research report is called </a:t>
            </a:r>
            <a:r>
              <a:rPr lang="en-US" sz="3600" b="1" i="1" dirty="0" smtClean="0">
                <a:solidFill>
                  <a:srgbClr val="AF170C"/>
                </a:solidFill>
              </a:rPr>
              <a:t>Keeping in Touch</a:t>
            </a:r>
            <a:r>
              <a:rPr lang="en-US" sz="3600" i="1" dirty="0" smtClean="0">
                <a:solidFill>
                  <a:srgbClr val="AF170C"/>
                </a:solidFill>
              </a:rPr>
              <a:t> and is available for purchase on our website</a:t>
            </a:r>
            <a:endParaRPr lang="en-US" sz="3600" dirty="0" smtClean="0">
              <a:solidFill>
                <a:srgbClr val="AF170C"/>
              </a:solidFill>
            </a:endParaRPr>
          </a:p>
          <a:p>
            <a:pPr algn="ctr">
              <a:buNone/>
            </a:pPr>
            <a:r>
              <a:rPr lang="en-US" sz="3600" dirty="0" smtClean="0">
                <a:solidFill>
                  <a:srgbClr val="AF170C"/>
                </a:solidFill>
                <a:hlinkClick r:id="rId4"/>
              </a:rPr>
              <a:t>www.vti.edu.au</a:t>
            </a:r>
            <a:endParaRPr lang="en-US" sz="3600" dirty="0" smtClean="0">
              <a:solidFill>
                <a:srgbClr val="AF170C"/>
              </a:solidFill>
            </a:endParaRPr>
          </a:p>
          <a:p>
            <a:pPr algn="ctr">
              <a:buNone/>
            </a:pPr>
            <a:endParaRPr lang="en-US" sz="3600" dirty="0" smtClean="0">
              <a:solidFill>
                <a:srgbClr val="AF170C"/>
              </a:solidFill>
            </a:endParaRPr>
          </a:p>
          <a:p>
            <a:pPr algn="ctr">
              <a:buNone/>
            </a:pPr>
            <a:endParaRPr lang="en-US" sz="3600" dirty="0">
              <a:solidFill>
                <a:srgbClr val="AF170C"/>
              </a:solidFill>
            </a:endParaRPr>
          </a:p>
        </p:txBody>
      </p:sp>
      <p:graphicFrame>
        <p:nvGraphicFramePr>
          <p:cNvPr id="3077" name="Object 2"/>
          <p:cNvGraphicFramePr>
            <a:graphicFrameLocks noChangeAspect="1"/>
          </p:cNvGraphicFramePr>
          <p:nvPr/>
        </p:nvGraphicFramePr>
        <p:xfrm>
          <a:off x="3124200" y="5029200"/>
          <a:ext cx="2871788" cy="998538"/>
        </p:xfrm>
        <a:graphic>
          <a:graphicData uri="http://schemas.openxmlformats.org/presentationml/2006/ole">
            <mc:AlternateContent xmlns:mc="http://schemas.openxmlformats.org/markup-compatibility/2006">
              <mc:Choice xmlns:v="urn:schemas-microsoft-com:vml" Requires="v">
                <p:oleObj spid="_x0000_s33795" name="Document" r:id="rId5" imgW="2871216" imgH="999744" progId="Word.Document.8">
                  <p:embed/>
                </p:oleObj>
              </mc:Choice>
              <mc:Fallback>
                <p:oleObj name="Document" r:id="rId5" imgW="2871216" imgH="999744"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5029200"/>
                        <a:ext cx="2871788" cy="998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BE3472B65A1143B982F7B2EE1D8377" ma:contentTypeVersion="13" ma:contentTypeDescription="Create a new document." ma:contentTypeScope="" ma:versionID="4ff8073c3b522eb8b9c748b39c812379">
  <xsd:schema xmlns:xsd="http://www.w3.org/2001/XMLSchema" xmlns:xs="http://www.w3.org/2001/XMLSchema" xmlns:p="http://schemas.microsoft.com/office/2006/metadata/properties" xmlns:ns2="fb404576-cde5-42a3-ab17-5103a495c61b" xmlns:ns3="bae00214-0dab-4a74-be3b-bfd7314de5f1" targetNamespace="http://schemas.microsoft.com/office/2006/metadata/properties" ma:root="true" ma:fieldsID="a183c1295684f7746251bca9af5f9e46" ns2:_="" ns3:_="">
    <xsd:import namespace="fb404576-cde5-42a3-ab17-5103a495c61b"/>
    <xsd:import namespace="bae00214-0dab-4a74-be3b-bfd7314de5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04576-cde5-42a3-ab17-5103a495c6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e00214-0dab-4a74-be3b-bfd7314de5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CE5F169-FF0F-4186-952A-ED9C3210BD96}"/>
</file>

<file path=customXml/itemProps2.xml><?xml version="1.0" encoding="utf-8"?>
<ds:datastoreItem xmlns:ds="http://schemas.openxmlformats.org/officeDocument/2006/customXml" ds:itemID="{9B1CA543-0E80-4AD0-B29C-0456751DBB9A}"/>
</file>

<file path=customXml/itemProps3.xml><?xml version="1.0" encoding="utf-8"?>
<ds:datastoreItem xmlns:ds="http://schemas.openxmlformats.org/officeDocument/2006/customXml" ds:itemID="{7882F908-1A5B-41C7-BEE4-9FA70E6BAA35}"/>
</file>

<file path=docProps/app.xml><?xml version="1.0" encoding="utf-8"?>
<Properties xmlns="http://schemas.openxmlformats.org/officeDocument/2006/extended-properties" xmlns:vt="http://schemas.openxmlformats.org/officeDocument/2006/docPropsVTypes">
  <TotalTime>4736</TotalTime>
  <Words>1526</Words>
  <Application>Microsoft Office PowerPoint</Application>
  <PresentationFormat>On-screen Show (4:3)</PresentationFormat>
  <Paragraphs>93</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Calibri</vt:lpstr>
      <vt:lpstr>Office Theme</vt:lpstr>
      <vt:lpstr>Document</vt:lpstr>
      <vt:lpstr>     Making the links  between quality training, graduate destinations and building alumni in TAFE  </vt:lpstr>
      <vt:lpstr>My presentation will cover…</vt:lpstr>
      <vt:lpstr>International students in Australia</vt:lpstr>
      <vt:lpstr>What do we know of their destinations?</vt:lpstr>
      <vt:lpstr>Victorian TAFE International</vt:lpstr>
      <vt:lpstr>Our research</vt:lpstr>
      <vt:lpstr>Issues raised by our findings</vt:lpstr>
      <vt:lpstr>Our Conclusions</vt:lpstr>
      <vt:lpstr>Thank you</vt:lpstr>
    </vt:vector>
  </TitlesOfParts>
  <Company>Kate Dempsey &amp; Associates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Co-operating In A Competitive World:  Tales Of Success And Struggle From The Coalface</dc:title>
  <dc:creator>Kate</dc:creator>
  <cp:lastModifiedBy>Alicia Child</cp:lastModifiedBy>
  <cp:revision>63</cp:revision>
  <dcterms:created xsi:type="dcterms:W3CDTF">2012-04-02T01:43:05Z</dcterms:created>
  <dcterms:modified xsi:type="dcterms:W3CDTF">2016-11-29T05:42:46Z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0x010100E8BE3472B65A1143B982F7B2EE1D8377</vt:lpwstr>
  </property>
</Properties>
</file>