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sldIdLst>
    <p:sldId id="256" r:id="rId2"/>
    <p:sldId id="257" r:id="rId3"/>
    <p:sldId id="267" r:id="rId4"/>
    <p:sldId id="260" r:id="rId5"/>
    <p:sldId id="258" r:id="rId6"/>
    <p:sldId id="259" r:id="rId7"/>
    <p:sldId id="261" r:id="rId8"/>
    <p:sldId id="262" r:id="rId9"/>
    <p:sldId id="266" r:id="rId10"/>
    <p:sldId id="264" r:id="rId11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8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92D4B-D847-4A48-A2F1-EF749D18C617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9C643-1C51-425B-9C91-DB55F045EB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7258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9C643-1C51-425B-9C91-DB55F045EB3F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2449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74942B-6687-436D-BD78-939757251B2C}" type="datetimeFigureOut">
              <a:rPr lang="en-AU" smtClean="0"/>
              <a:t>29/11/2016</a:t>
            </a:fld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9AE591-A30C-4E33-A030-A4D279205044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496944" cy="1829761"/>
          </a:xfrm>
        </p:spPr>
        <p:txBody>
          <a:bodyPr>
            <a:noAutofit/>
          </a:bodyPr>
          <a:lstStyle/>
          <a:p>
            <a:r>
              <a:rPr lang="en-AU" sz="2800" b="1" cap="all" dirty="0" smtClean="0"/>
              <a:t>Apprenticeship Pedagogies in a Tasmanian Registered Training Organisation: </a:t>
            </a:r>
            <a:br>
              <a:rPr lang="en-AU" sz="2800" b="1" cap="all" dirty="0" smtClean="0"/>
            </a:br>
            <a:r>
              <a:rPr lang="en-AU" sz="2800" b="1" cap="all" dirty="0" smtClean="0"/>
              <a:t>What do </a:t>
            </a:r>
            <a:r>
              <a:rPr lang="en-AU" sz="2800" cap="all" dirty="0"/>
              <a:t>T</a:t>
            </a:r>
            <a:r>
              <a:rPr lang="en-AU" sz="2800" b="1" cap="all" dirty="0" smtClean="0"/>
              <a:t>eachers say?</a:t>
            </a:r>
            <a:endParaRPr lang="en-AU" sz="2800" b="1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280920" cy="1752600"/>
          </a:xfrm>
        </p:spPr>
        <p:txBody>
          <a:bodyPr>
            <a:normAutofit/>
          </a:bodyPr>
          <a:lstStyle/>
          <a:p>
            <a:r>
              <a:rPr lang="en-AU" sz="2000" dirty="0" smtClean="0"/>
              <a:t>Rod Mason, Skills Institute, Hobart, Tasmania</a:t>
            </a:r>
          </a:p>
          <a:p>
            <a:r>
              <a:rPr lang="en-AU" sz="1600" dirty="0" smtClean="0"/>
              <a:t>rod.mason@skillsinstitute.tas.edu.au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41065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Lock-step approaches to teaching in the classroom.</a:t>
            </a:r>
          </a:p>
          <a:p>
            <a:pPr lvl="1"/>
            <a:r>
              <a:rPr lang="en-AU" dirty="0" smtClean="0"/>
              <a:t>Deliberate move back to lock-step in the Construction ISG.</a:t>
            </a:r>
          </a:p>
          <a:p>
            <a:pPr lvl="1"/>
            <a:r>
              <a:rPr lang="en-AU" dirty="0" smtClean="0"/>
              <a:t>Is this return to traditional teaching methods also occurring in other ISGs?</a:t>
            </a:r>
          </a:p>
          <a:p>
            <a:r>
              <a:rPr lang="en-AU" dirty="0"/>
              <a:t>U</a:t>
            </a:r>
            <a:r>
              <a:rPr lang="en-AU" dirty="0" smtClean="0"/>
              <a:t>se of self-paced workbooks when training is conducted entirely on-the-job.</a:t>
            </a:r>
          </a:p>
          <a:p>
            <a:pPr lvl="1"/>
            <a:r>
              <a:rPr lang="en-AU" dirty="0" smtClean="0"/>
              <a:t>Apprentices struggle to complete them.</a:t>
            </a:r>
          </a:p>
          <a:p>
            <a:pPr lvl="1"/>
            <a:r>
              <a:rPr lang="en-AU" dirty="0" smtClean="0"/>
              <a:t>What more can be done here?</a:t>
            </a:r>
          </a:p>
          <a:p>
            <a:pPr lvl="1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Blind spots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91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This presentation:</a:t>
            </a:r>
          </a:p>
          <a:p>
            <a:pPr lvl="1"/>
            <a:r>
              <a:rPr lang="en-US" dirty="0" smtClean="0"/>
              <a:t>Part of </a:t>
            </a:r>
            <a:r>
              <a:rPr lang="en-US" dirty="0"/>
              <a:t>a</a:t>
            </a:r>
            <a:r>
              <a:rPr lang="en-US" dirty="0" smtClean="0"/>
              <a:t>n exploratory </a:t>
            </a:r>
            <a:r>
              <a:rPr lang="en-US" dirty="0"/>
              <a:t>research study </a:t>
            </a:r>
            <a:r>
              <a:rPr lang="en-US" dirty="0" smtClean="0"/>
              <a:t>that was undertaken in 2011.</a:t>
            </a:r>
          </a:p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Investigate </a:t>
            </a:r>
            <a:r>
              <a:rPr lang="en-US" dirty="0"/>
              <a:t>the approaches to traditional trade apprentice teaching and learning in the Tasmanian Skills Institute (TSI</a:t>
            </a:r>
            <a:r>
              <a:rPr lang="en-US" dirty="0" smtClean="0"/>
              <a:t>).</a:t>
            </a:r>
            <a:endParaRPr lang="en-AU" dirty="0"/>
          </a:p>
          <a:p>
            <a:pPr lvl="0"/>
            <a:endParaRPr lang="en-US" dirty="0" smtClean="0"/>
          </a:p>
          <a:p>
            <a:pPr lvl="0"/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20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Tasmanian VET landscape changed in 2009.</a:t>
            </a:r>
          </a:p>
          <a:p>
            <a:r>
              <a:rPr lang="en-AU" dirty="0" smtClean="0"/>
              <a:t>Tasmania Skills Institute (TSI) evolved.</a:t>
            </a:r>
          </a:p>
          <a:p>
            <a:r>
              <a:rPr lang="en-AU" dirty="0" smtClean="0"/>
              <a:t>TSI focuses on employment-based training.</a:t>
            </a:r>
          </a:p>
          <a:p>
            <a:r>
              <a:rPr lang="en-AU" dirty="0" smtClean="0"/>
              <a:t>Largest provider of apprenticeship training in Tasmania.</a:t>
            </a:r>
          </a:p>
          <a:p>
            <a:r>
              <a:rPr lang="en-AU" dirty="0" smtClean="0"/>
              <a:t>Entire workforce (</a:t>
            </a:r>
            <a:r>
              <a:rPr lang="en-AU" i="1" dirty="0" smtClean="0"/>
              <a:t>N</a:t>
            </a:r>
            <a:r>
              <a:rPr lang="en-AU" dirty="0" smtClean="0"/>
              <a:t>=380).</a:t>
            </a:r>
          </a:p>
          <a:p>
            <a:r>
              <a:rPr lang="en-AU" dirty="0" smtClean="0"/>
              <a:t>Traditional trade teachers (</a:t>
            </a:r>
            <a:r>
              <a:rPr lang="en-AU" i="1" dirty="0" smtClean="0"/>
              <a:t>N</a:t>
            </a:r>
            <a:r>
              <a:rPr lang="en-AU" dirty="0" smtClean="0"/>
              <a:t>=204).</a:t>
            </a:r>
          </a:p>
          <a:p>
            <a:r>
              <a:rPr lang="en-AU" dirty="0" smtClean="0"/>
              <a:t>12 Industry Skill Groups (ISGs): </a:t>
            </a:r>
            <a:r>
              <a:rPr lang="en-AU" sz="1800" dirty="0" smtClean="0"/>
              <a:t>allied trades, automotive, bakery, butchery, cookery, construction, electrical, hair dressing, metals/manufacturing, mining, motor body, natural resources. 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07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b="1" dirty="0" smtClean="0"/>
              <a:t>Pedagogy</a:t>
            </a:r>
            <a:endParaRPr lang="en-AU" dirty="0"/>
          </a:p>
          <a:p>
            <a:pPr lvl="1"/>
            <a:r>
              <a:rPr lang="en-AU" dirty="0" smtClean="0"/>
              <a:t>The various teaching and learning strategies used by teachers in off- and on-the-job learning contexts.</a:t>
            </a:r>
          </a:p>
          <a:p>
            <a:r>
              <a:rPr lang="en-AU" b="1" dirty="0" smtClean="0"/>
              <a:t>Off-the-job</a:t>
            </a:r>
            <a:r>
              <a:rPr lang="en-AU" dirty="0" smtClean="0"/>
              <a:t>: </a:t>
            </a:r>
          </a:p>
          <a:p>
            <a:pPr lvl="1"/>
            <a:r>
              <a:rPr lang="en-AU" dirty="0" smtClean="0"/>
              <a:t>Attend campus one day per week and/or block release and/or evening classes.</a:t>
            </a:r>
          </a:p>
          <a:p>
            <a:pPr lvl="1"/>
            <a:r>
              <a:rPr lang="en-AU" dirty="0" smtClean="0"/>
              <a:t>Didactic and participative methods are the 2 most common forms of pedagogy. </a:t>
            </a:r>
          </a:p>
          <a:p>
            <a:pPr lvl="1"/>
            <a:r>
              <a:rPr lang="en-AU" dirty="0"/>
              <a:t>Lock-step delivery. </a:t>
            </a:r>
          </a:p>
          <a:p>
            <a:pPr lvl="1"/>
            <a:r>
              <a:rPr lang="en-AU" dirty="0" smtClean="0"/>
              <a:t>Flexible (or blended) delivery. </a:t>
            </a:r>
            <a:endParaRPr lang="en-AU" dirty="0"/>
          </a:p>
          <a:p>
            <a:r>
              <a:rPr lang="en-AU" b="1" dirty="0" smtClean="0"/>
              <a:t>On-the-job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Guidance and support achieved through coaching.</a:t>
            </a:r>
          </a:p>
          <a:p>
            <a:r>
              <a:rPr lang="en-AU" b="1" dirty="0" smtClean="0"/>
              <a:t>Pedagogical preferences</a:t>
            </a:r>
          </a:p>
          <a:p>
            <a:pPr lvl="1"/>
            <a:r>
              <a:rPr lang="en-AU" dirty="0" smtClean="0"/>
              <a:t>Teachers typically develop their own theories of learning style. </a:t>
            </a:r>
          </a:p>
          <a:p>
            <a:pPr lvl="1"/>
            <a:r>
              <a:rPr lang="en-AU" dirty="0" smtClean="0"/>
              <a:t>Completion of a Cert IV </a:t>
            </a:r>
            <a:r>
              <a:rPr lang="en-AU" dirty="0"/>
              <a:t>level VET </a:t>
            </a:r>
            <a:r>
              <a:rPr lang="en-AU" dirty="0" smtClean="0"/>
              <a:t>teaching qualification may not equip teachers with appropriate teacher skills.</a:t>
            </a:r>
          </a:p>
          <a:p>
            <a:pPr lvl="1"/>
            <a:r>
              <a:rPr lang="en-AU" dirty="0" smtClean="0"/>
              <a:t>Innovative approaches require knowledge beyond Cert IV level.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Literature review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22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700" dirty="0" smtClean="0"/>
              <a:t>What teaching strategies are used by apprentice trainers?</a:t>
            </a:r>
          </a:p>
          <a:p>
            <a:r>
              <a:rPr lang="en-AU" sz="2700" dirty="0" smtClean="0"/>
              <a:t>Why are these strategies favoured by these trainers?</a:t>
            </a:r>
          </a:p>
          <a:p>
            <a:pPr marL="393192" lvl="1" indent="0">
              <a:buNone/>
            </a:pPr>
            <a:endParaRPr lang="en-AU" sz="2700" dirty="0" smtClean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n-AU" dirty="0"/>
              <a:t>R</a:t>
            </a:r>
            <a:r>
              <a:rPr lang="en-AU" dirty="0" smtClean="0"/>
              <a:t>esearch </a:t>
            </a:r>
            <a:r>
              <a:rPr lang="en-AU" dirty="0"/>
              <a:t>q</a:t>
            </a:r>
            <a:r>
              <a:rPr lang="en-AU" dirty="0" smtClean="0"/>
              <a:t>uestions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42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en-AU" b="1" dirty="0" smtClean="0"/>
              <a:t>QUANTITATIVE</a:t>
            </a:r>
            <a:r>
              <a:rPr lang="en-AU" dirty="0" smtClean="0"/>
              <a:t>: </a:t>
            </a:r>
          </a:p>
          <a:p>
            <a:pPr lvl="1"/>
            <a:r>
              <a:rPr lang="en-AU" dirty="0" smtClean="0"/>
              <a:t>Internet-based survey comprising 40 questions about teacher demographics, qualifications and experience, off-the-job teaching, on-the-job teaching, use of flexible approaches in teaching.</a:t>
            </a:r>
          </a:p>
          <a:p>
            <a:pPr lvl="1"/>
            <a:r>
              <a:rPr lang="en-AU" dirty="0" smtClean="0"/>
              <a:t>49 out of a possible 204 responses were obtained.</a:t>
            </a:r>
          </a:p>
          <a:p>
            <a:r>
              <a:rPr lang="en-AU" b="1" dirty="0" smtClean="0"/>
              <a:t>QUALITATIVE</a:t>
            </a:r>
            <a:r>
              <a:rPr lang="en-AU" dirty="0" smtClean="0"/>
              <a:t> : </a:t>
            </a:r>
          </a:p>
          <a:p>
            <a:pPr lvl="1"/>
            <a:r>
              <a:rPr lang="en-AU" dirty="0" smtClean="0"/>
              <a:t>11 semi-structured interviews. </a:t>
            </a:r>
          </a:p>
          <a:p>
            <a:pPr lvl="1"/>
            <a:r>
              <a:rPr lang="en-AU" dirty="0" smtClean="0"/>
              <a:t>Systematic sampling technique. </a:t>
            </a:r>
          </a:p>
          <a:p>
            <a:pPr lvl="1"/>
            <a:r>
              <a:rPr lang="en-AU" dirty="0" smtClean="0"/>
              <a:t>13 questions about teaching strategies adopted and why? Impact on teaching of having completed a Cert IV level teaching qualification, experiences/reflections having been a trade apprentice.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Research method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078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Majority of apprentices are required to attend campus. </a:t>
            </a:r>
          </a:p>
          <a:p>
            <a:r>
              <a:rPr lang="en-AU" dirty="0"/>
              <a:t>Traditional lecture/formal </a:t>
            </a:r>
            <a:r>
              <a:rPr lang="en-AU" dirty="0" smtClean="0"/>
              <a:t>presentation is still popular.</a:t>
            </a:r>
            <a:endParaRPr lang="en-AU" dirty="0"/>
          </a:p>
          <a:p>
            <a:r>
              <a:rPr lang="en-AU" dirty="0" smtClean="0"/>
              <a:t>Generally, teachers use a range of learning strategies in </a:t>
            </a:r>
            <a:r>
              <a:rPr lang="en-AU" dirty="0"/>
              <a:t>the classroom.</a:t>
            </a:r>
            <a:endParaRPr lang="en-AU" dirty="0" smtClean="0"/>
          </a:p>
          <a:p>
            <a:r>
              <a:rPr lang="en-AU" dirty="0" smtClean="0"/>
              <a:t>Dependent and/or independent use of workbooks.</a:t>
            </a:r>
          </a:p>
          <a:p>
            <a:r>
              <a:rPr lang="en-AU" dirty="0" smtClean="0"/>
              <a:t>Classroom </a:t>
            </a:r>
            <a:r>
              <a:rPr lang="en-AU" dirty="0"/>
              <a:t>learning is a precursor to practical training that follows in the workshop/simulated workplace.</a:t>
            </a:r>
          </a:p>
          <a:p>
            <a:r>
              <a:rPr lang="en-AU" dirty="0" smtClean="0"/>
              <a:t>Practical demonstrations are followed by hands-on practise </a:t>
            </a:r>
            <a:r>
              <a:rPr lang="en-AU" sz="2300" dirty="0" smtClean="0"/>
              <a:t>(apprentices either work on their own and/or in groups).</a:t>
            </a:r>
          </a:p>
          <a:p>
            <a:r>
              <a:rPr lang="en-AU" dirty="0" smtClean="0"/>
              <a:t>Some evidence of lock-step approaches to teaching.</a:t>
            </a:r>
          </a:p>
          <a:p>
            <a:r>
              <a:rPr lang="en-AU" dirty="0"/>
              <a:t>E</a:t>
            </a:r>
            <a:r>
              <a:rPr lang="en-AU" dirty="0" smtClean="0"/>
              <a:t>vidence of flexible delivery </a:t>
            </a:r>
            <a:r>
              <a:rPr lang="en-AU" sz="2100" dirty="0" smtClean="0"/>
              <a:t>(e.g. entirely-on-the-job, CD_ROMs, on-line, self-directed work books).</a:t>
            </a:r>
          </a:p>
          <a:p>
            <a:r>
              <a:rPr lang="en-AU" dirty="0" smtClean="0"/>
              <a:t>Some evidence of more innovative strategies being used </a:t>
            </a:r>
            <a:r>
              <a:rPr lang="en-AU" sz="2100" dirty="0" smtClean="0"/>
              <a:t>(e.g. computer-based games, interactive DVDs).</a:t>
            </a:r>
          </a:p>
          <a:p>
            <a:pPr marL="109728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pedagogies are favoured?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74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What had worked well in the past rated highest which was </a:t>
            </a:r>
            <a:r>
              <a:rPr lang="en-AU" dirty="0"/>
              <a:t>f</a:t>
            </a:r>
            <a:r>
              <a:rPr lang="en-AU" dirty="0" smtClean="0"/>
              <a:t>ound to be closely linked with a teachers personal preference:</a:t>
            </a:r>
          </a:p>
          <a:p>
            <a:pPr lvl="1"/>
            <a:r>
              <a:rPr lang="en-AU" dirty="0" smtClean="0"/>
              <a:t>Teacher’s own experience as an apprentice was a strong contributing factor.</a:t>
            </a:r>
          </a:p>
          <a:p>
            <a:r>
              <a:rPr lang="en-AU" dirty="0" smtClean="0"/>
              <a:t>Established practices within teaching teams rated second highest.</a:t>
            </a:r>
          </a:p>
          <a:p>
            <a:r>
              <a:rPr lang="en-AU" dirty="0" smtClean="0"/>
              <a:t>External factors such as the demands of industry.</a:t>
            </a:r>
          </a:p>
          <a:p>
            <a:r>
              <a:rPr lang="en-AU" dirty="0" smtClean="0"/>
              <a:t>Impact on teachers of having completed a Cert. IV level teaching qualification varied.</a:t>
            </a:r>
          </a:p>
          <a:p>
            <a:pPr lvl="1"/>
            <a:r>
              <a:rPr lang="en-AU" dirty="0" smtClean="0"/>
              <a:t>Only slightly more than half surveyed found it helpful.</a:t>
            </a:r>
          </a:p>
          <a:p>
            <a:r>
              <a:rPr lang="en-AU" dirty="0" smtClean="0"/>
              <a:t>There was no clear indication that completion of a qualification beyond Cert IV level will result in the use of more innovative strategies.</a:t>
            </a:r>
          </a:p>
          <a:p>
            <a:pPr lvl="1"/>
            <a:r>
              <a:rPr lang="en-AU" dirty="0"/>
              <a:t>E</a:t>
            </a:r>
            <a:r>
              <a:rPr lang="en-AU" dirty="0" smtClean="0"/>
              <a:t>stablished teaching practices are more likely to be the precursor.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Why are these pedagogies favoured?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63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Extent of variation in teaching strategies used by teachers within the same teaching team.</a:t>
            </a:r>
          </a:p>
          <a:p>
            <a:r>
              <a:rPr lang="en-AU" dirty="0" smtClean="0"/>
              <a:t>In nearly all cases, apprentices are required to use a self-paced workbook.</a:t>
            </a:r>
          </a:p>
          <a:p>
            <a:r>
              <a:rPr lang="en-AU" dirty="0" smtClean="0"/>
              <a:t>When training is delivered entirely on-the-job, teachers struggle to get their apprentices to complete self-paced workbooks.</a:t>
            </a:r>
          </a:p>
          <a:p>
            <a:r>
              <a:rPr lang="en-AU" dirty="0" smtClean="0"/>
              <a:t>There is some evidence that lock-step approaches to teaching is occurring.</a:t>
            </a:r>
          </a:p>
          <a:p>
            <a:r>
              <a:rPr lang="en-AU" dirty="0" smtClean="0"/>
              <a:t>Some teachers have been forced to modify their practice to accommodate the demands of industry.</a:t>
            </a:r>
          </a:p>
          <a:p>
            <a:r>
              <a:rPr lang="en-AU" dirty="0" smtClean="0"/>
              <a:t>Completion of a Cert IV teaching qualification was shown to have minimal impact on teaching practice.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Six key outcomes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99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E3472B65A1143B982F7B2EE1D8377" ma:contentTypeVersion="13" ma:contentTypeDescription="Create a new document." ma:contentTypeScope="" ma:versionID="4ff8073c3b522eb8b9c748b39c812379">
  <xsd:schema xmlns:xsd="http://www.w3.org/2001/XMLSchema" xmlns:xs="http://www.w3.org/2001/XMLSchema" xmlns:p="http://schemas.microsoft.com/office/2006/metadata/properties" xmlns:ns2="fb404576-cde5-42a3-ab17-5103a495c61b" xmlns:ns3="bae00214-0dab-4a74-be3b-bfd7314de5f1" targetNamespace="http://schemas.microsoft.com/office/2006/metadata/properties" ma:root="true" ma:fieldsID="a183c1295684f7746251bca9af5f9e46" ns2:_="" ns3:_="">
    <xsd:import namespace="fb404576-cde5-42a3-ab17-5103a495c61b"/>
    <xsd:import namespace="bae00214-0dab-4a74-be3b-bfd7314de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4576-cde5-42a3-ab17-5103a495c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00214-0dab-4a74-be3b-bfd7314de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3BC501-3C7F-4BBC-9A2E-57B36F1026C3}"/>
</file>

<file path=customXml/itemProps2.xml><?xml version="1.0" encoding="utf-8"?>
<ds:datastoreItem xmlns:ds="http://schemas.openxmlformats.org/officeDocument/2006/customXml" ds:itemID="{C73FFA02-0FFD-41C7-B14D-A94E180D7639}"/>
</file>

<file path=customXml/itemProps3.xml><?xml version="1.0" encoding="utf-8"?>
<ds:datastoreItem xmlns:ds="http://schemas.openxmlformats.org/officeDocument/2006/customXml" ds:itemID="{E9A79E50-913B-48C1-9580-C0CD59E1B774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438</TotalTime>
  <Words>722</Words>
  <Application>Microsoft Office PowerPoint</Application>
  <PresentationFormat>On-screen Show (4:3)</PresentationFormat>
  <Paragraphs>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Concourse</vt:lpstr>
      <vt:lpstr>Apprenticeship Pedagogies in a Tasmanian Registered Training Organisation:  What do Teachers say?</vt:lpstr>
      <vt:lpstr>Introduction</vt:lpstr>
      <vt:lpstr>Background</vt:lpstr>
      <vt:lpstr>Literature review</vt:lpstr>
      <vt:lpstr>Research questions</vt:lpstr>
      <vt:lpstr>Research method</vt:lpstr>
      <vt:lpstr>What pedagogies are favoured?</vt:lpstr>
      <vt:lpstr>Why are these pedagogies favoured?</vt:lpstr>
      <vt:lpstr>Six key outcomes</vt:lpstr>
      <vt:lpstr>Blind spots</vt:lpstr>
    </vt:vector>
  </TitlesOfParts>
  <Company>Shared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Pedagogies in a Tasmanian Registered Training Organisation: What do teachers say?</dc:title>
  <dc:creator>User</dc:creator>
  <cp:lastModifiedBy>Alicia Child</cp:lastModifiedBy>
  <cp:revision>99</cp:revision>
  <cp:lastPrinted>2012-04-09T01:01:34Z</cp:lastPrinted>
  <dcterms:created xsi:type="dcterms:W3CDTF">2012-03-11T06:26:38Z</dcterms:created>
  <dcterms:modified xsi:type="dcterms:W3CDTF">2016-11-29T05:44:32Z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0x010100E8BE3472B65A1143B982F7B2EE1D8377</vt:lpwstr>
  </property>
</Properties>
</file>