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66" r:id="rId4"/>
    <p:sldId id="286" r:id="rId5"/>
    <p:sldId id="267" r:id="rId6"/>
    <p:sldId id="271" r:id="rId7"/>
    <p:sldId id="269" r:id="rId8"/>
    <p:sldId id="264" r:id="rId9"/>
    <p:sldId id="268" r:id="rId10"/>
    <p:sldId id="263" r:id="rId11"/>
    <p:sldId id="265" r:id="rId12"/>
    <p:sldId id="270" r:id="rId13"/>
    <p:sldId id="272" r:id="rId14"/>
    <p:sldId id="273" r:id="rId15"/>
    <p:sldId id="274" r:id="rId16"/>
    <p:sldId id="275" r:id="rId17"/>
    <p:sldId id="276" r:id="rId18"/>
    <p:sldId id="277" r:id="rId19"/>
    <p:sldId id="278" r:id="rId20"/>
    <p:sldId id="285" r:id="rId21"/>
    <p:sldId id="279" r:id="rId22"/>
    <p:sldId id="288" r:id="rId23"/>
    <p:sldId id="280" r:id="rId24"/>
    <p:sldId id="281" r:id="rId25"/>
    <p:sldId id="282" r:id="rId26"/>
    <p:sldId id="289"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9919B20-DFD5-40B0-B12A-4644CF3DE790}" type="datetimeFigureOut">
              <a:rPr lang="en-AU" smtClean="0"/>
              <a:pPr/>
              <a:t>29/11/2016</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944037A-5D0D-4E47-8531-C9DCF17B1307}"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919B20-DFD5-40B0-B12A-4644CF3DE790}" type="datetimeFigureOut">
              <a:rPr lang="en-AU" smtClean="0"/>
              <a:pPr/>
              <a:t>29/11/2016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44037A-5D0D-4E47-8531-C9DCF17B1307}"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919B20-DFD5-40B0-B12A-4644CF3DE790}" type="datetimeFigureOut">
              <a:rPr lang="en-AU" smtClean="0"/>
              <a:pPr/>
              <a:t>29/11/2016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44037A-5D0D-4E47-8531-C9DCF17B1307}"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919B20-DFD5-40B0-B12A-4644CF3DE790}" type="datetimeFigureOut">
              <a:rPr lang="en-AU" smtClean="0"/>
              <a:pPr/>
              <a:t>29/11/2016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44037A-5D0D-4E47-8531-C9DCF17B1307}" type="slidenum">
              <a:rPr lang="en-AU" smtClean="0"/>
              <a:pPr/>
              <a:t>‹#›</a:t>
            </a:fld>
            <a:endParaRPr lang="en-AU"/>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919B20-DFD5-40B0-B12A-4644CF3DE790}" type="datetimeFigureOut">
              <a:rPr lang="en-AU" smtClean="0"/>
              <a:pPr/>
              <a:t>29/11/2016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44037A-5D0D-4E47-8531-C9DCF17B1307}" type="slidenum">
              <a:rPr lang="en-AU" smtClean="0"/>
              <a:pPr/>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919B20-DFD5-40B0-B12A-4644CF3DE790}" type="datetimeFigureOut">
              <a:rPr lang="en-AU" smtClean="0"/>
              <a:pPr/>
              <a:t>29/11/2016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44037A-5D0D-4E47-8531-C9DCF17B1307}" type="slidenum">
              <a:rPr lang="en-AU" smtClean="0"/>
              <a:pPr/>
              <a:t>‹#›</a:t>
            </a:fld>
            <a:endParaRPr lang="en-AU"/>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919B20-DFD5-40B0-B12A-4644CF3DE790}" type="datetimeFigureOut">
              <a:rPr lang="en-AU" smtClean="0"/>
              <a:pPr/>
              <a:t>29/11/2016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944037A-5D0D-4E47-8531-C9DCF17B1307}"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919B20-DFD5-40B0-B12A-4644CF3DE790}" type="datetimeFigureOut">
              <a:rPr lang="en-AU" smtClean="0"/>
              <a:pPr/>
              <a:t>29/11/2016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944037A-5D0D-4E47-8531-C9DCF17B1307}" type="slidenum">
              <a:rPr lang="en-AU" smtClean="0"/>
              <a:pPr/>
              <a:t>‹#›</a:t>
            </a:fld>
            <a:endParaRPr lang="en-AU"/>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19B20-DFD5-40B0-B12A-4644CF3DE790}" type="datetimeFigureOut">
              <a:rPr lang="en-AU" smtClean="0"/>
              <a:pPr/>
              <a:t>29/11/2016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944037A-5D0D-4E47-8531-C9DCF17B1307}"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9919B20-DFD5-40B0-B12A-4644CF3DE790}" type="datetimeFigureOut">
              <a:rPr lang="en-AU" smtClean="0"/>
              <a:pPr/>
              <a:t>29/11/2016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44037A-5D0D-4E47-8531-C9DCF17B1307}"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9919B20-DFD5-40B0-B12A-4644CF3DE790}" type="datetimeFigureOut">
              <a:rPr lang="en-AU" smtClean="0"/>
              <a:pPr/>
              <a:t>29/11/2016</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944037A-5D0D-4E47-8531-C9DCF17B1307}" type="slidenum">
              <a:rPr lang="en-AU" smtClean="0"/>
              <a:pPr/>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9919B20-DFD5-40B0-B12A-4644CF3DE790}" type="datetimeFigureOut">
              <a:rPr lang="en-AU" smtClean="0"/>
              <a:pPr/>
              <a:t>29/11/2016</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944037A-5D0D-4E47-8531-C9DCF17B1307}"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8134672" cy="1872208"/>
          </a:xfrm>
        </p:spPr>
        <p:txBody>
          <a:bodyPr>
            <a:normAutofit fontScale="90000"/>
          </a:bodyPr>
          <a:lstStyle/>
          <a:p>
            <a:r>
              <a:rPr lang="en-AU" dirty="0" smtClean="0"/>
              <a:t>Developing green skills </a:t>
            </a:r>
            <a:br>
              <a:rPr lang="en-AU" dirty="0" smtClean="0"/>
            </a:br>
            <a:r>
              <a:rPr lang="en-AU" dirty="0" smtClean="0"/>
              <a:t>through TAFE across Victoria</a:t>
            </a:r>
            <a:endParaRPr lang="en-AU" dirty="0"/>
          </a:p>
        </p:txBody>
      </p:sp>
      <p:sp>
        <p:nvSpPr>
          <p:cNvPr id="3" name="Subtitle 2"/>
          <p:cNvSpPr>
            <a:spLocks noGrp="1"/>
          </p:cNvSpPr>
          <p:nvPr>
            <p:ph type="subTitle" idx="1"/>
          </p:nvPr>
        </p:nvSpPr>
        <p:spPr>
          <a:xfrm>
            <a:off x="4139952" y="3611606"/>
            <a:ext cx="4318248" cy="1761609"/>
          </a:xfrm>
        </p:spPr>
        <p:txBody>
          <a:bodyPr>
            <a:normAutofit fontScale="92500" lnSpcReduction="10000"/>
          </a:bodyPr>
          <a:lstStyle/>
          <a:p>
            <a:r>
              <a:rPr lang="en-AU" dirty="0" smtClean="0"/>
              <a:t>AVETRA Canberra 2012</a:t>
            </a:r>
          </a:p>
          <a:p>
            <a:r>
              <a:rPr lang="en-AU" dirty="0" smtClean="0"/>
              <a:t>Dr Mike Brown</a:t>
            </a:r>
          </a:p>
          <a:p>
            <a:r>
              <a:rPr lang="en-AU" dirty="0" smtClean="0"/>
              <a:t>LaTrobe University</a:t>
            </a:r>
          </a:p>
          <a:p>
            <a:r>
              <a:rPr lang="en-AU" dirty="0" smtClean="0"/>
              <a:t>Faculty of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1896777" y="1124744"/>
            <a:ext cx="5350445" cy="5472608"/>
          </a:xfrm>
          <a:prstGeom prst="rect">
            <a:avLst/>
          </a:prstGeom>
          <a:noFill/>
          <a:ln w="9525">
            <a:noFill/>
            <a:miter lim="800000"/>
            <a:headEnd/>
            <a:tailEnd/>
          </a:ln>
        </p:spPr>
      </p:pic>
      <p:sp>
        <p:nvSpPr>
          <p:cNvPr id="2" name="Title 1"/>
          <p:cNvSpPr>
            <a:spLocks noGrp="1"/>
          </p:cNvSpPr>
          <p:nvPr>
            <p:ph type="title"/>
          </p:nvPr>
        </p:nvSpPr>
        <p:spPr>
          <a:xfrm>
            <a:off x="457200" y="274638"/>
            <a:ext cx="8435280" cy="994122"/>
          </a:xfrm>
        </p:spPr>
        <p:txBody>
          <a:bodyPr>
            <a:normAutofit fontScale="90000"/>
          </a:bodyPr>
          <a:lstStyle/>
          <a:p>
            <a:r>
              <a:rPr lang="en-AU" dirty="0" smtClean="0"/>
              <a:t>Some graphics from </a:t>
            </a:r>
            <a:r>
              <a:rPr lang="en-AU" dirty="0" err="1" smtClean="0"/>
              <a:t>Giddens</a:t>
            </a:r>
            <a:r>
              <a:rPr lang="en-AU" dirty="0" smtClean="0"/>
              <a:t> (2011)</a:t>
            </a:r>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stretch>
            <a:fillRect/>
          </a:stretch>
        </p:blipFill>
        <p:spPr bwMode="auto">
          <a:xfrm>
            <a:off x="2051720" y="980728"/>
            <a:ext cx="4752528" cy="5616624"/>
          </a:xfrm>
          <a:prstGeom prst="rect">
            <a:avLst/>
          </a:prstGeom>
          <a:noFill/>
          <a:ln w="9525">
            <a:noFill/>
            <a:miter lim="800000"/>
            <a:headEnd/>
            <a:tailEnd/>
          </a:ln>
        </p:spPr>
      </p:pic>
      <p:sp>
        <p:nvSpPr>
          <p:cNvPr id="2" name="Title 1"/>
          <p:cNvSpPr>
            <a:spLocks noGrp="1"/>
          </p:cNvSpPr>
          <p:nvPr>
            <p:ph type="title"/>
          </p:nvPr>
        </p:nvSpPr>
        <p:spPr>
          <a:xfrm>
            <a:off x="251520" y="274638"/>
            <a:ext cx="8435280" cy="1143000"/>
          </a:xfrm>
        </p:spPr>
        <p:txBody>
          <a:bodyPr>
            <a:normAutofit fontScale="90000"/>
          </a:bodyPr>
          <a:lstStyle/>
          <a:p>
            <a:r>
              <a:rPr lang="en-AU" dirty="0" smtClean="0"/>
              <a:t>Some graphics from </a:t>
            </a:r>
            <a:r>
              <a:rPr lang="en-AU" dirty="0" err="1" smtClean="0"/>
              <a:t>Giddens</a:t>
            </a:r>
            <a:r>
              <a:rPr lang="en-AU" dirty="0" smtClean="0"/>
              <a:t> (2011)</a:t>
            </a:r>
            <a:endParaRPr lang="en-A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AU" dirty="0" smtClean="0"/>
              <a:t>The UNEP (2011) report defines the Green Economy as ‘an economy that results in improved human well-being and reduced inequalities over the long term, while not exposing future generations to significant environmental risks and ecological scarcities’ (pg.2).</a:t>
            </a:r>
          </a:p>
          <a:p>
            <a:endParaRPr lang="en-AU" dirty="0" smtClean="0"/>
          </a:p>
          <a:p>
            <a:pPr>
              <a:buNone/>
            </a:pPr>
            <a:r>
              <a:rPr lang="en-AU" dirty="0" smtClean="0"/>
              <a:t>DEEWR (2011) in their report on </a:t>
            </a:r>
            <a:r>
              <a:rPr lang="en-AU" i="1" dirty="0" smtClean="0"/>
              <a:t>Australian Jobs</a:t>
            </a:r>
            <a:r>
              <a:rPr lang="en-AU" dirty="0" smtClean="0"/>
              <a:t> explains, ‘green skills, or skills for sustainability, are the professional and vocational skills, as well as the generic skills (such as sustainable approaches, innovation and problem solving) required for new green jobs and the greening of existing jobs across all industry sectors as a response to climate change and sustainability imperatives’ (DEEWR 2011: 31).</a:t>
            </a:r>
            <a:endParaRPr lang="en-AU" dirty="0"/>
          </a:p>
        </p:txBody>
      </p:sp>
      <p:sp>
        <p:nvSpPr>
          <p:cNvPr id="2" name="Title 1"/>
          <p:cNvSpPr>
            <a:spLocks noGrp="1"/>
          </p:cNvSpPr>
          <p:nvPr>
            <p:ph type="title"/>
          </p:nvPr>
        </p:nvSpPr>
        <p:spPr/>
        <p:txBody>
          <a:bodyPr/>
          <a:lstStyle/>
          <a:p>
            <a:r>
              <a:rPr lang="en-AU" dirty="0" smtClean="0"/>
              <a:t>Context and overview</a:t>
            </a:r>
            <a:endParaRPr lang="en-A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28592"/>
          </a:xfrm>
        </p:spPr>
        <p:txBody>
          <a:bodyPr>
            <a:normAutofit lnSpcReduction="10000"/>
          </a:bodyPr>
          <a:lstStyle/>
          <a:p>
            <a:pPr>
              <a:buNone/>
            </a:pPr>
            <a:r>
              <a:rPr lang="en-AU" dirty="0" smtClean="0"/>
              <a:t>Climate Commission (2011) ‘this decade is critical’ and Australia must decarbonise its economy and move to clean energy sources by 2050.  The longer we wait the more difficult and costly it will be. This is the basis of calls for a transition to a low carbon economy. High amongst the strategies to do this is the setting of targets for a lowering of carbon and pollution emissions, and also targets for the levels of alternative and renewable energy being used.  This paper starts to explore the extent to which green skills are being developed through some TAFE Institutes in Victoria. </a:t>
            </a:r>
          </a:p>
          <a:p>
            <a:pPr>
              <a:buNone/>
            </a:pPr>
            <a:endParaRPr lang="en-AU" dirty="0"/>
          </a:p>
        </p:txBody>
      </p:sp>
      <p:sp>
        <p:nvSpPr>
          <p:cNvPr id="2" name="Title 1"/>
          <p:cNvSpPr>
            <a:spLocks noGrp="1"/>
          </p:cNvSpPr>
          <p:nvPr>
            <p:ph type="title"/>
          </p:nvPr>
        </p:nvSpPr>
        <p:spPr>
          <a:xfrm>
            <a:off x="457200" y="274638"/>
            <a:ext cx="8229600" cy="634082"/>
          </a:xfrm>
        </p:spPr>
        <p:txBody>
          <a:bodyPr>
            <a:normAutofit fontScale="90000"/>
          </a:bodyPr>
          <a:lstStyle/>
          <a:p>
            <a:r>
              <a:rPr lang="en-AU" dirty="0" smtClean="0"/>
              <a:t>Context and overview</a:t>
            </a:r>
            <a:endParaRPr lang="en-A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smtClean="0"/>
              <a:t>The GSA: the Green Skills Agreement</a:t>
            </a:r>
          </a:p>
          <a:p>
            <a:pPr>
              <a:buNone/>
            </a:pPr>
            <a:endParaRPr lang="en-AU" dirty="0" smtClean="0"/>
          </a:p>
          <a:p>
            <a:r>
              <a:rPr lang="en-AU" dirty="0" smtClean="0"/>
              <a:t>The development of green skills</a:t>
            </a:r>
          </a:p>
          <a:p>
            <a:pPr lvl="1"/>
            <a:r>
              <a:rPr lang="en-AU" dirty="0" smtClean="0"/>
              <a:t>What, where, how and why</a:t>
            </a:r>
          </a:p>
          <a:p>
            <a:pPr lvl="1">
              <a:buNone/>
            </a:pPr>
            <a:endParaRPr lang="en-AU" dirty="0" smtClean="0"/>
          </a:p>
          <a:p>
            <a:r>
              <a:rPr lang="en-AU" dirty="0" smtClean="0"/>
              <a:t>The development of green skills within VET</a:t>
            </a:r>
          </a:p>
          <a:p>
            <a:pPr lvl="1"/>
            <a:r>
              <a:rPr lang="en-AU" dirty="0" smtClean="0"/>
              <a:t>Training packages, programs</a:t>
            </a:r>
          </a:p>
          <a:p>
            <a:pPr lvl="1"/>
            <a:r>
              <a:rPr lang="en-AU" dirty="0" smtClean="0"/>
              <a:t>VET students and graduates</a:t>
            </a:r>
          </a:p>
          <a:p>
            <a:pPr lvl="1"/>
            <a:r>
              <a:rPr lang="en-AU" dirty="0" smtClean="0"/>
              <a:t>Professional development of VET teachers and managers</a:t>
            </a:r>
            <a:endParaRPr lang="en-AU" dirty="0"/>
          </a:p>
        </p:txBody>
      </p:sp>
      <p:sp>
        <p:nvSpPr>
          <p:cNvPr id="2" name="Title 1"/>
          <p:cNvSpPr>
            <a:spLocks noGrp="1"/>
          </p:cNvSpPr>
          <p:nvPr>
            <p:ph type="title"/>
          </p:nvPr>
        </p:nvSpPr>
        <p:spPr/>
        <p:txBody>
          <a:bodyPr>
            <a:normAutofit fontScale="90000"/>
          </a:bodyPr>
          <a:lstStyle/>
          <a:p>
            <a:r>
              <a:rPr lang="en-AU" dirty="0" smtClean="0"/>
              <a:t>Other literature . . . other studies . . .</a:t>
            </a:r>
            <a:endParaRPr lang="en-A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Climate Institute (2011)</a:t>
            </a:r>
          </a:p>
          <a:p>
            <a:endParaRPr lang="en-AU" dirty="0" smtClean="0"/>
          </a:p>
          <a:p>
            <a:r>
              <a:rPr lang="en-AU" dirty="0" smtClean="0"/>
              <a:t>Rafferty &amp; Yu (2010) </a:t>
            </a:r>
          </a:p>
          <a:p>
            <a:endParaRPr lang="en-AU" dirty="0" smtClean="0"/>
          </a:p>
          <a:p>
            <a:r>
              <a:rPr lang="en-AU" dirty="0" smtClean="0"/>
              <a:t>ACTU (2008)</a:t>
            </a:r>
          </a:p>
          <a:p>
            <a:endParaRPr lang="en-AU" dirty="0" smtClean="0"/>
          </a:p>
          <a:p>
            <a:r>
              <a:rPr lang="en-AU" dirty="0" smtClean="0"/>
              <a:t>Hatfield-Dodds et al (2008)</a:t>
            </a:r>
          </a:p>
          <a:p>
            <a:endParaRPr lang="en-AU" dirty="0"/>
          </a:p>
        </p:txBody>
      </p:sp>
      <p:sp>
        <p:nvSpPr>
          <p:cNvPr id="2" name="Title 1"/>
          <p:cNvSpPr>
            <a:spLocks noGrp="1"/>
          </p:cNvSpPr>
          <p:nvPr>
            <p:ph type="title"/>
          </p:nvPr>
        </p:nvSpPr>
        <p:spPr>
          <a:xfrm>
            <a:off x="457200" y="274638"/>
            <a:ext cx="8229600" cy="850106"/>
          </a:xfrm>
        </p:spPr>
        <p:txBody>
          <a:bodyPr>
            <a:normAutofit fontScale="90000"/>
          </a:bodyPr>
          <a:lstStyle/>
          <a:p>
            <a:r>
              <a:rPr lang="en-AU" dirty="0" smtClean="0"/>
              <a:t>Other literature . Green collar work</a:t>
            </a:r>
            <a:endParaRPr lang="en-A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AU" dirty="0" smtClean="0"/>
          </a:p>
          <a:p>
            <a:r>
              <a:rPr lang="en-AU" dirty="0" smtClean="0"/>
              <a:t>GSA and GSA Implementation Plan</a:t>
            </a:r>
          </a:p>
          <a:p>
            <a:pPr>
              <a:buNone/>
            </a:pPr>
            <a:endParaRPr lang="en-AU" dirty="0" smtClean="0"/>
          </a:p>
          <a:p>
            <a:r>
              <a:rPr lang="en-AU" dirty="0" smtClean="0"/>
              <a:t>GSA has four objectives</a:t>
            </a:r>
          </a:p>
          <a:p>
            <a:endParaRPr lang="en-AU" dirty="0" smtClean="0"/>
          </a:p>
          <a:p>
            <a:r>
              <a:rPr lang="en-AU" dirty="0" smtClean="0"/>
              <a:t>Donavan (2010) summarised these as, the development of national standards, upskilling the VET workforce, revision of training packages, and transition strategy for vulnerable workers. </a:t>
            </a:r>
          </a:p>
          <a:p>
            <a:endParaRPr lang="en-AU" dirty="0" smtClean="0"/>
          </a:p>
          <a:p>
            <a:endParaRPr lang="en-AU" dirty="0"/>
          </a:p>
        </p:txBody>
      </p:sp>
      <p:sp>
        <p:nvSpPr>
          <p:cNvPr id="2" name="Title 1"/>
          <p:cNvSpPr>
            <a:spLocks noGrp="1"/>
          </p:cNvSpPr>
          <p:nvPr>
            <p:ph type="title"/>
          </p:nvPr>
        </p:nvSpPr>
        <p:spPr/>
        <p:txBody>
          <a:bodyPr>
            <a:normAutofit fontScale="90000"/>
          </a:bodyPr>
          <a:lstStyle/>
          <a:p>
            <a:r>
              <a:rPr lang="en-AU" dirty="0" smtClean="0"/>
              <a:t>The development of green skills</a:t>
            </a:r>
            <a:br>
              <a:rPr lang="en-AU" dirty="0" smtClean="0"/>
            </a:br>
            <a:r>
              <a:rPr lang="en-AU" dirty="0" smtClean="0"/>
              <a:t>What, where, how and why</a:t>
            </a:r>
            <a:endParaRPr lang="en-A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306483"/>
          </a:xfrm>
        </p:spPr>
        <p:txBody>
          <a:bodyPr>
            <a:normAutofit lnSpcReduction="10000"/>
          </a:bodyPr>
          <a:lstStyle/>
          <a:p>
            <a:endParaRPr lang="en-AU" dirty="0" smtClean="0"/>
          </a:p>
          <a:p>
            <a:r>
              <a:rPr lang="en-AU" dirty="0" smtClean="0"/>
              <a:t>Training packages, and VET programs</a:t>
            </a:r>
          </a:p>
          <a:p>
            <a:pPr lvl="1"/>
            <a:r>
              <a:rPr lang="en-AU" dirty="0" smtClean="0"/>
              <a:t>(Toohey 2010)</a:t>
            </a:r>
          </a:p>
          <a:p>
            <a:endParaRPr lang="en-AU" dirty="0" smtClean="0"/>
          </a:p>
          <a:p>
            <a:r>
              <a:rPr lang="en-AU" dirty="0" smtClean="0"/>
              <a:t>VET students and graduates</a:t>
            </a:r>
          </a:p>
          <a:p>
            <a:pPr lvl="1"/>
            <a:r>
              <a:rPr lang="en-AU" dirty="0" smtClean="0"/>
              <a:t>DSF 2008 &amp; 2011; Sack 2012</a:t>
            </a:r>
          </a:p>
          <a:p>
            <a:pPr>
              <a:buNone/>
            </a:pPr>
            <a:endParaRPr lang="en-AU" dirty="0" smtClean="0"/>
          </a:p>
          <a:p>
            <a:r>
              <a:rPr lang="en-AU" dirty="0" smtClean="0"/>
              <a:t>Professional development of VET teachers and managers</a:t>
            </a:r>
          </a:p>
          <a:p>
            <a:pPr lvl="1"/>
            <a:r>
              <a:rPr lang="en-AU" dirty="0" smtClean="0"/>
              <a:t>Ithaca Group 2011</a:t>
            </a:r>
            <a:endParaRPr lang="en-AU" dirty="0"/>
          </a:p>
        </p:txBody>
      </p:sp>
      <p:sp>
        <p:nvSpPr>
          <p:cNvPr id="2" name="Title 1"/>
          <p:cNvSpPr>
            <a:spLocks noGrp="1"/>
          </p:cNvSpPr>
          <p:nvPr>
            <p:ph type="title"/>
          </p:nvPr>
        </p:nvSpPr>
        <p:spPr/>
        <p:txBody>
          <a:bodyPr>
            <a:normAutofit fontScale="90000"/>
          </a:bodyPr>
          <a:lstStyle/>
          <a:p>
            <a:r>
              <a:rPr lang="en-AU" dirty="0" smtClean="0"/>
              <a:t>The development of green skills within VET</a:t>
            </a:r>
            <a:endParaRPr lang="en-A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AU" dirty="0" smtClean="0"/>
              <a:t>Three key questions . . . </a:t>
            </a:r>
          </a:p>
          <a:p>
            <a:pPr>
              <a:buNone/>
            </a:pPr>
            <a:endParaRPr lang="en-AU" dirty="0" smtClean="0"/>
          </a:p>
          <a:p>
            <a:r>
              <a:rPr lang="en-AU" dirty="0" smtClean="0"/>
              <a:t>How are job roles changing in the transition to a low carbon economy? </a:t>
            </a:r>
          </a:p>
          <a:p>
            <a:r>
              <a:rPr lang="en-AU" dirty="0" smtClean="0"/>
              <a:t>How are TAFE training programs changing to develop ‘green skills’? </a:t>
            </a:r>
          </a:p>
          <a:p>
            <a:r>
              <a:rPr lang="en-AU" dirty="0" smtClean="0"/>
              <a:t>How are the TAFE staff’s professional development needs for understanding green skills, being met?</a:t>
            </a:r>
          </a:p>
          <a:p>
            <a:pPr>
              <a:buNone/>
            </a:pPr>
            <a:endParaRPr lang="en-AU" dirty="0" smtClean="0"/>
          </a:p>
        </p:txBody>
      </p:sp>
      <p:sp>
        <p:nvSpPr>
          <p:cNvPr id="2" name="Title 1"/>
          <p:cNvSpPr>
            <a:spLocks noGrp="1"/>
          </p:cNvSpPr>
          <p:nvPr>
            <p:ph type="title"/>
          </p:nvPr>
        </p:nvSpPr>
        <p:spPr/>
        <p:txBody>
          <a:bodyPr/>
          <a:lstStyle/>
          <a:p>
            <a:r>
              <a:rPr lang="en-AU" dirty="0" smtClean="0"/>
              <a:t>Methodology</a:t>
            </a:r>
            <a:endParaRPr lang="en-A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smtClean="0"/>
              <a:t>Four groups of participants, </a:t>
            </a:r>
          </a:p>
          <a:p>
            <a:pPr lvl="2">
              <a:buNone/>
            </a:pPr>
            <a:r>
              <a:rPr lang="en-AU" dirty="0" smtClean="0"/>
              <a:t>Industry and community stakeholders (20);</a:t>
            </a:r>
          </a:p>
          <a:p>
            <a:pPr lvl="2">
              <a:buNone/>
            </a:pPr>
            <a:r>
              <a:rPr lang="en-AU" dirty="0" smtClean="0"/>
              <a:t>VET managers (20)</a:t>
            </a:r>
          </a:p>
          <a:p>
            <a:pPr lvl="2">
              <a:buNone/>
            </a:pPr>
            <a:r>
              <a:rPr lang="en-AU" dirty="0" smtClean="0"/>
              <a:t>TAFE teachers (22)</a:t>
            </a:r>
          </a:p>
          <a:p>
            <a:pPr lvl="2">
              <a:buNone/>
            </a:pPr>
            <a:r>
              <a:rPr lang="en-AU" dirty="0" smtClean="0"/>
              <a:t>TAFE students (19)</a:t>
            </a:r>
          </a:p>
          <a:p>
            <a:pPr lvl="2">
              <a:buNone/>
            </a:pPr>
            <a:endParaRPr lang="en-AU" dirty="0" smtClean="0"/>
          </a:p>
          <a:p>
            <a:r>
              <a:rPr lang="en-AU" dirty="0" smtClean="0"/>
              <a:t>Sample size of eighty-one (N=81)</a:t>
            </a:r>
          </a:p>
          <a:p>
            <a:pPr lvl="2">
              <a:buNone/>
            </a:pPr>
            <a:endParaRPr lang="en-AU" dirty="0" smtClean="0"/>
          </a:p>
          <a:p>
            <a:r>
              <a:rPr lang="en-AU" dirty="0" smtClean="0"/>
              <a:t>Semi-structured focus group or individual interviews, around 30 minutes each, fully transcribed, and thematically analysed</a:t>
            </a:r>
          </a:p>
          <a:p>
            <a:endParaRPr lang="en-AU" dirty="0"/>
          </a:p>
        </p:txBody>
      </p:sp>
      <p:sp>
        <p:nvSpPr>
          <p:cNvPr id="2" name="Title 1"/>
          <p:cNvSpPr>
            <a:spLocks noGrp="1"/>
          </p:cNvSpPr>
          <p:nvPr>
            <p:ph type="title"/>
          </p:nvPr>
        </p:nvSpPr>
        <p:spPr/>
        <p:txBody>
          <a:bodyPr/>
          <a:lstStyle/>
          <a:p>
            <a:r>
              <a:rPr lang="en-AU" dirty="0" smtClean="0"/>
              <a:t>Methodology</a:t>
            </a:r>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AU" dirty="0" smtClean="0"/>
          </a:p>
          <a:p>
            <a:r>
              <a:rPr lang="en-AU" dirty="0" smtClean="0"/>
              <a:t>How are job roles changing in the transition to a low carbon economy? </a:t>
            </a:r>
          </a:p>
          <a:p>
            <a:r>
              <a:rPr lang="en-AU" dirty="0" smtClean="0"/>
              <a:t>How are TAFE training programs changing to develop ‘green skills’? </a:t>
            </a:r>
          </a:p>
          <a:p>
            <a:r>
              <a:rPr lang="en-AU" dirty="0" smtClean="0"/>
              <a:t>How are the TAFE staff’s professional development needs for understanding green skills, being met?</a:t>
            </a:r>
          </a:p>
          <a:p>
            <a:pPr>
              <a:buNone/>
            </a:pPr>
            <a:endParaRPr lang="en-AU" dirty="0" smtClean="0"/>
          </a:p>
        </p:txBody>
      </p:sp>
      <p:sp>
        <p:nvSpPr>
          <p:cNvPr id="2" name="Title 1"/>
          <p:cNvSpPr>
            <a:spLocks noGrp="1"/>
          </p:cNvSpPr>
          <p:nvPr>
            <p:ph type="title"/>
          </p:nvPr>
        </p:nvSpPr>
        <p:spPr/>
        <p:txBody>
          <a:bodyPr>
            <a:normAutofit/>
          </a:bodyPr>
          <a:lstStyle/>
          <a:p>
            <a:r>
              <a:rPr lang="en-AU" dirty="0" smtClean="0"/>
              <a:t>Three key questions . . . </a:t>
            </a:r>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smtClean="0"/>
          </a:p>
          <a:p>
            <a:endParaRPr lang="en-AU" dirty="0" smtClean="0"/>
          </a:p>
          <a:p>
            <a:r>
              <a:rPr lang="en-AU" dirty="0" smtClean="0"/>
              <a:t>A larger study with a national sample of VET providers to investigate how job roles and work practices are changing along with a review of how the development of green skills is occurring</a:t>
            </a:r>
          </a:p>
          <a:p>
            <a:endParaRPr lang="en-AU" dirty="0" smtClean="0"/>
          </a:p>
          <a:p>
            <a:r>
              <a:rPr lang="en-AU" dirty="0" smtClean="0"/>
              <a:t>In situ methodological carriage </a:t>
            </a:r>
            <a:endParaRPr lang="en-AU" dirty="0"/>
          </a:p>
        </p:txBody>
      </p:sp>
      <p:sp>
        <p:nvSpPr>
          <p:cNvPr id="2" name="Title 1"/>
          <p:cNvSpPr>
            <a:spLocks noGrp="1"/>
          </p:cNvSpPr>
          <p:nvPr>
            <p:ph type="title"/>
          </p:nvPr>
        </p:nvSpPr>
        <p:spPr/>
        <p:txBody>
          <a:bodyPr/>
          <a:lstStyle/>
          <a:p>
            <a:r>
              <a:rPr lang="en-AU" dirty="0" smtClean="0"/>
              <a:t>Further research</a:t>
            </a:r>
            <a:endParaRPr lang="en-A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306483"/>
          </a:xfrm>
        </p:spPr>
        <p:txBody>
          <a:bodyPr>
            <a:normAutofit lnSpcReduction="10000"/>
          </a:bodyPr>
          <a:lstStyle/>
          <a:p>
            <a:r>
              <a:rPr lang="en-AU" dirty="0" smtClean="0"/>
              <a:t>Transport and logistics</a:t>
            </a:r>
          </a:p>
          <a:p>
            <a:r>
              <a:rPr lang="en-AU" dirty="0" smtClean="0"/>
              <a:t>Pastry-cooking and baking</a:t>
            </a:r>
          </a:p>
          <a:p>
            <a:r>
              <a:rPr lang="en-AU" dirty="0" err="1" smtClean="0"/>
              <a:t>Timbertown</a:t>
            </a:r>
            <a:r>
              <a:rPr lang="en-AU" dirty="0" smtClean="0"/>
              <a:t> in Gippsland</a:t>
            </a:r>
          </a:p>
          <a:p>
            <a:r>
              <a:rPr lang="en-AU" dirty="0" smtClean="0"/>
              <a:t>CEOs of Energy companies</a:t>
            </a:r>
          </a:p>
          <a:p>
            <a:r>
              <a:rPr lang="en-AU" dirty="0" smtClean="0"/>
              <a:t>Local councils</a:t>
            </a:r>
          </a:p>
          <a:p>
            <a:r>
              <a:rPr lang="en-AU" dirty="0" smtClean="0"/>
              <a:t>A plant operator</a:t>
            </a:r>
          </a:p>
          <a:p>
            <a:r>
              <a:rPr lang="en-AU" dirty="0" smtClean="0"/>
              <a:t>Alternative Energy retail suppliers and installations</a:t>
            </a:r>
          </a:p>
          <a:p>
            <a:r>
              <a:rPr lang="en-AU" dirty="0" smtClean="0"/>
              <a:t> Sustainability Victoria</a:t>
            </a:r>
          </a:p>
          <a:p>
            <a:r>
              <a:rPr lang="en-AU" dirty="0" smtClean="0"/>
              <a:t>Master Plumbers Association: </a:t>
            </a:r>
          </a:p>
          <a:p>
            <a:endParaRPr lang="en-AU" dirty="0" smtClean="0"/>
          </a:p>
          <a:p>
            <a:endParaRPr lang="en-AU" dirty="0"/>
          </a:p>
        </p:txBody>
      </p:sp>
      <p:sp>
        <p:nvSpPr>
          <p:cNvPr id="2" name="Title 1"/>
          <p:cNvSpPr>
            <a:spLocks noGrp="1"/>
          </p:cNvSpPr>
          <p:nvPr>
            <p:ph type="title"/>
          </p:nvPr>
        </p:nvSpPr>
        <p:spPr/>
        <p:txBody>
          <a:bodyPr>
            <a:normAutofit fontScale="90000"/>
          </a:bodyPr>
          <a:lstStyle/>
          <a:p>
            <a:r>
              <a:rPr lang="en-AU" dirty="0" smtClean="0"/>
              <a:t>Tentative Findings: industry and community stakeholders</a:t>
            </a:r>
            <a:endParaRPr lang="en-A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306483"/>
          </a:xfrm>
        </p:spPr>
        <p:txBody>
          <a:bodyPr/>
          <a:lstStyle/>
          <a:p>
            <a:pPr>
              <a:buNone/>
            </a:pPr>
            <a:endParaRPr lang="en-AU" dirty="0" smtClean="0"/>
          </a:p>
          <a:p>
            <a:pPr>
              <a:buNone/>
            </a:pPr>
            <a:r>
              <a:rPr lang="en-AU" dirty="0" smtClean="0"/>
              <a:t>Four main drivers: </a:t>
            </a:r>
          </a:p>
          <a:p>
            <a:pPr>
              <a:buNone/>
            </a:pPr>
            <a:endParaRPr lang="en-AU" dirty="0" smtClean="0"/>
          </a:p>
          <a:p>
            <a:r>
              <a:rPr lang="en-AU" dirty="0" smtClean="0"/>
              <a:t>lower costs and the business case;</a:t>
            </a:r>
          </a:p>
          <a:p>
            <a:r>
              <a:rPr lang="en-AU" dirty="0" smtClean="0"/>
              <a:t>A viable alternative</a:t>
            </a:r>
          </a:p>
          <a:p>
            <a:r>
              <a:rPr lang="en-AU" dirty="0" smtClean="0"/>
              <a:t>Better for health and wellbeing</a:t>
            </a:r>
          </a:p>
          <a:p>
            <a:r>
              <a:rPr lang="en-AU" dirty="0" smtClean="0"/>
              <a:t>Better for the environment and part of the transition to a low carbon economy (but don’t say ‘green’)</a:t>
            </a:r>
          </a:p>
          <a:p>
            <a:endParaRPr lang="en-AU" dirty="0" smtClean="0"/>
          </a:p>
          <a:p>
            <a:endParaRPr lang="en-AU" dirty="0" smtClean="0"/>
          </a:p>
          <a:p>
            <a:endParaRPr lang="en-AU" dirty="0"/>
          </a:p>
        </p:txBody>
      </p:sp>
      <p:sp>
        <p:nvSpPr>
          <p:cNvPr id="2" name="Title 1"/>
          <p:cNvSpPr>
            <a:spLocks noGrp="1"/>
          </p:cNvSpPr>
          <p:nvPr>
            <p:ph type="title"/>
          </p:nvPr>
        </p:nvSpPr>
        <p:spPr/>
        <p:txBody>
          <a:bodyPr>
            <a:normAutofit fontScale="90000"/>
          </a:bodyPr>
          <a:lstStyle/>
          <a:p>
            <a:r>
              <a:rPr lang="en-AU" dirty="0" smtClean="0"/>
              <a:t>Tentative Findings: industry and community stakeholders</a:t>
            </a:r>
            <a:endParaRPr lang="en-A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endParaRPr lang="en-AU" dirty="0" smtClean="0"/>
          </a:p>
          <a:p>
            <a:r>
              <a:rPr lang="en-AU" dirty="0" smtClean="0"/>
              <a:t>Generally no worries changing and making adjustments</a:t>
            </a:r>
          </a:p>
          <a:p>
            <a:endParaRPr lang="en-AU" dirty="0" smtClean="0"/>
          </a:p>
          <a:p>
            <a:pPr>
              <a:buNone/>
            </a:pPr>
            <a:r>
              <a:rPr lang="en-AU" dirty="0" smtClean="0"/>
              <a:t>	‘Just tell us what you want and we will do it’</a:t>
            </a:r>
          </a:p>
          <a:p>
            <a:pPr>
              <a:buNone/>
            </a:pPr>
            <a:endParaRPr lang="en-AU" dirty="0" smtClean="0"/>
          </a:p>
          <a:p>
            <a:r>
              <a:rPr lang="en-AU" dirty="0" smtClean="0"/>
              <a:t>Implementing changes to training packages, changes to courses and programs</a:t>
            </a:r>
          </a:p>
          <a:p>
            <a:r>
              <a:rPr lang="en-AU" dirty="0" smtClean="0"/>
              <a:t>Two Hospitality departments at two different TAFEs</a:t>
            </a:r>
          </a:p>
          <a:p>
            <a:r>
              <a:rPr lang="en-AU" dirty="0" smtClean="0"/>
              <a:t>Full support and finding money, to no support and wont even bother looking for money</a:t>
            </a:r>
          </a:p>
          <a:p>
            <a:r>
              <a:rPr lang="en-AU" dirty="0" smtClean="0"/>
              <a:t>Generally very supportive of PD</a:t>
            </a:r>
          </a:p>
          <a:p>
            <a:endParaRPr lang="en-AU" dirty="0"/>
          </a:p>
        </p:txBody>
      </p:sp>
      <p:sp>
        <p:nvSpPr>
          <p:cNvPr id="2" name="Title 1"/>
          <p:cNvSpPr>
            <a:spLocks noGrp="1"/>
          </p:cNvSpPr>
          <p:nvPr>
            <p:ph type="title"/>
          </p:nvPr>
        </p:nvSpPr>
        <p:spPr/>
        <p:txBody>
          <a:bodyPr>
            <a:normAutofit fontScale="90000"/>
          </a:bodyPr>
          <a:lstStyle/>
          <a:p>
            <a:r>
              <a:rPr lang="en-AU" dirty="0" smtClean="0"/>
              <a:t>Tentative Findings: TAFE managers</a:t>
            </a:r>
            <a:endParaRPr lang="en-A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112568"/>
          </a:xfrm>
        </p:spPr>
        <p:txBody>
          <a:bodyPr>
            <a:normAutofit fontScale="85000" lnSpcReduction="20000"/>
          </a:bodyPr>
          <a:lstStyle/>
          <a:p>
            <a:r>
              <a:rPr lang="en-AU" dirty="0" smtClean="0"/>
              <a:t>Jobs changing and adaption: </a:t>
            </a:r>
          </a:p>
          <a:p>
            <a:r>
              <a:rPr lang="en-AU" dirty="0" smtClean="0"/>
              <a:t>Childcare industry, new call to educate the four year olds;</a:t>
            </a:r>
          </a:p>
          <a:p>
            <a:r>
              <a:rPr lang="en-AU" dirty="0" smtClean="0"/>
              <a:t>Plumbing: Master Plumbers Assoc; new products and new practices, bulk buy strategies, some real champions</a:t>
            </a:r>
          </a:p>
          <a:p>
            <a:r>
              <a:rPr lang="en-AU" dirty="0" smtClean="0"/>
              <a:t>Electrical: made an off grid simulation, the trailer</a:t>
            </a:r>
          </a:p>
          <a:p>
            <a:r>
              <a:rPr lang="en-AU" dirty="0" smtClean="0"/>
              <a:t>Building trades: bricklayers, carpenters, </a:t>
            </a:r>
          </a:p>
          <a:p>
            <a:r>
              <a:rPr lang="en-AU" dirty="0" smtClean="0"/>
              <a:t>Performing arts: travel is an issue.</a:t>
            </a:r>
          </a:p>
          <a:p>
            <a:r>
              <a:rPr lang="en-AU" dirty="0" smtClean="0"/>
              <a:t>Cooking hospitality</a:t>
            </a:r>
          </a:p>
          <a:p>
            <a:r>
              <a:rPr lang="en-AU" dirty="0" smtClean="0"/>
              <a:t>Farming: new practices, water usage, tree planting ??</a:t>
            </a:r>
          </a:p>
          <a:p>
            <a:r>
              <a:rPr lang="en-AU" dirty="0" smtClean="0"/>
              <a:t>Sustainability Officers in large companies</a:t>
            </a:r>
          </a:p>
          <a:p>
            <a:r>
              <a:rPr lang="en-AU" dirty="0" smtClean="0"/>
              <a:t>Some teachers more than others</a:t>
            </a:r>
          </a:p>
          <a:p>
            <a:r>
              <a:rPr lang="en-AU" dirty="0" smtClean="0"/>
              <a:t>There is evidence of many initiatives but it is still possible to have no change </a:t>
            </a:r>
          </a:p>
        </p:txBody>
      </p:sp>
      <p:sp>
        <p:nvSpPr>
          <p:cNvPr id="2" name="Title 1"/>
          <p:cNvSpPr>
            <a:spLocks noGrp="1"/>
          </p:cNvSpPr>
          <p:nvPr>
            <p:ph type="title"/>
          </p:nvPr>
        </p:nvSpPr>
        <p:spPr/>
        <p:txBody>
          <a:bodyPr>
            <a:normAutofit fontScale="90000"/>
          </a:bodyPr>
          <a:lstStyle/>
          <a:p>
            <a:r>
              <a:rPr lang="en-AU" dirty="0" smtClean="0"/>
              <a:t>Tentative Findings: TAFE teachers</a:t>
            </a:r>
            <a:endParaRPr lang="en-A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smtClean="0"/>
              <a:t>Plumbing, </a:t>
            </a:r>
          </a:p>
          <a:p>
            <a:r>
              <a:rPr lang="en-AU" dirty="0" smtClean="0"/>
              <a:t>Electricians, </a:t>
            </a:r>
          </a:p>
          <a:p>
            <a:r>
              <a:rPr lang="en-AU" dirty="0" err="1" smtClean="0"/>
              <a:t>Signwriter</a:t>
            </a:r>
            <a:r>
              <a:rPr lang="en-AU" dirty="0" smtClean="0"/>
              <a:t>, </a:t>
            </a:r>
          </a:p>
          <a:p>
            <a:r>
              <a:rPr lang="en-AU" dirty="0" smtClean="0"/>
              <a:t>Carpenters, </a:t>
            </a:r>
          </a:p>
          <a:p>
            <a:r>
              <a:rPr lang="en-AU" dirty="0" smtClean="0"/>
              <a:t>Cabinetmakers, </a:t>
            </a:r>
          </a:p>
          <a:p>
            <a:r>
              <a:rPr lang="en-AU" dirty="0" smtClean="0"/>
              <a:t>Land management and conservation,</a:t>
            </a:r>
          </a:p>
          <a:p>
            <a:r>
              <a:rPr lang="en-AU" dirty="0" smtClean="0"/>
              <a:t>Renewable </a:t>
            </a:r>
            <a:r>
              <a:rPr lang="en-AU" smtClean="0"/>
              <a:t>energy students, </a:t>
            </a:r>
            <a:endParaRPr lang="en-AU" dirty="0" smtClean="0"/>
          </a:p>
          <a:p>
            <a:r>
              <a:rPr lang="en-AU" dirty="0" err="1" smtClean="0"/>
              <a:t>Boatbuilder</a:t>
            </a:r>
            <a:r>
              <a:rPr lang="en-AU" dirty="0" smtClean="0"/>
              <a:t> </a:t>
            </a:r>
            <a:endParaRPr lang="en-AU" dirty="0"/>
          </a:p>
        </p:txBody>
      </p:sp>
      <p:sp>
        <p:nvSpPr>
          <p:cNvPr id="2" name="Title 1"/>
          <p:cNvSpPr>
            <a:spLocks noGrp="1"/>
          </p:cNvSpPr>
          <p:nvPr>
            <p:ph type="title"/>
          </p:nvPr>
        </p:nvSpPr>
        <p:spPr/>
        <p:txBody>
          <a:bodyPr>
            <a:normAutofit fontScale="90000"/>
          </a:bodyPr>
          <a:lstStyle/>
          <a:p>
            <a:r>
              <a:rPr lang="en-AU" dirty="0" smtClean="0"/>
              <a:t>Tentative Findings: TAFE students</a:t>
            </a:r>
            <a:endParaRPr lang="en-A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smtClean="0"/>
              <a:t>Generally seeing some changes</a:t>
            </a:r>
          </a:p>
          <a:p>
            <a:r>
              <a:rPr lang="en-AU" dirty="0" smtClean="0"/>
              <a:t>Double agendas of cutting waste and inefficiency which also cuts costs – the business case</a:t>
            </a:r>
          </a:p>
          <a:p>
            <a:r>
              <a:rPr lang="en-AU" dirty="0" smtClean="0"/>
              <a:t>Green skills being incorporated into their courses in general and specific ways.</a:t>
            </a:r>
          </a:p>
        </p:txBody>
      </p:sp>
      <p:sp>
        <p:nvSpPr>
          <p:cNvPr id="2" name="Title 1"/>
          <p:cNvSpPr>
            <a:spLocks noGrp="1"/>
          </p:cNvSpPr>
          <p:nvPr>
            <p:ph type="title"/>
          </p:nvPr>
        </p:nvSpPr>
        <p:spPr/>
        <p:txBody>
          <a:bodyPr>
            <a:normAutofit fontScale="90000"/>
          </a:bodyPr>
          <a:lstStyle/>
          <a:p>
            <a:r>
              <a:rPr lang="en-AU" dirty="0" smtClean="0"/>
              <a:t>Tentative Findings: TAFE students</a:t>
            </a:r>
            <a:endParaRPr lang="en-A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00600"/>
          </a:xfrm>
        </p:spPr>
        <p:txBody>
          <a:bodyPr>
            <a:normAutofit fontScale="92500" lnSpcReduction="20000"/>
          </a:bodyPr>
          <a:lstStyle/>
          <a:p>
            <a:endParaRPr lang="en-AU" dirty="0" smtClean="0"/>
          </a:p>
          <a:p>
            <a:r>
              <a:rPr lang="en-AU" dirty="0" smtClean="0"/>
              <a:t>This study analyses data from four categories of stakeholders and participants in order to provide insight into the actual perceptions and practices around sustainability across five TAFE Institute.  </a:t>
            </a:r>
          </a:p>
          <a:p>
            <a:r>
              <a:rPr lang="en-AU" dirty="0" smtClean="0"/>
              <a:t>Some new jobs are emerging and while these are thought likely to increase in the future, most change is occurring within existing jobs and in the application of the skills.  </a:t>
            </a:r>
          </a:p>
          <a:p>
            <a:r>
              <a:rPr lang="en-AU" dirty="0" smtClean="0"/>
              <a:t>Clearly markets are growing in renewable energy, energy efficiency, sustainable water systems, green buildings, and waste and recycling, with all jobs seemingly starting to consider and incorporate ‘skills for sustainability’. </a:t>
            </a:r>
          </a:p>
          <a:p>
            <a:r>
              <a:rPr lang="en-AU" dirty="0" smtClean="0"/>
              <a:t>There is evidence of many initiatives but it is still possible to have no change </a:t>
            </a:r>
          </a:p>
        </p:txBody>
      </p:sp>
      <p:sp>
        <p:nvSpPr>
          <p:cNvPr id="2" name="Title 1"/>
          <p:cNvSpPr>
            <a:spLocks noGrp="1"/>
          </p:cNvSpPr>
          <p:nvPr>
            <p:ph type="title"/>
          </p:nvPr>
        </p:nvSpPr>
        <p:spPr>
          <a:xfrm>
            <a:off x="457200" y="274638"/>
            <a:ext cx="8229600" cy="850106"/>
          </a:xfrm>
        </p:spPr>
        <p:txBody>
          <a:bodyPr/>
          <a:lstStyle/>
          <a:p>
            <a:r>
              <a:rPr lang="en-AU" dirty="0" smtClean="0"/>
              <a:t>Conclusions</a:t>
            </a:r>
            <a:endParaRPr lang="en-A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smtClean="0"/>
          </a:p>
          <a:p>
            <a:endParaRPr lang="en-AU" dirty="0" smtClean="0"/>
          </a:p>
          <a:p>
            <a:r>
              <a:rPr lang="en-AU" dirty="0" smtClean="0"/>
              <a:t>A larger study with a national sample of VET providers to investigate how job roles and work practices are changing along with a review of how the development of green skills is occurring</a:t>
            </a:r>
            <a:endParaRPr lang="en-AU" dirty="0"/>
          </a:p>
        </p:txBody>
      </p:sp>
      <p:sp>
        <p:nvSpPr>
          <p:cNvPr id="2" name="Title 1"/>
          <p:cNvSpPr>
            <a:spLocks noGrp="1"/>
          </p:cNvSpPr>
          <p:nvPr>
            <p:ph type="title"/>
          </p:nvPr>
        </p:nvSpPr>
        <p:spPr/>
        <p:txBody>
          <a:bodyPr/>
          <a:lstStyle/>
          <a:p>
            <a:r>
              <a:rPr lang="en-AU" dirty="0" smtClean="0"/>
              <a:t>Further research</a:t>
            </a:r>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An overview of the study</a:t>
            </a:r>
          </a:p>
          <a:p>
            <a:r>
              <a:rPr lang="en-AU" dirty="0" smtClean="0"/>
              <a:t>Context and background</a:t>
            </a:r>
          </a:p>
          <a:p>
            <a:r>
              <a:rPr lang="en-AU" dirty="0" smtClean="0"/>
              <a:t>Other literature, other studies</a:t>
            </a:r>
          </a:p>
          <a:p>
            <a:r>
              <a:rPr lang="en-AU" dirty="0" smtClean="0"/>
              <a:t>Methodology</a:t>
            </a:r>
          </a:p>
          <a:p>
            <a:r>
              <a:rPr lang="en-AU" dirty="0" smtClean="0"/>
              <a:t>Findings</a:t>
            </a:r>
          </a:p>
          <a:p>
            <a:r>
              <a:rPr lang="en-AU" dirty="0" smtClean="0"/>
              <a:t>Discussion</a:t>
            </a:r>
          </a:p>
          <a:p>
            <a:r>
              <a:rPr lang="en-AU" dirty="0" smtClean="0"/>
              <a:t>Conclusions</a:t>
            </a:r>
          </a:p>
          <a:p>
            <a:endParaRPr lang="en-AU" dirty="0"/>
          </a:p>
        </p:txBody>
      </p:sp>
      <p:sp>
        <p:nvSpPr>
          <p:cNvPr id="2" name="Title 1"/>
          <p:cNvSpPr>
            <a:spLocks noGrp="1"/>
          </p:cNvSpPr>
          <p:nvPr>
            <p:ph type="title"/>
          </p:nvPr>
        </p:nvSpPr>
        <p:spPr/>
        <p:txBody>
          <a:bodyPr/>
          <a:lstStyle/>
          <a:p>
            <a:r>
              <a:rPr lang="en-AU" dirty="0" smtClean="0"/>
              <a:t>A brief overview . . . </a:t>
            </a:r>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smtClean="0"/>
          </a:p>
          <a:p>
            <a:endParaRPr lang="en-AU" dirty="0" smtClean="0"/>
          </a:p>
          <a:p>
            <a:r>
              <a:rPr lang="en-AU" dirty="0" smtClean="0"/>
              <a:t>A larger study with a national sample of VET providers to investigate how job roles and work practices are changing along with a review of how the development of green skills is occurring</a:t>
            </a:r>
          </a:p>
          <a:p>
            <a:endParaRPr lang="en-AU" dirty="0" smtClean="0"/>
          </a:p>
          <a:p>
            <a:r>
              <a:rPr lang="en-AU" dirty="0" smtClean="0"/>
              <a:t>In situ methodological carriage </a:t>
            </a:r>
            <a:endParaRPr lang="en-AU" dirty="0"/>
          </a:p>
        </p:txBody>
      </p:sp>
      <p:sp>
        <p:nvSpPr>
          <p:cNvPr id="2" name="Title 1"/>
          <p:cNvSpPr>
            <a:spLocks noGrp="1"/>
          </p:cNvSpPr>
          <p:nvPr>
            <p:ph type="title"/>
          </p:nvPr>
        </p:nvSpPr>
        <p:spPr/>
        <p:txBody>
          <a:bodyPr/>
          <a:lstStyle/>
          <a:p>
            <a:r>
              <a:rPr lang="en-AU" dirty="0" smtClean="0"/>
              <a:t>Further research</a:t>
            </a:r>
            <a:endParaRPr lang="en-A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smtClean="0"/>
          </a:p>
          <a:p>
            <a:r>
              <a:rPr lang="en-AU" dirty="0" smtClean="0"/>
              <a:t>The push for change: the need to transition to a low carbon economy </a:t>
            </a:r>
          </a:p>
          <a:p>
            <a:r>
              <a:rPr lang="en-AU" dirty="0" smtClean="0"/>
              <a:t>Some of the big picture arguments from </a:t>
            </a:r>
            <a:r>
              <a:rPr lang="en-AU" dirty="0" err="1" smtClean="0"/>
              <a:t>Giddens</a:t>
            </a:r>
            <a:r>
              <a:rPr lang="en-AU" dirty="0" smtClean="0"/>
              <a:t> (2011) and Chandler (2011)</a:t>
            </a:r>
          </a:p>
          <a:p>
            <a:r>
              <a:rPr lang="en-AU" dirty="0" smtClean="0"/>
              <a:t>The Australian response</a:t>
            </a:r>
          </a:p>
          <a:p>
            <a:endParaRPr lang="en-AU" dirty="0"/>
          </a:p>
        </p:txBody>
      </p:sp>
      <p:sp>
        <p:nvSpPr>
          <p:cNvPr id="2" name="Title 1"/>
          <p:cNvSpPr>
            <a:spLocks noGrp="1"/>
          </p:cNvSpPr>
          <p:nvPr>
            <p:ph type="title"/>
          </p:nvPr>
        </p:nvSpPr>
        <p:spPr/>
        <p:txBody>
          <a:bodyPr/>
          <a:lstStyle/>
          <a:p>
            <a:r>
              <a:rPr lang="en-AU" dirty="0" smtClean="0"/>
              <a:t>A brief overview . . . </a:t>
            </a:r>
            <a:endParaRPr lang="en-A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dirty="0" smtClean="0"/>
          </a:p>
          <a:p>
            <a:r>
              <a:rPr lang="en-AU" dirty="0" smtClean="0"/>
              <a:t>the need to transition to a low carbon economy</a:t>
            </a:r>
          </a:p>
          <a:p>
            <a:endParaRPr lang="en-AU" dirty="0" smtClean="0"/>
          </a:p>
          <a:p>
            <a:r>
              <a:rPr lang="en-AU" dirty="0" smtClean="0"/>
              <a:t>The GSA and the GSA Implementation Plan</a:t>
            </a:r>
          </a:p>
          <a:p>
            <a:endParaRPr lang="en-AU" dirty="0" smtClean="0"/>
          </a:p>
          <a:p>
            <a:r>
              <a:rPr lang="en-AU" dirty="0" smtClean="0"/>
              <a:t>This paper starts to explore the extent to which green skills are being developed through some TAFE Institutes in Victoria.</a:t>
            </a:r>
            <a:endParaRPr lang="en-AU" dirty="0"/>
          </a:p>
        </p:txBody>
      </p:sp>
      <p:sp>
        <p:nvSpPr>
          <p:cNvPr id="3" name="Title 2"/>
          <p:cNvSpPr>
            <a:spLocks noGrp="1"/>
          </p:cNvSpPr>
          <p:nvPr>
            <p:ph type="title"/>
          </p:nvPr>
        </p:nvSpPr>
        <p:spPr/>
        <p:txBody>
          <a:bodyPr/>
          <a:lstStyle/>
          <a:p>
            <a:r>
              <a:rPr lang="en-AU" dirty="0" smtClean="0"/>
              <a:t>The push for change . . </a:t>
            </a:r>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1309"/>
            <a:ext cx="8229600" cy="4525963"/>
          </a:xfrm>
        </p:spPr>
        <p:txBody>
          <a:bodyPr>
            <a:normAutofit fontScale="85000" lnSpcReduction="10000"/>
          </a:bodyPr>
          <a:lstStyle/>
          <a:p>
            <a:pPr>
              <a:buNone/>
            </a:pPr>
            <a:r>
              <a:rPr lang="en-AU" dirty="0" smtClean="0"/>
              <a:t>	Ice core data (primarily from Antarctica) tells us that for all human history, atmospheric CO2 was around 275 parts per million (</a:t>
            </a:r>
            <a:r>
              <a:rPr lang="en-AU" dirty="0" err="1" smtClean="0"/>
              <a:t>ppm</a:t>
            </a:r>
            <a:r>
              <a:rPr lang="en-AU" dirty="0" smtClean="0"/>
              <a:t>) until about 200 years ago, when civilization began to dig up and burn coal to fuel the industrial age. Today the CO2 level recorded at the Mauna Loa Observatory in Hawaii – the longest record for direct atmospheric measurements is nudging 390 </a:t>
            </a:r>
            <a:r>
              <a:rPr lang="en-AU" dirty="0" err="1" smtClean="0"/>
              <a:t>ppm</a:t>
            </a:r>
            <a:r>
              <a:rPr lang="en-AU" dirty="0" smtClean="0"/>
              <a:t>, well over the 350 </a:t>
            </a:r>
            <a:r>
              <a:rPr lang="en-AU" dirty="0" err="1" smtClean="0"/>
              <a:t>ppm</a:t>
            </a:r>
            <a:r>
              <a:rPr lang="en-AU" dirty="0" smtClean="0"/>
              <a:t> many scientists and some governments now identify as the ‘safe’ upper limit, and which was last seen around 1988.  Turning the ship around will be some feat, one which gets harder with every passing day, though we are assured it’s not impossible, assuming there is the will to do it.</a:t>
            </a:r>
            <a:endParaRPr lang="en-AU" dirty="0"/>
          </a:p>
        </p:txBody>
      </p:sp>
      <p:sp>
        <p:nvSpPr>
          <p:cNvPr id="2" name="Title 1"/>
          <p:cNvSpPr>
            <a:spLocks noGrp="1"/>
          </p:cNvSpPr>
          <p:nvPr>
            <p:ph type="title"/>
          </p:nvPr>
        </p:nvSpPr>
        <p:spPr>
          <a:xfrm>
            <a:off x="457200" y="44624"/>
            <a:ext cx="8229600" cy="1143000"/>
          </a:xfrm>
        </p:spPr>
        <p:txBody>
          <a:bodyPr>
            <a:normAutofit fontScale="90000"/>
          </a:bodyPr>
          <a:lstStyle/>
          <a:p>
            <a:r>
              <a:rPr lang="en-AU" dirty="0" smtClean="0"/>
              <a:t>a quote from Jo Chandler (2011:4) </a:t>
            </a:r>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tretch>
            <a:fillRect/>
          </a:stretch>
        </p:blipFill>
        <p:spPr bwMode="auto">
          <a:xfrm rot="-60000">
            <a:off x="2106506" y="619907"/>
            <a:ext cx="4930800" cy="6237619"/>
          </a:xfrm>
          <a:prstGeom prst="rect">
            <a:avLst/>
          </a:prstGeom>
          <a:noFill/>
          <a:ln w="9525">
            <a:noFill/>
            <a:miter lim="800000"/>
            <a:headEnd/>
            <a:tailEnd/>
          </a:ln>
        </p:spPr>
      </p:pic>
      <p:sp>
        <p:nvSpPr>
          <p:cNvPr id="2" name="Title 1"/>
          <p:cNvSpPr>
            <a:spLocks noGrp="1"/>
          </p:cNvSpPr>
          <p:nvPr>
            <p:ph type="title"/>
          </p:nvPr>
        </p:nvSpPr>
        <p:spPr>
          <a:xfrm>
            <a:off x="457200" y="274638"/>
            <a:ext cx="8229600" cy="490066"/>
          </a:xfrm>
        </p:spPr>
        <p:txBody>
          <a:bodyPr>
            <a:normAutofit fontScale="90000"/>
          </a:bodyPr>
          <a:lstStyle/>
          <a:p>
            <a:r>
              <a:rPr lang="en-AU" dirty="0" smtClean="0"/>
              <a:t>Some graphics from </a:t>
            </a:r>
            <a:r>
              <a:rPr lang="en-AU" dirty="0" err="1" smtClean="0"/>
              <a:t>Giddens</a:t>
            </a:r>
            <a:r>
              <a:rPr lang="en-AU" dirty="0" smtClean="0"/>
              <a:t> 2011</a:t>
            </a:r>
            <a:endParaRPr lang="en-A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tretch>
            <a:fillRect/>
          </a:stretch>
        </p:blipFill>
        <p:spPr bwMode="auto">
          <a:xfrm>
            <a:off x="2095441" y="1124744"/>
            <a:ext cx="4953117" cy="5544616"/>
          </a:xfrm>
          <a:prstGeom prst="rect">
            <a:avLst/>
          </a:prstGeom>
          <a:noFill/>
          <a:ln w="9525">
            <a:noFill/>
            <a:miter lim="800000"/>
            <a:headEnd/>
            <a:tailEnd/>
          </a:ln>
        </p:spPr>
      </p:pic>
      <p:sp>
        <p:nvSpPr>
          <p:cNvPr id="2" name="Title 1"/>
          <p:cNvSpPr>
            <a:spLocks noGrp="1"/>
          </p:cNvSpPr>
          <p:nvPr>
            <p:ph type="title"/>
          </p:nvPr>
        </p:nvSpPr>
        <p:spPr>
          <a:xfrm>
            <a:off x="457200" y="274638"/>
            <a:ext cx="8435280" cy="994122"/>
          </a:xfrm>
        </p:spPr>
        <p:txBody>
          <a:bodyPr>
            <a:normAutofit fontScale="90000"/>
          </a:bodyPr>
          <a:lstStyle/>
          <a:p>
            <a:r>
              <a:rPr lang="en-AU" dirty="0" smtClean="0"/>
              <a:t>Some graphics from </a:t>
            </a:r>
            <a:r>
              <a:rPr lang="en-AU" dirty="0" err="1" smtClean="0"/>
              <a:t>Giddens</a:t>
            </a:r>
            <a:r>
              <a:rPr lang="en-AU" dirty="0" smtClean="0"/>
              <a:t> (2011)</a:t>
            </a:r>
            <a:endParaRPr lang="en-A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BE3472B65A1143B982F7B2EE1D8377" ma:contentTypeVersion="13" ma:contentTypeDescription="Create a new document." ma:contentTypeScope="" ma:versionID="4ff8073c3b522eb8b9c748b39c812379">
  <xsd:schema xmlns:xsd="http://www.w3.org/2001/XMLSchema" xmlns:xs="http://www.w3.org/2001/XMLSchema" xmlns:p="http://schemas.microsoft.com/office/2006/metadata/properties" xmlns:ns2="fb404576-cde5-42a3-ab17-5103a495c61b" xmlns:ns3="bae00214-0dab-4a74-be3b-bfd7314de5f1" targetNamespace="http://schemas.microsoft.com/office/2006/metadata/properties" ma:root="true" ma:fieldsID="a183c1295684f7746251bca9af5f9e46" ns2:_="" ns3:_="">
    <xsd:import namespace="fb404576-cde5-42a3-ab17-5103a495c61b"/>
    <xsd:import namespace="bae00214-0dab-4a74-be3b-bfd7314de5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04576-cde5-42a3-ab17-5103a495c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e00214-0dab-4a74-be3b-bfd7314de5f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3F56EB-EC13-48AA-855B-81481E83A7C5}"/>
</file>

<file path=customXml/itemProps2.xml><?xml version="1.0" encoding="utf-8"?>
<ds:datastoreItem xmlns:ds="http://schemas.openxmlformats.org/officeDocument/2006/customXml" ds:itemID="{99B81797-5892-46F2-BEB2-DA412AC4FFE0}"/>
</file>

<file path=customXml/itemProps3.xml><?xml version="1.0" encoding="utf-8"?>
<ds:datastoreItem xmlns:ds="http://schemas.openxmlformats.org/officeDocument/2006/customXml" ds:itemID="{2F4D9A41-D3EF-44BF-8589-02AB4A60D4D5}"/>
</file>

<file path=docProps/app.xml><?xml version="1.0" encoding="utf-8"?>
<Properties xmlns="http://schemas.openxmlformats.org/officeDocument/2006/extended-properties" xmlns:vt="http://schemas.openxmlformats.org/officeDocument/2006/docPropsVTypes">
  <Template>Concourse</Template>
  <TotalTime>529</TotalTime>
  <Words>1190</Words>
  <Application>Microsoft Office PowerPoint</Application>
  <PresentationFormat>On-screen Show (4:3)</PresentationFormat>
  <Paragraphs>169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Lucida Sans Unicode</vt:lpstr>
      <vt:lpstr>Verdana</vt:lpstr>
      <vt:lpstr>Wingdings 2</vt:lpstr>
      <vt:lpstr>Wingdings 3</vt:lpstr>
      <vt:lpstr>Concourse</vt:lpstr>
      <vt:lpstr>Developing green skills  through TAFE across Victoria</vt:lpstr>
      <vt:lpstr>Three key questions . . . </vt:lpstr>
      <vt:lpstr>A brief overview . . . </vt:lpstr>
      <vt:lpstr>Further research</vt:lpstr>
      <vt:lpstr>A brief overview . . . </vt:lpstr>
      <vt:lpstr>The push for change . . </vt:lpstr>
      <vt:lpstr>a quote from Jo Chandler (2011:4) </vt:lpstr>
      <vt:lpstr>Some graphics from Giddens 2011</vt:lpstr>
      <vt:lpstr>Some graphics from Giddens (2011)</vt:lpstr>
      <vt:lpstr>Some graphics from Giddens (2011)</vt:lpstr>
      <vt:lpstr>Some graphics from Giddens (2011)</vt:lpstr>
      <vt:lpstr>Context and overview</vt:lpstr>
      <vt:lpstr>Context and overview</vt:lpstr>
      <vt:lpstr>Other literature . . . other studies . . .</vt:lpstr>
      <vt:lpstr>Other literature . Green collar work</vt:lpstr>
      <vt:lpstr>The development of green skills What, where, how and why</vt:lpstr>
      <vt:lpstr>The development of green skills within VET</vt:lpstr>
      <vt:lpstr>Methodology</vt:lpstr>
      <vt:lpstr>Methodology</vt:lpstr>
      <vt:lpstr>Further research</vt:lpstr>
      <vt:lpstr>Tentative Findings: industry and community stakeholders</vt:lpstr>
      <vt:lpstr>Tentative Findings: industry and community stakeholders</vt:lpstr>
      <vt:lpstr>Tentative Findings: TAFE managers</vt:lpstr>
      <vt:lpstr>Tentative Findings: TAFE teachers</vt:lpstr>
      <vt:lpstr>Tentative Findings: TAFE students</vt:lpstr>
      <vt:lpstr>Tentative Findings: TAFE students</vt:lpstr>
      <vt:lpstr>Conclusions</vt:lpstr>
      <vt:lpstr>Further research</vt:lpstr>
    </vt:vector>
  </TitlesOfParts>
  <Company>La Trobe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green skills through a regional TAFE</dc:title>
  <dc:creator>mbbrown</dc:creator>
  <cp:lastModifiedBy>Alicia Child</cp:lastModifiedBy>
  <cp:revision>12</cp:revision>
  <dcterms:created xsi:type="dcterms:W3CDTF">2012-04-06T23:35:44Z</dcterms:created>
  <dcterms:modified xsi:type="dcterms:W3CDTF">2016-11-29T05:53:58Z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0x010100E8BE3472B65A1143B982F7B2EE1D8377</vt:lpwstr>
  </property>
</Properties>
</file>