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0" r:id="rId4"/>
    <p:sldId id="259" r:id="rId5"/>
    <p:sldId id="314" r:id="rId6"/>
    <p:sldId id="263" r:id="rId7"/>
    <p:sldId id="308" r:id="rId8"/>
    <p:sldId id="316" r:id="rId9"/>
    <p:sldId id="326" r:id="rId10"/>
    <p:sldId id="317" r:id="rId11"/>
    <p:sldId id="295" r:id="rId12"/>
    <p:sldId id="306" r:id="rId13"/>
    <p:sldId id="293" r:id="rId14"/>
    <p:sldId id="319" r:id="rId15"/>
    <p:sldId id="321" r:id="rId16"/>
    <p:sldId id="323" r:id="rId17"/>
    <p:sldId id="324" r:id="rId18"/>
    <p:sldId id="311" r:id="rId19"/>
    <p:sldId id="325" r:id="rId20"/>
    <p:sldId id="310" r:id="rId21"/>
    <p:sldId id="279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5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6F46C-DBC2-4F77-AB1A-B72DD5B1B10F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B497-724B-4EC3-8857-5F8DE296E8E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764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33CCB-FD69-4CE9-BB03-28C6F1881AAB}" type="datetimeFigureOut">
              <a:rPr lang="en-AU" smtClean="0"/>
              <a:t>19/04/2017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64C9E-69AE-4F95-B3E1-AE73A2F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97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8012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331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6592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265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7374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39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093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252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572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409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285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402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03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32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7617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69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5083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309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292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4C9E-69AE-4F95-B3E1-AE73A2FDCAC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39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033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283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095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525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38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064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046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790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383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382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244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0B48-D02E-4857-8BD0-061955FA2845}" type="datetimeFigureOut">
              <a:rPr lang="en-AU" smtClean="0"/>
              <a:t>19/04/2017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1B6E-62BC-4EFC-868C-EB8D78F223B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186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.tuck@federation.edu.a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ederation.edu.au/research-vet-quality" TargetMode="External"/><Relationship Id="rId4" Type="http://schemas.openxmlformats.org/officeDocument/2006/relationships/hyperlink" Target="mailto:e.smith@federation.edu.a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6453"/>
            <a:ext cx="9144000" cy="2746037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4400" dirty="0" smtClean="0"/>
              <a:t>VET teachers’ and trainers’ participation in professional development:</a:t>
            </a:r>
            <a:br>
              <a:rPr lang="en-AU" sz="4400" dirty="0" smtClean="0"/>
            </a:br>
            <a:r>
              <a:rPr lang="en-AU" sz="4400" dirty="0" smtClean="0"/>
              <a:t>A national overview</a:t>
            </a:r>
            <a:br>
              <a:rPr lang="en-AU" sz="4400" dirty="0" smtClean="0"/>
            </a:br>
            <a:r>
              <a:rPr lang="en-AU" sz="4400" dirty="0" smtClean="0"/>
              <a:t/>
            </a:r>
            <a:br>
              <a:rPr lang="en-AU" sz="4400" dirty="0" smtClean="0"/>
            </a:br>
            <a:r>
              <a:rPr lang="en-AU" sz="3600" i="1" dirty="0"/>
              <a:t>20th </a:t>
            </a:r>
            <a:r>
              <a:rPr lang="en-AU" sz="3600" i="1" dirty="0" smtClean="0"/>
              <a:t>AVETRA Conference 19-20 April 2017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4242" cy="2263924"/>
          </a:xfrm>
        </p:spPr>
        <p:txBody>
          <a:bodyPr/>
          <a:lstStyle/>
          <a:p>
            <a:pPr algn="l"/>
            <a:r>
              <a:rPr lang="en-AU" dirty="0" smtClean="0"/>
              <a:t>						</a:t>
            </a:r>
          </a:p>
          <a:p>
            <a:pPr algn="l"/>
            <a:r>
              <a:rPr lang="en-AU" dirty="0" smtClean="0"/>
              <a:t>							Dr Jacqueline Tuck</a:t>
            </a:r>
          </a:p>
          <a:p>
            <a:pPr algn="l"/>
            <a:r>
              <a:rPr lang="en-AU" dirty="0" smtClean="0"/>
              <a:t>							Professor </a:t>
            </a:r>
            <a:r>
              <a:rPr lang="en-AU" dirty="0"/>
              <a:t>Erica Smith</a:t>
            </a:r>
          </a:p>
        </p:txBody>
      </p:sp>
      <p:pic>
        <p:nvPicPr>
          <p:cNvPr id="4" name="Picture 3" descr=" eLH_Header All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323948" y="5028952"/>
            <a:ext cx="755904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Participation in PD - </a:t>
            </a:r>
            <a:r>
              <a:rPr lang="en-AU" dirty="0"/>
              <a:t>Comparison across RTO </a:t>
            </a:r>
            <a:r>
              <a:rPr lang="en-AU" dirty="0" smtClean="0"/>
              <a:t>types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5" y="963829"/>
            <a:ext cx="11664778" cy="56264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/>
              <a:t>Industry/discipline PD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 smtClean="0">
                <a:latin typeface="+mj-lt"/>
              </a:rPr>
              <a:t>Similar patterns </a:t>
            </a:r>
            <a:r>
              <a:rPr lang="en-AU" sz="2400" dirty="0">
                <a:latin typeface="+mj-lt"/>
              </a:rPr>
              <a:t>and levels of participation in industry </a:t>
            </a:r>
            <a:r>
              <a:rPr lang="en-AU" sz="2400" dirty="0" smtClean="0">
                <a:latin typeface="+mj-lt"/>
              </a:rPr>
              <a:t>PD, both formal and informal, for </a:t>
            </a:r>
            <a:r>
              <a:rPr lang="en-AU" sz="2400" dirty="0">
                <a:latin typeface="+mj-lt"/>
              </a:rPr>
              <a:t>the TAFE and private RTO </a:t>
            </a:r>
            <a:r>
              <a:rPr lang="en-AU" sz="2400" dirty="0" smtClean="0">
                <a:latin typeface="+mj-lt"/>
              </a:rPr>
              <a:t>teachers/trainers;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+mj-lt"/>
              </a:rPr>
              <a:t>P</a:t>
            </a:r>
            <a:r>
              <a:rPr lang="en-AU" sz="2400" dirty="0" smtClean="0">
                <a:latin typeface="+mj-lt"/>
              </a:rPr>
              <a:t>rivate </a:t>
            </a:r>
            <a:r>
              <a:rPr lang="en-AU" sz="2400" dirty="0">
                <a:latin typeface="+mj-lt"/>
              </a:rPr>
              <a:t>RTO teachers/trainers attended </a:t>
            </a:r>
            <a:r>
              <a:rPr lang="en-AU" sz="2400" dirty="0" smtClean="0">
                <a:latin typeface="+mj-lt"/>
              </a:rPr>
              <a:t>more industry/discipline PD outside </a:t>
            </a:r>
            <a:r>
              <a:rPr lang="en-AU" sz="2400" dirty="0">
                <a:latin typeface="+mj-lt"/>
              </a:rPr>
              <a:t>the RTO and </a:t>
            </a:r>
            <a:r>
              <a:rPr lang="en-AU" sz="2400" dirty="0" smtClean="0">
                <a:latin typeface="+mj-lt"/>
              </a:rPr>
              <a:t>TAFE teachers more </a:t>
            </a:r>
            <a:r>
              <a:rPr lang="en-AU" sz="2400" dirty="0">
                <a:latin typeface="+mj-lt"/>
              </a:rPr>
              <a:t>within the </a:t>
            </a:r>
            <a:r>
              <a:rPr lang="en-AU" sz="2400" dirty="0" smtClean="0">
                <a:latin typeface="+mj-lt"/>
              </a:rPr>
              <a:t>RTO;</a:t>
            </a:r>
            <a:endParaRPr lang="en-A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+mj-lt"/>
              </a:rPr>
              <a:t>Private RTO staff undertook slightly more informal PD activities in their industry area than TAFE </a:t>
            </a:r>
            <a:r>
              <a:rPr lang="en-AU" sz="2400" dirty="0" smtClean="0">
                <a:latin typeface="+mj-lt"/>
              </a:rPr>
              <a:t>respondents;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+mj-lt"/>
              </a:rPr>
              <a:t>Lower levels of participation were evident across the board for enterprise trainers, except for participation in workshops within the RTO - not altogether surprising as enterprise RTOs are situated in </a:t>
            </a:r>
            <a:r>
              <a:rPr lang="en-AU" sz="2400" dirty="0" smtClean="0">
                <a:latin typeface="+mj-lt"/>
              </a:rPr>
              <a:t>industry</a:t>
            </a:r>
            <a:r>
              <a:rPr lang="en-AU" sz="2400" dirty="0">
                <a:latin typeface="+mj-lt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800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/>
              <a:t>VET </a:t>
            </a:r>
            <a:r>
              <a:rPr lang="en-AU" sz="2400" dirty="0" smtClean="0"/>
              <a:t>teaching/training PD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 smtClean="0">
                <a:latin typeface="+mj-lt"/>
              </a:rPr>
              <a:t>TAFE and private RTO teachers undertook VET teaching/training PD much more frequently than enterprise RTO teachers/trainers.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 smtClean="0">
                <a:latin typeface="+mj-lt"/>
              </a:rPr>
              <a:t>Private RTO staff were more likely to attend external PD activities than TAFE teachers, also slightly more likely than TAFE teachers to have attended PD within the RTO. </a:t>
            </a:r>
          </a:p>
        </p:txBody>
      </p:sp>
    </p:spTree>
    <p:extLst>
      <p:ext uri="{BB962C8B-B14F-4D97-AF65-F5344CB8AC3E}">
        <p14:creationId xmlns:p14="http://schemas.microsoft.com/office/powerpoint/2010/main" val="20246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431"/>
            <a:ext cx="10515600" cy="1354258"/>
          </a:xfrm>
        </p:spPr>
        <p:txBody>
          <a:bodyPr>
            <a:normAutofit/>
          </a:bodyPr>
          <a:lstStyle/>
          <a:p>
            <a:r>
              <a:rPr lang="en-AU" dirty="0" smtClean="0"/>
              <a:t>Motivations for participation in PD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08652"/>
              </p:ext>
            </p:extLst>
          </p:nvPr>
        </p:nvGraphicFramePr>
        <p:xfrm>
          <a:off x="838200" y="1935892"/>
          <a:ext cx="10258169" cy="3120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1203"/>
                <a:gridCol w="1172401"/>
                <a:gridCol w="778694"/>
                <a:gridCol w="1169773"/>
                <a:gridCol w="691979"/>
                <a:gridCol w="1186248"/>
                <a:gridCol w="651718"/>
                <a:gridCol w="1201796"/>
                <a:gridCol w="774357"/>
              </a:tblGrid>
              <a:tr h="499419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Overall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TAFE institutes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ACPET Members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ERTOA </a:t>
                      </a:r>
                      <a:r>
                        <a:rPr lang="en-US" sz="1800" dirty="0" smtClean="0">
                          <a:effectLst/>
                        </a:rPr>
                        <a:t>Members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4408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941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Self-motivated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340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85%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198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91%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104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75%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36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82%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9941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Manager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13%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8%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19%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18%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9221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Someone else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6%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589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402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218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138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44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048999" y="2854286"/>
            <a:ext cx="8506690" cy="74565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1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PD Activities: work time/own time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044575"/>
              </p:ext>
            </p:extLst>
          </p:nvPr>
        </p:nvGraphicFramePr>
        <p:xfrm>
          <a:off x="838195" y="1773383"/>
          <a:ext cx="10855040" cy="3205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352"/>
                <a:gridCol w="1238851"/>
                <a:gridCol w="821071"/>
                <a:gridCol w="1238851"/>
                <a:gridCol w="821071"/>
                <a:gridCol w="1238851"/>
                <a:gridCol w="821071"/>
                <a:gridCol w="1238851"/>
                <a:gridCol w="821071"/>
              </a:tblGrid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Overall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TAFE institutes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ACPET Members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ERTOA Members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Wholly work time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24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6%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7%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Mainly work time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99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25%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22%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34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25%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41%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About half and half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149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37%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93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43%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29%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34%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Mainly own time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107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27%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63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29%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Wholly own time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6%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9%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6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402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218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138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44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366327" y="3744912"/>
            <a:ext cx="4488873" cy="1030287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9712036" y="2627745"/>
            <a:ext cx="2281381" cy="913967"/>
          </a:xfrm>
          <a:prstGeom prst="ellipse">
            <a:avLst/>
          </a:prstGeom>
          <a:noFill/>
          <a:ln w="412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76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hoto TAFE teacher  image"/>
          <p:cNvSpPr>
            <a:spLocks noChangeAspect="1" noChangeArrowheads="1"/>
          </p:cNvSpPr>
          <p:nvPr/>
        </p:nvSpPr>
        <p:spPr bwMode="auto">
          <a:xfrm>
            <a:off x="1492250" y="-136525"/>
            <a:ext cx="22479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AutoShape 4" descr="Image result for photo TAFE teacher  image"/>
          <p:cNvSpPr>
            <a:spLocks noChangeAspect="1" noChangeArrowheads="1"/>
          </p:cNvSpPr>
          <p:nvPr/>
        </p:nvSpPr>
        <p:spPr bwMode="auto">
          <a:xfrm>
            <a:off x="1346378" y="1309837"/>
            <a:ext cx="4709364" cy="493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6" descr="Image result for photo TAFE teacher  image"/>
          <p:cNvSpPr>
            <a:spLocks noChangeAspect="1" noChangeArrowheads="1"/>
          </p:cNvSpPr>
          <p:nvPr/>
        </p:nvSpPr>
        <p:spPr bwMode="auto">
          <a:xfrm>
            <a:off x="1132815" y="987425"/>
            <a:ext cx="4922927" cy="538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500332"/>
            <a:ext cx="10515600" cy="56766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4400" dirty="0" smtClean="0">
                <a:latin typeface="+mj-lt"/>
                <a:ea typeface="+mj-ea"/>
                <a:cs typeface="+mj-cs"/>
              </a:rPr>
              <a:t>PD activities – Whose expense?</a:t>
            </a:r>
            <a:endParaRPr lang="en-AU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65086"/>
              </p:ext>
            </p:extLst>
          </p:nvPr>
        </p:nvGraphicFramePr>
        <p:xfrm>
          <a:off x="480292" y="1874982"/>
          <a:ext cx="10762673" cy="3999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845"/>
                <a:gridCol w="1210005"/>
                <a:gridCol w="801952"/>
                <a:gridCol w="1210005"/>
                <a:gridCol w="801952"/>
                <a:gridCol w="1210005"/>
                <a:gridCol w="801952"/>
                <a:gridCol w="1210005"/>
                <a:gridCol w="801952"/>
              </a:tblGrid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Overall</a:t>
                      </a:r>
                      <a:endParaRPr lang="en-A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TAFE institutes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ACPET Members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ERTOA Members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Frequency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A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Wholly RTO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79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29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25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18%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25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57%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Mainly RTO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24%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23%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About half and half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84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21%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51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27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14%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Mainly own expense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85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21%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51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Wholly own expense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12%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12%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17%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Other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43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402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218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138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44</a:t>
                      </a:r>
                      <a:endParaRPr lang="en-AU" sz="18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12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790" y="324268"/>
            <a:ext cx="1023945" cy="122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852" y="321284"/>
            <a:ext cx="1023945" cy="122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>
          <a:xfrm>
            <a:off x="9207061" y="2863714"/>
            <a:ext cx="2281381" cy="913967"/>
          </a:xfrm>
          <a:prstGeom prst="ellipse">
            <a:avLst/>
          </a:prstGeom>
          <a:noFill/>
          <a:ln w="412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4954299" y="4105663"/>
            <a:ext cx="4651519" cy="1030287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6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AU" dirty="0" smtClean="0"/>
              <a:t>Findings – PD survey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719"/>
            <a:ext cx="10515600" cy="5037438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+mj-lt"/>
              </a:rPr>
              <a:t>Greater </a:t>
            </a:r>
            <a:r>
              <a:rPr lang="en-AU" dirty="0">
                <a:latin typeface="+mj-lt"/>
              </a:rPr>
              <a:t>proportion of female than male respondents (72% were female) and </a:t>
            </a:r>
            <a:r>
              <a:rPr lang="en-AU" dirty="0" smtClean="0">
                <a:latin typeface="+mj-lt"/>
              </a:rPr>
              <a:t>few trade teachers;</a:t>
            </a:r>
          </a:p>
          <a:p>
            <a:r>
              <a:rPr lang="en-AU" dirty="0" smtClean="0">
                <a:latin typeface="+mj-lt"/>
              </a:rPr>
              <a:t>Respondents tended </a:t>
            </a:r>
            <a:r>
              <a:rPr lang="en-AU" dirty="0">
                <a:latin typeface="+mj-lt"/>
              </a:rPr>
              <a:t>to be reasonably </a:t>
            </a:r>
            <a:r>
              <a:rPr lang="en-AU" dirty="0" smtClean="0">
                <a:latin typeface="+mj-lt"/>
              </a:rPr>
              <a:t>long-serving - 48</a:t>
            </a:r>
            <a:r>
              <a:rPr lang="en-AU" dirty="0">
                <a:latin typeface="+mj-lt"/>
              </a:rPr>
              <a:t>% </a:t>
            </a:r>
            <a:r>
              <a:rPr lang="en-AU" dirty="0" smtClean="0">
                <a:latin typeface="+mj-lt"/>
              </a:rPr>
              <a:t>in </a:t>
            </a:r>
            <a:r>
              <a:rPr lang="en-AU" dirty="0">
                <a:latin typeface="+mj-lt"/>
              </a:rPr>
              <a:t>the sector for 10 years or </a:t>
            </a:r>
            <a:r>
              <a:rPr lang="en-AU" dirty="0" smtClean="0">
                <a:latin typeface="+mj-lt"/>
              </a:rPr>
              <a:t>over</a:t>
            </a:r>
            <a:r>
              <a:rPr lang="en-AU" dirty="0">
                <a:latin typeface="+mj-lt"/>
              </a:rPr>
              <a:t>;</a:t>
            </a:r>
            <a:endParaRPr lang="en-AU" dirty="0" smtClean="0">
              <a:latin typeface="+mj-lt"/>
            </a:endParaRPr>
          </a:p>
          <a:p>
            <a:r>
              <a:rPr lang="en-AU" dirty="0">
                <a:latin typeface="+mj-lt"/>
              </a:rPr>
              <a:t>R</a:t>
            </a:r>
            <a:r>
              <a:rPr lang="en-AU" dirty="0" smtClean="0">
                <a:latin typeface="+mj-lt"/>
              </a:rPr>
              <a:t>espondents seemed to be relatively well-qualified, with three-quarters holding a diploma or above in their industry areas, and 47% holding a Diploma of VET (or earlier version) or degree in VET teaching;</a:t>
            </a:r>
          </a:p>
          <a:p>
            <a:r>
              <a:rPr lang="en-AU" b="1" dirty="0" smtClean="0">
                <a:latin typeface="+mj-lt"/>
              </a:rPr>
              <a:t>Over </a:t>
            </a:r>
            <a:r>
              <a:rPr lang="en-AU" b="1" dirty="0">
                <a:latin typeface="+mj-lt"/>
              </a:rPr>
              <a:t>a third </a:t>
            </a:r>
            <a:r>
              <a:rPr lang="en-AU" b="1" dirty="0" smtClean="0">
                <a:latin typeface="+mj-lt"/>
              </a:rPr>
              <a:t>were </a:t>
            </a:r>
            <a:r>
              <a:rPr lang="en-AU" b="1" dirty="0">
                <a:latin typeface="+mj-lt"/>
              </a:rPr>
              <a:t>undertaking further </a:t>
            </a:r>
            <a:r>
              <a:rPr lang="en-AU" b="1" dirty="0" smtClean="0">
                <a:latin typeface="+mj-lt"/>
              </a:rPr>
              <a:t>study - </a:t>
            </a:r>
            <a:r>
              <a:rPr lang="en-AU" b="1" dirty="0">
                <a:latin typeface="+mj-lt"/>
              </a:rPr>
              <a:t>relatively evenly distributed between industry and pedagogical qualifications, and between the higher education and VET </a:t>
            </a:r>
            <a:r>
              <a:rPr lang="en-AU" b="1" dirty="0" smtClean="0">
                <a:latin typeface="+mj-lt"/>
              </a:rPr>
              <a:t>sectors</a:t>
            </a:r>
            <a:r>
              <a:rPr lang="en-AU" dirty="0" smtClean="0">
                <a:latin typeface="+mj-lt"/>
              </a:rPr>
              <a:t>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2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Participation in PD events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4917989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latin typeface="+mj-lt"/>
              </a:rPr>
              <a:t>Almost half the respondents participated </a:t>
            </a:r>
            <a:r>
              <a:rPr lang="en-AU" dirty="0">
                <a:latin typeface="+mj-lt"/>
              </a:rPr>
              <a:t>in more external than internal PD </a:t>
            </a:r>
            <a:r>
              <a:rPr lang="en-AU" dirty="0" smtClean="0">
                <a:latin typeface="+mj-lt"/>
              </a:rPr>
              <a:t>events (TAFE </a:t>
            </a:r>
            <a:r>
              <a:rPr lang="en-AU" dirty="0">
                <a:latin typeface="+mj-lt"/>
              </a:rPr>
              <a:t>respondents </a:t>
            </a:r>
            <a:r>
              <a:rPr lang="en-AU" dirty="0" smtClean="0">
                <a:latin typeface="+mj-lt"/>
              </a:rPr>
              <a:t>were the reverse);</a:t>
            </a:r>
          </a:p>
          <a:p>
            <a:r>
              <a:rPr lang="en-AU" dirty="0" smtClean="0">
                <a:latin typeface="+mj-lt"/>
              </a:rPr>
              <a:t>Almost a third (31%) had participated in 5-9 external PD events, and 16% in 10 or more events during the year; </a:t>
            </a:r>
          </a:p>
          <a:p>
            <a:r>
              <a:rPr lang="en-AU" dirty="0" smtClean="0">
                <a:latin typeface="+mj-lt"/>
              </a:rPr>
              <a:t>Mode </a:t>
            </a:r>
            <a:r>
              <a:rPr lang="en-AU" dirty="0">
                <a:latin typeface="+mj-lt"/>
              </a:rPr>
              <a:t>of delivery was evenly distributed </a:t>
            </a:r>
            <a:r>
              <a:rPr lang="en-AU" dirty="0" smtClean="0">
                <a:latin typeface="+mj-lt"/>
              </a:rPr>
              <a:t>- 37</a:t>
            </a:r>
            <a:r>
              <a:rPr lang="en-AU" dirty="0">
                <a:latin typeface="+mj-lt"/>
              </a:rPr>
              <a:t>% participating in more face-to-face events, 36% in more webinars and 27% in about the same number of each </a:t>
            </a:r>
            <a:r>
              <a:rPr lang="en-AU" dirty="0" smtClean="0">
                <a:latin typeface="+mj-lt"/>
              </a:rPr>
              <a:t>type;</a:t>
            </a:r>
          </a:p>
          <a:p>
            <a:r>
              <a:rPr lang="en-AU" dirty="0">
                <a:latin typeface="+mj-lt"/>
              </a:rPr>
              <a:t>Over two-thirds of the respondents had attended external PD events focused on their industry/discipline area and events about the VET sector as well;</a:t>
            </a:r>
          </a:p>
          <a:p>
            <a:r>
              <a:rPr lang="en-AU" dirty="0">
                <a:latin typeface="+mj-lt"/>
              </a:rPr>
              <a:t>The sample was weighted towards VET PD (as might be expected from the way the survey was distributed).</a:t>
            </a:r>
          </a:p>
          <a:p>
            <a:endParaRPr lang="en-A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35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Preferred modes of delivery for external PD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454081" cy="4978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>
                <a:latin typeface="+mj-lt"/>
              </a:rPr>
              <a:t>S</a:t>
            </a:r>
            <a:r>
              <a:rPr lang="en-AU" dirty="0" smtClean="0">
                <a:latin typeface="+mj-lt"/>
              </a:rPr>
              <a:t>trong </a:t>
            </a:r>
            <a:r>
              <a:rPr lang="en-AU" dirty="0">
                <a:latin typeface="+mj-lt"/>
              </a:rPr>
              <a:t>preference for face-to-face delivery (61%) compared to webinars (24</a:t>
            </a:r>
            <a:r>
              <a:rPr lang="en-AU" dirty="0" smtClean="0">
                <a:latin typeface="+mj-lt"/>
              </a:rPr>
              <a:t>%), </a:t>
            </a:r>
            <a:r>
              <a:rPr lang="en-AU" dirty="0">
                <a:latin typeface="+mj-lt"/>
              </a:rPr>
              <a:t>with 15% </a:t>
            </a:r>
            <a:endParaRPr lang="en-AU" dirty="0" smtClean="0">
              <a:latin typeface="+mj-lt"/>
            </a:endParaRPr>
          </a:p>
          <a:p>
            <a:pPr marL="0" indent="0">
              <a:buNone/>
            </a:pPr>
            <a:r>
              <a:rPr lang="en-AU" dirty="0" smtClean="0">
                <a:latin typeface="+mj-lt"/>
              </a:rPr>
              <a:t>undecided.</a:t>
            </a:r>
          </a:p>
          <a:p>
            <a:pPr marL="0" indent="0">
              <a:buNone/>
            </a:pPr>
            <a:r>
              <a:rPr lang="en-AU" dirty="0" smtClean="0">
                <a:latin typeface="+mj-lt"/>
              </a:rPr>
              <a:t>Stated benefits:</a:t>
            </a:r>
          </a:p>
          <a:p>
            <a:pPr lvl="0"/>
            <a:r>
              <a:rPr lang="en-AU" dirty="0" smtClean="0">
                <a:latin typeface="+mj-lt"/>
              </a:rPr>
              <a:t>Face-to-face </a:t>
            </a:r>
            <a:r>
              <a:rPr lang="en-AU" dirty="0">
                <a:latin typeface="+mj-lt"/>
              </a:rPr>
              <a:t>delivery: the value of networking </a:t>
            </a:r>
            <a:endParaRPr lang="en-AU" dirty="0" smtClean="0">
              <a:latin typeface="+mj-lt"/>
            </a:endParaRPr>
          </a:p>
          <a:p>
            <a:pPr lvl="0"/>
            <a:r>
              <a:rPr lang="en-AU" dirty="0" smtClean="0">
                <a:latin typeface="+mj-lt"/>
              </a:rPr>
              <a:t>and personal </a:t>
            </a:r>
            <a:r>
              <a:rPr lang="en-AU" dirty="0">
                <a:latin typeface="+mj-lt"/>
              </a:rPr>
              <a:t>interaction.</a:t>
            </a:r>
          </a:p>
          <a:p>
            <a:pPr lvl="0"/>
            <a:r>
              <a:rPr lang="en-AU" dirty="0">
                <a:latin typeface="+mj-lt"/>
              </a:rPr>
              <a:t>Webinar: time, cost, travel, flexibility and convenience. </a:t>
            </a:r>
          </a:p>
          <a:p>
            <a:pPr marL="0" indent="0" algn="ctr">
              <a:buNone/>
            </a:pPr>
            <a:r>
              <a:rPr lang="en-AU" i="1" dirty="0" smtClean="0">
                <a:latin typeface="+mj-lt"/>
              </a:rPr>
              <a:t>‘</a:t>
            </a:r>
            <a:r>
              <a:rPr lang="en-AU" sz="2600" i="1" dirty="0" smtClean="0">
                <a:latin typeface="+mj-lt"/>
              </a:rPr>
              <a:t>Although </a:t>
            </a:r>
            <a:r>
              <a:rPr lang="en-AU" sz="2600" i="1" dirty="0">
                <a:latin typeface="+mj-lt"/>
              </a:rPr>
              <a:t>webinars are more </a:t>
            </a:r>
            <a:r>
              <a:rPr lang="en-AU" sz="2600" i="1" dirty="0" smtClean="0">
                <a:latin typeface="+mj-lt"/>
              </a:rPr>
              <a:t>convenient, I </a:t>
            </a:r>
            <a:r>
              <a:rPr lang="en-AU" sz="2600" i="1" dirty="0">
                <a:latin typeface="+mj-lt"/>
              </a:rPr>
              <a:t>learn more at </a:t>
            </a:r>
            <a:r>
              <a:rPr lang="en-AU" sz="2600" i="1" dirty="0" smtClean="0">
                <a:latin typeface="+mj-lt"/>
              </a:rPr>
              <a:t>face-to-face.’</a:t>
            </a:r>
            <a:endParaRPr lang="en-AU" sz="2600" i="1" dirty="0">
              <a:latin typeface="+mj-lt"/>
            </a:endParaRPr>
          </a:p>
          <a:p>
            <a:pPr marL="0" indent="0" algn="ctr">
              <a:buNone/>
            </a:pPr>
            <a:r>
              <a:rPr lang="en-AU" sz="2600" i="1" dirty="0" smtClean="0">
                <a:latin typeface="+mj-lt"/>
              </a:rPr>
              <a:t>‘Prefer </a:t>
            </a:r>
            <a:r>
              <a:rPr lang="en-AU" sz="2600" i="1" dirty="0">
                <a:latin typeface="+mj-lt"/>
              </a:rPr>
              <a:t>face-to-face, more personal and effective, however webinars are great when it comes to time and </a:t>
            </a:r>
            <a:r>
              <a:rPr lang="en-AU" sz="2600" i="1" dirty="0" smtClean="0">
                <a:latin typeface="+mj-lt"/>
              </a:rPr>
              <a:t>travel.’</a:t>
            </a:r>
            <a:endParaRPr lang="en-AU" sz="2600" i="1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</p:txBody>
      </p:sp>
      <p:pic>
        <p:nvPicPr>
          <p:cNvPr id="4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190" y="4014982"/>
            <a:ext cx="2458468" cy="211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:\Documents and Settings\Esmith\Local Settings\Temporary Internet Files\Content.IE5\2FA7AYQC\MP90040904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6397" y="1454580"/>
            <a:ext cx="2425442" cy="2425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05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8"/>
            <a:ext cx="10515600" cy="864974"/>
          </a:xfrm>
        </p:spPr>
        <p:txBody>
          <a:bodyPr/>
          <a:lstStyle/>
          <a:p>
            <a:r>
              <a:rPr lang="en-AU" dirty="0"/>
              <a:t>Findings from both surveys </a:t>
            </a:r>
            <a:r>
              <a:rPr lang="en-AU" dirty="0" smtClean="0"/>
              <a:t>– Future PD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795" y="1297459"/>
            <a:ext cx="11285837" cy="5350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b="1" dirty="0">
                <a:latin typeface="+mj-lt"/>
                <a:ea typeface="+mj-ea"/>
                <a:cs typeface="+mj-cs"/>
              </a:rPr>
              <a:t>Teacher/trainer survey</a:t>
            </a:r>
          </a:p>
          <a:p>
            <a:r>
              <a:rPr lang="en-AU" sz="2400" dirty="0">
                <a:latin typeface="+mj-lt"/>
              </a:rPr>
              <a:t>F</a:t>
            </a:r>
            <a:r>
              <a:rPr lang="en-AU" sz="2400" dirty="0" smtClean="0">
                <a:latin typeface="+mj-lt"/>
              </a:rPr>
              <a:t>irst </a:t>
            </a:r>
            <a:r>
              <a:rPr lang="en-AU" sz="2400" dirty="0">
                <a:latin typeface="+mj-lt"/>
              </a:rPr>
              <a:t>priority for over a quarter of respondents </a:t>
            </a:r>
            <a:r>
              <a:rPr lang="en-AU" sz="2400" dirty="0" smtClean="0">
                <a:latin typeface="+mj-lt"/>
              </a:rPr>
              <a:t>was </a:t>
            </a:r>
            <a:r>
              <a:rPr lang="en-AU" sz="2400" dirty="0">
                <a:latin typeface="+mj-lt"/>
              </a:rPr>
              <a:t>to commence or complete a </a:t>
            </a:r>
            <a:r>
              <a:rPr lang="en-AU" sz="2400" dirty="0" smtClean="0">
                <a:latin typeface="+mj-lt"/>
              </a:rPr>
              <a:t>qualification.</a:t>
            </a:r>
          </a:p>
          <a:p>
            <a:r>
              <a:rPr lang="en-AU" sz="2400" dirty="0" smtClean="0">
                <a:latin typeface="+mj-lt"/>
              </a:rPr>
              <a:t>Other priorities included </a:t>
            </a:r>
            <a:r>
              <a:rPr lang="en-AU" sz="2400" dirty="0">
                <a:latin typeface="+mj-lt"/>
              </a:rPr>
              <a:t>VET compliance, technology and IT</a:t>
            </a:r>
            <a:r>
              <a:rPr lang="en-AU" sz="2400" dirty="0" smtClean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AU" sz="24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400" b="1" dirty="0" smtClean="0">
                <a:latin typeface="+mj-lt"/>
                <a:ea typeface="+mj-ea"/>
                <a:cs typeface="+mj-cs"/>
              </a:rPr>
              <a:t>PD survey: Asked to think about a PD event that would be valuable for them</a:t>
            </a:r>
            <a:endParaRPr lang="en-AU" sz="2400" b="1" dirty="0">
              <a:latin typeface="+mj-lt"/>
              <a:ea typeface="+mj-ea"/>
              <a:cs typeface="+mj-cs"/>
            </a:endParaRPr>
          </a:p>
          <a:p>
            <a:r>
              <a:rPr lang="en-AU" sz="2400" dirty="0" smtClean="0">
                <a:latin typeface="+mj-lt"/>
              </a:rPr>
              <a:t>Over a </a:t>
            </a:r>
            <a:r>
              <a:rPr lang="en-AU" sz="2400" dirty="0">
                <a:latin typeface="+mj-lt"/>
              </a:rPr>
              <a:t>third </a:t>
            </a:r>
            <a:r>
              <a:rPr lang="en-AU" sz="2400" dirty="0" smtClean="0">
                <a:latin typeface="+mj-lt"/>
              </a:rPr>
              <a:t>identified </a:t>
            </a:r>
            <a:r>
              <a:rPr lang="en-AU" sz="2400" dirty="0">
                <a:latin typeface="+mj-lt"/>
              </a:rPr>
              <a:t>PD content about dealing </a:t>
            </a:r>
            <a:r>
              <a:rPr lang="en-AU" sz="2400" dirty="0" smtClean="0">
                <a:latin typeface="+mj-lt"/>
              </a:rPr>
              <a:t>with or engaging students (challenging </a:t>
            </a:r>
            <a:r>
              <a:rPr lang="en-AU" sz="2400" dirty="0">
                <a:latin typeface="+mj-lt"/>
              </a:rPr>
              <a:t>students, mixed ability groups, issues of </a:t>
            </a:r>
            <a:r>
              <a:rPr lang="en-AU" sz="2400" dirty="0" smtClean="0">
                <a:latin typeface="+mj-lt"/>
              </a:rPr>
              <a:t>LLN, </a:t>
            </a:r>
            <a:r>
              <a:rPr lang="en-AU" sz="2400" dirty="0">
                <a:latin typeface="+mj-lt"/>
              </a:rPr>
              <a:t>international/non-English speaking students and mental health </a:t>
            </a:r>
            <a:r>
              <a:rPr lang="en-AU" sz="2400" dirty="0" smtClean="0">
                <a:latin typeface="+mj-lt"/>
              </a:rPr>
              <a:t>issues);</a:t>
            </a:r>
          </a:p>
          <a:p>
            <a:r>
              <a:rPr lang="en-AU" sz="2400" dirty="0" smtClean="0">
                <a:latin typeface="+mj-lt"/>
              </a:rPr>
              <a:t>Other common areas - assessment </a:t>
            </a:r>
            <a:r>
              <a:rPr lang="en-AU" sz="2400" dirty="0">
                <a:latin typeface="+mj-lt"/>
              </a:rPr>
              <a:t>and validation (18%), compliance (14%), </a:t>
            </a:r>
            <a:r>
              <a:rPr lang="en-AU" sz="2400" dirty="0" smtClean="0">
                <a:latin typeface="+mj-lt"/>
              </a:rPr>
              <a:t>IT</a:t>
            </a:r>
            <a:r>
              <a:rPr lang="en-AU" sz="2400" dirty="0">
                <a:latin typeface="+mj-lt"/>
              </a:rPr>
              <a:t>, technology and on-line delivery (13</a:t>
            </a:r>
            <a:r>
              <a:rPr lang="en-AU" sz="2400" dirty="0" smtClean="0">
                <a:latin typeface="+mj-lt"/>
              </a:rPr>
              <a:t>%);</a:t>
            </a:r>
          </a:p>
          <a:p>
            <a:r>
              <a:rPr lang="en-AU" sz="2400" dirty="0" smtClean="0">
                <a:latin typeface="+mj-lt"/>
              </a:rPr>
              <a:t>Mode of delivery – Two-thirds of </a:t>
            </a:r>
            <a:r>
              <a:rPr lang="en-AU" sz="2400" dirty="0">
                <a:latin typeface="+mj-lt"/>
              </a:rPr>
              <a:t>respondents chose a face-to-face </a:t>
            </a:r>
            <a:r>
              <a:rPr lang="en-AU" sz="2400" dirty="0" smtClean="0">
                <a:latin typeface="+mj-lt"/>
              </a:rPr>
              <a:t>option for their identified future PD and only 31</a:t>
            </a:r>
            <a:r>
              <a:rPr lang="en-AU" sz="2400" dirty="0">
                <a:latin typeface="+mj-lt"/>
              </a:rPr>
              <a:t>% </a:t>
            </a:r>
            <a:r>
              <a:rPr lang="en-AU" sz="2400" dirty="0" smtClean="0">
                <a:latin typeface="+mj-lt"/>
              </a:rPr>
              <a:t>chose an on-line option.</a:t>
            </a:r>
          </a:p>
        </p:txBody>
      </p:sp>
    </p:spTree>
    <p:extLst>
      <p:ext uri="{BB962C8B-B14F-4D97-AF65-F5344CB8AC3E}">
        <p14:creationId xmlns:p14="http://schemas.microsoft.com/office/powerpoint/2010/main" val="25015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3" y="996778"/>
            <a:ext cx="11228173" cy="5568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600" dirty="0">
                <a:latin typeface="+mj-lt"/>
              </a:rPr>
              <a:t>The findings of the two surveys provides an insight into the current state of PD for teachers/trainers across the VET sector and across </a:t>
            </a:r>
            <a:r>
              <a:rPr lang="en-AU" sz="2600" dirty="0" smtClean="0">
                <a:latin typeface="+mj-lt"/>
              </a:rPr>
              <a:t>Australia</a:t>
            </a:r>
            <a:r>
              <a:rPr lang="en-AU" sz="2600" dirty="0">
                <a:latin typeface="+mj-lt"/>
              </a:rPr>
              <a:t>:</a:t>
            </a:r>
          </a:p>
          <a:p>
            <a:r>
              <a:rPr lang="en-AU" sz="2400" dirty="0" smtClean="0">
                <a:latin typeface="+mj-lt"/>
              </a:rPr>
              <a:t>A significant </a:t>
            </a:r>
            <a:r>
              <a:rPr lang="en-AU" sz="2400" dirty="0">
                <a:latin typeface="+mj-lt"/>
              </a:rPr>
              <a:t>amount and variety of PD activities are being undertaken on a regular basis by teachers </a:t>
            </a:r>
            <a:r>
              <a:rPr lang="en-AU" sz="2400" dirty="0" smtClean="0">
                <a:latin typeface="+mj-lt"/>
              </a:rPr>
              <a:t>in </a:t>
            </a:r>
            <a:r>
              <a:rPr lang="en-AU" sz="2400" dirty="0">
                <a:latin typeface="+mj-lt"/>
              </a:rPr>
              <a:t>both industry/discipline areas and VET </a:t>
            </a:r>
            <a:r>
              <a:rPr lang="en-AU" sz="2400" dirty="0" smtClean="0">
                <a:latin typeface="+mj-lt"/>
              </a:rPr>
              <a:t>teacher/training, with a </a:t>
            </a:r>
            <a:r>
              <a:rPr lang="en-AU" sz="2400" dirty="0">
                <a:latin typeface="+mj-lt"/>
              </a:rPr>
              <a:t>somewhat stronger focus on industry/discipline related </a:t>
            </a:r>
            <a:r>
              <a:rPr lang="en-AU" sz="2400" dirty="0" smtClean="0">
                <a:latin typeface="+mj-lt"/>
              </a:rPr>
              <a:t>PD (formal </a:t>
            </a:r>
            <a:r>
              <a:rPr lang="en-AU" sz="2400" dirty="0">
                <a:latin typeface="+mj-lt"/>
              </a:rPr>
              <a:t>and </a:t>
            </a:r>
            <a:r>
              <a:rPr lang="en-AU" sz="2400" dirty="0" smtClean="0">
                <a:latin typeface="+mj-lt"/>
              </a:rPr>
              <a:t>informal), </a:t>
            </a:r>
            <a:r>
              <a:rPr lang="en-AU" sz="2400" dirty="0">
                <a:latin typeface="+mj-lt"/>
              </a:rPr>
              <a:t>rather than on VET teacher/training </a:t>
            </a:r>
            <a:r>
              <a:rPr lang="en-AU" sz="2400" dirty="0" smtClean="0">
                <a:latin typeface="+mj-lt"/>
              </a:rPr>
              <a:t>PD</a:t>
            </a:r>
            <a:r>
              <a:rPr lang="en-AU" sz="2400" dirty="0">
                <a:latin typeface="+mj-lt"/>
              </a:rPr>
              <a:t>;</a:t>
            </a:r>
            <a:endParaRPr lang="en-AU" sz="2400" dirty="0" smtClean="0">
              <a:latin typeface="+mj-lt"/>
            </a:endParaRPr>
          </a:p>
          <a:p>
            <a:r>
              <a:rPr lang="en-AU" sz="2400" dirty="0">
                <a:latin typeface="+mj-lt"/>
              </a:rPr>
              <a:t>H</a:t>
            </a:r>
            <a:r>
              <a:rPr lang="en-AU" sz="2400" dirty="0" smtClean="0">
                <a:latin typeface="+mj-lt"/>
              </a:rPr>
              <a:t>igh </a:t>
            </a:r>
            <a:r>
              <a:rPr lang="en-AU" sz="2400" dirty="0">
                <a:latin typeface="+mj-lt"/>
              </a:rPr>
              <a:t>levels of self-motivation </a:t>
            </a:r>
            <a:r>
              <a:rPr lang="en-AU" sz="2400" dirty="0" smtClean="0">
                <a:latin typeface="+mj-lt"/>
              </a:rPr>
              <a:t>were reported</a:t>
            </a:r>
            <a:r>
              <a:rPr lang="en-AU" sz="2400" dirty="0">
                <a:latin typeface="+mj-lt"/>
              </a:rPr>
              <a:t>, </a:t>
            </a:r>
            <a:r>
              <a:rPr lang="en-AU" sz="2400" dirty="0" smtClean="0">
                <a:latin typeface="+mj-lt"/>
              </a:rPr>
              <a:t>especially for </a:t>
            </a:r>
            <a:r>
              <a:rPr lang="en-AU" sz="2400" dirty="0">
                <a:latin typeface="+mj-lt"/>
              </a:rPr>
              <a:t>the TAFE participants, and </a:t>
            </a:r>
            <a:r>
              <a:rPr lang="en-AU" sz="2400" dirty="0" smtClean="0">
                <a:latin typeface="+mj-lt"/>
              </a:rPr>
              <a:t>a </a:t>
            </a:r>
            <a:r>
              <a:rPr lang="en-AU" sz="2400" dirty="0">
                <a:latin typeface="+mj-lt"/>
              </a:rPr>
              <a:t>significant proportion of PD (especially for TAFE and private/community RTO teachers/trainers) is conducted in their own time and at least partially funded by </a:t>
            </a:r>
            <a:r>
              <a:rPr lang="en-AU" sz="2400" dirty="0" smtClean="0">
                <a:latin typeface="+mj-lt"/>
              </a:rPr>
              <a:t>themselves;</a:t>
            </a:r>
          </a:p>
          <a:p>
            <a:r>
              <a:rPr lang="en-AU" sz="2400" dirty="0" smtClean="0">
                <a:latin typeface="+mj-lt"/>
              </a:rPr>
              <a:t>RTOs were perceived to value and support PD;</a:t>
            </a:r>
          </a:p>
          <a:p>
            <a:r>
              <a:rPr lang="en-AU" sz="2400" dirty="0" smtClean="0">
                <a:latin typeface="+mj-lt"/>
              </a:rPr>
              <a:t> Apart from enterprise RTOs, teachers/trainers saw their RTOs as supporting both industry and pedagogical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151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(continued)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5" y="1441621"/>
            <a:ext cx="11504141" cy="5268098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+mj-lt"/>
              </a:rPr>
              <a:t>Common barriers </a:t>
            </a:r>
            <a:r>
              <a:rPr lang="en-AU" dirty="0">
                <a:latin typeface="+mj-lt"/>
              </a:rPr>
              <a:t>to PD were ‘time’ and ‘cost/money’, in line with trends across industry as a </a:t>
            </a:r>
            <a:r>
              <a:rPr lang="en-AU" dirty="0" smtClean="0">
                <a:latin typeface="+mj-lt"/>
              </a:rPr>
              <a:t>whole;</a:t>
            </a:r>
            <a:endParaRPr lang="en-AU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Completion of a qualification was a common form of PD;</a:t>
            </a:r>
            <a:endParaRPr lang="en-AU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People preferred face-to-face delivery but webinars </a:t>
            </a:r>
            <a:r>
              <a:rPr lang="en-AU" dirty="0">
                <a:latin typeface="+mj-lt"/>
              </a:rPr>
              <a:t>were favoured by some due to time, cost, travel, flexibility and convenience, reinforcing the issues raised by self-funding and </a:t>
            </a:r>
            <a:r>
              <a:rPr lang="en-AU" dirty="0" smtClean="0">
                <a:latin typeface="+mj-lt"/>
              </a:rPr>
              <a:t>lack of time release;</a:t>
            </a:r>
            <a:endParaRPr lang="en-AU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From </a:t>
            </a:r>
            <a:r>
              <a:rPr lang="en-AU" dirty="0">
                <a:latin typeface="+mj-lt"/>
              </a:rPr>
              <a:t>the PD survey, the focus for preferred future PD events was not on teachers’/trainers’ industry/discipline area, but rather on VET and particularly VET teaching/training (as opposed to assessment).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58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Australian Research Council-funded project 2015-2017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353541" cy="453072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b="1" i="1" dirty="0" smtClean="0">
                <a:latin typeface="+mj-lt"/>
              </a:rPr>
              <a:t>Would </a:t>
            </a:r>
            <a:r>
              <a:rPr lang="en-US" b="1" i="1" dirty="0">
                <a:latin typeface="+mj-lt"/>
              </a:rPr>
              <a:t>more highly qualified teachers </a:t>
            </a:r>
            <a:r>
              <a:rPr lang="en-US" b="1" i="1" dirty="0" smtClean="0">
                <a:latin typeface="+mj-lt"/>
              </a:rPr>
              <a:t>and  </a:t>
            </a:r>
            <a:r>
              <a:rPr lang="en-US" b="1" i="1" dirty="0">
                <a:latin typeface="+mj-lt"/>
              </a:rPr>
              <a:t>trainers help to address quality problems in the Australian VET system</a:t>
            </a:r>
            <a:r>
              <a:rPr lang="en-US" b="1" i="1" dirty="0" smtClean="0">
                <a:latin typeface="+mj-lt"/>
              </a:rPr>
              <a:t>?</a:t>
            </a:r>
          </a:p>
          <a:p>
            <a:pPr lvl="0"/>
            <a:r>
              <a:rPr lang="en-GB" dirty="0" smtClean="0"/>
              <a:t>Research </a:t>
            </a:r>
            <a:r>
              <a:rPr lang="en-GB" dirty="0"/>
              <a:t>team: Erica </a:t>
            </a:r>
            <a:r>
              <a:rPr lang="en-GB" dirty="0" smtClean="0"/>
              <a:t>Smith (Fed Uni), </a:t>
            </a:r>
            <a:r>
              <a:rPr lang="en-GB" dirty="0"/>
              <a:t>Keiko </a:t>
            </a:r>
            <a:r>
              <a:rPr lang="en-GB" dirty="0" smtClean="0"/>
              <a:t>Yasukawa (UTS), </a:t>
            </a:r>
            <a:r>
              <a:rPr lang="en-GB" dirty="0"/>
              <a:t>Roger </a:t>
            </a:r>
            <a:r>
              <a:rPr lang="en-GB" dirty="0" smtClean="0"/>
              <a:t>Harris (</a:t>
            </a:r>
            <a:r>
              <a:rPr lang="en-GB" dirty="0" err="1" smtClean="0"/>
              <a:t>UniSA</a:t>
            </a:r>
            <a:r>
              <a:rPr lang="en-GB" dirty="0" smtClean="0"/>
              <a:t>), </a:t>
            </a:r>
            <a:r>
              <a:rPr lang="en-GB" dirty="0"/>
              <a:t>Jackie </a:t>
            </a:r>
            <a:r>
              <a:rPr lang="en-GB" dirty="0" smtClean="0"/>
              <a:t>Tuck (Fed Uni). </a:t>
            </a:r>
          </a:p>
          <a:p>
            <a:pPr lvl="0"/>
            <a:r>
              <a:rPr lang="en-AU" dirty="0" smtClean="0"/>
              <a:t>Partner </a:t>
            </a:r>
            <a:r>
              <a:rPr lang="en-AU" dirty="0"/>
              <a:t>Organisations:</a:t>
            </a:r>
            <a:r>
              <a:rPr lang="en-AU" b="1" dirty="0"/>
              <a:t> </a:t>
            </a:r>
            <a:r>
              <a:rPr lang="en-AU" dirty="0"/>
              <a:t>Australian Council for Private Education and </a:t>
            </a:r>
            <a:r>
              <a:rPr lang="en-AU" dirty="0" smtClean="0"/>
              <a:t>Training, VET </a:t>
            </a:r>
            <a:r>
              <a:rPr lang="en-AU" dirty="0"/>
              <a:t>Development </a:t>
            </a:r>
            <a:r>
              <a:rPr lang="en-AU" dirty="0" smtClean="0"/>
              <a:t>Centre</a:t>
            </a:r>
            <a:r>
              <a:rPr lang="en-AU" dirty="0"/>
              <a:t>, </a:t>
            </a:r>
            <a:r>
              <a:rPr lang="en-AU" dirty="0" smtClean="0"/>
              <a:t>TAFE Queensland, National </a:t>
            </a:r>
            <a:r>
              <a:rPr lang="en-AU" dirty="0"/>
              <a:t>Centre for Vocational Education Research, </a:t>
            </a:r>
            <a:r>
              <a:rPr lang="en-AU" dirty="0" smtClean="0"/>
              <a:t>and Federation Training.</a:t>
            </a:r>
          </a:p>
          <a:p>
            <a:r>
              <a:rPr lang="en-AU" dirty="0"/>
              <a:t>Project: </a:t>
            </a:r>
            <a:r>
              <a:rPr lang="en-AU" dirty="0" smtClean="0"/>
              <a:t>A multi stage research project examining </a:t>
            </a:r>
            <a:r>
              <a:rPr lang="en-AU" dirty="0"/>
              <a:t>whether and how higher-level qualifications for vocational education and training (VET) teachers would improve quality in the VET system.</a:t>
            </a:r>
            <a:endParaRPr lang="en-GB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521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for practice and policy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908"/>
            <a:ext cx="10515600" cy="518160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latin typeface="+mj-lt"/>
              </a:rPr>
              <a:t>The findings provide </a:t>
            </a:r>
            <a:r>
              <a:rPr lang="en-AU" dirty="0">
                <a:latin typeface="+mj-lt"/>
              </a:rPr>
              <a:t>insight into the type of PD favoured and </a:t>
            </a:r>
            <a:r>
              <a:rPr lang="en-AU" dirty="0" smtClean="0">
                <a:latin typeface="+mj-lt"/>
              </a:rPr>
              <a:t>sought;</a:t>
            </a:r>
          </a:p>
          <a:p>
            <a:r>
              <a:rPr lang="en-AU" dirty="0" smtClean="0">
                <a:latin typeface="+mj-lt"/>
              </a:rPr>
              <a:t>The findings on delivery modes may </a:t>
            </a:r>
            <a:r>
              <a:rPr lang="en-AU" dirty="0">
                <a:latin typeface="+mj-lt"/>
              </a:rPr>
              <a:t>assist </a:t>
            </a:r>
            <a:r>
              <a:rPr lang="en-AU" dirty="0" smtClean="0">
                <a:latin typeface="+mj-lt"/>
              </a:rPr>
              <a:t>PD providers with </a:t>
            </a:r>
            <a:r>
              <a:rPr lang="en-AU" dirty="0">
                <a:latin typeface="+mj-lt"/>
              </a:rPr>
              <a:t>targeting PD and matching content to delivery </a:t>
            </a:r>
            <a:r>
              <a:rPr lang="en-AU" dirty="0" smtClean="0">
                <a:latin typeface="+mj-lt"/>
              </a:rPr>
              <a:t>mode;</a:t>
            </a:r>
          </a:p>
          <a:p>
            <a:r>
              <a:rPr lang="en-AU" dirty="0" smtClean="0">
                <a:latin typeface="+mj-lt"/>
              </a:rPr>
              <a:t>PD </a:t>
            </a:r>
            <a:r>
              <a:rPr lang="en-AU" dirty="0">
                <a:latin typeface="+mj-lt"/>
              </a:rPr>
              <a:t>in the VET sector </a:t>
            </a:r>
            <a:r>
              <a:rPr lang="en-AU" dirty="0" smtClean="0">
                <a:latin typeface="+mj-lt"/>
              </a:rPr>
              <a:t>is affected by the </a:t>
            </a:r>
            <a:r>
              <a:rPr lang="en-AU" dirty="0">
                <a:latin typeface="+mj-lt"/>
              </a:rPr>
              <a:t>support provided by and preferences of the </a:t>
            </a:r>
            <a:r>
              <a:rPr lang="en-AU" dirty="0" smtClean="0">
                <a:latin typeface="+mj-lt"/>
              </a:rPr>
              <a:t>RTOs, but the </a:t>
            </a:r>
            <a:r>
              <a:rPr lang="en-AU" dirty="0">
                <a:latin typeface="+mj-lt"/>
              </a:rPr>
              <a:t>personal motivations and needs of </a:t>
            </a:r>
            <a:r>
              <a:rPr lang="en-AU" dirty="0" smtClean="0">
                <a:latin typeface="+mj-lt"/>
              </a:rPr>
              <a:t>individual </a:t>
            </a:r>
            <a:r>
              <a:rPr lang="en-AU" dirty="0">
                <a:latin typeface="+mj-lt"/>
              </a:rPr>
              <a:t>teachers/trainers are </a:t>
            </a:r>
            <a:r>
              <a:rPr lang="en-AU" dirty="0" smtClean="0">
                <a:latin typeface="+mj-lt"/>
              </a:rPr>
              <a:t>important when </a:t>
            </a:r>
            <a:r>
              <a:rPr lang="en-AU" dirty="0">
                <a:latin typeface="+mj-lt"/>
              </a:rPr>
              <a:t>they are expected to – and are prepared to - contribute </a:t>
            </a:r>
            <a:r>
              <a:rPr lang="en-AU" dirty="0" smtClean="0">
                <a:latin typeface="+mj-lt"/>
              </a:rPr>
              <a:t>to their PD;</a:t>
            </a:r>
          </a:p>
          <a:p>
            <a:r>
              <a:rPr lang="en-AU" dirty="0" smtClean="0">
                <a:latin typeface="+mj-lt"/>
              </a:rPr>
              <a:t>The void </a:t>
            </a:r>
            <a:r>
              <a:rPr lang="en-AU" dirty="0">
                <a:latin typeface="+mj-lt"/>
              </a:rPr>
              <a:t>created by the withdrawal of </a:t>
            </a:r>
            <a:r>
              <a:rPr lang="en-AU" dirty="0" smtClean="0">
                <a:latin typeface="+mj-lt"/>
              </a:rPr>
              <a:t>government provision </a:t>
            </a:r>
            <a:r>
              <a:rPr lang="en-AU" dirty="0">
                <a:latin typeface="+mj-lt"/>
              </a:rPr>
              <a:t>of PD for VET practitioners, </a:t>
            </a:r>
            <a:r>
              <a:rPr lang="en-AU" dirty="0" smtClean="0">
                <a:latin typeface="+mj-lt"/>
              </a:rPr>
              <a:t>has </a:t>
            </a:r>
            <a:r>
              <a:rPr lang="en-AU" dirty="0">
                <a:latin typeface="+mj-lt"/>
              </a:rPr>
              <a:t>been filled partly by the growth of major providers of VET-related </a:t>
            </a:r>
            <a:r>
              <a:rPr lang="en-AU" dirty="0" smtClean="0">
                <a:latin typeface="+mj-lt"/>
              </a:rPr>
              <a:t>PD and possibly by increased </a:t>
            </a:r>
            <a:r>
              <a:rPr lang="en-AU" dirty="0">
                <a:latin typeface="+mj-lt"/>
              </a:rPr>
              <a:t>provision of internal PD, particularly in </a:t>
            </a:r>
            <a:r>
              <a:rPr lang="en-AU" dirty="0" smtClean="0">
                <a:latin typeface="+mj-lt"/>
              </a:rPr>
              <a:t>TAFE;</a:t>
            </a:r>
          </a:p>
          <a:p>
            <a:r>
              <a:rPr lang="en-AU" dirty="0" smtClean="0">
                <a:latin typeface="+mj-lt"/>
              </a:rPr>
              <a:t>A </a:t>
            </a:r>
            <a:r>
              <a:rPr lang="en-AU" dirty="0">
                <a:latin typeface="+mj-lt"/>
              </a:rPr>
              <a:t>broader take-up of higher-level qualifications in VET pedagogy could also help to fill the void.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08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more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4743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Jackie Tuck   </a:t>
            </a:r>
            <a:r>
              <a:rPr lang="en-AU" dirty="0" smtClean="0">
                <a:hlinkClick r:id="rId3"/>
              </a:rPr>
              <a:t>j.tuck@federation.edu.au</a:t>
            </a:r>
            <a:endParaRPr lang="en-AU" dirty="0" smtClean="0"/>
          </a:p>
          <a:p>
            <a:pPr marL="0" indent="0">
              <a:buNone/>
            </a:pPr>
            <a:endParaRPr lang="en-AU" sz="800" dirty="0" smtClean="0"/>
          </a:p>
          <a:p>
            <a:pPr marL="0" indent="0">
              <a:buNone/>
            </a:pPr>
            <a:r>
              <a:rPr lang="en-AU" b="1" dirty="0"/>
              <a:t>Erica Smith  </a:t>
            </a:r>
            <a:r>
              <a:rPr lang="en-AU" dirty="0">
                <a:hlinkClick r:id="rId4"/>
              </a:rPr>
              <a:t>e.smith@federation.edu.au</a:t>
            </a:r>
            <a:endParaRPr lang="en-AU" dirty="0"/>
          </a:p>
          <a:p>
            <a:pPr marL="0" indent="0">
              <a:buNone/>
            </a:pPr>
            <a:endParaRPr lang="en-AU" sz="900" dirty="0"/>
          </a:p>
          <a:p>
            <a:pPr marL="0" indent="0">
              <a:spcBef>
                <a:spcPts val="1200"/>
              </a:spcBef>
              <a:buNone/>
            </a:pPr>
            <a:r>
              <a:rPr lang="en-AU" b="1" dirty="0" smtClean="0"/>
              <a:t>Project </a:t>
            </a:r>
            <a:r>
              <a:rPr lang="en-AU" b="1" dirty="0"/>
              <a:t>web site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dirty="0"/>
              <a:t> </a:t>
            </a:r>
            <a:r>
              <a:rPr lang="en-AU" u="sng" dirty="0">
                <a:hlinkClick r:id="rId5"/>
              </a:rPr>
              <a:t>http://</a:t>
            </a:r>
            <a:r>
              <a:rPr lang="en-AU" u="sng" dirty="0" smtClean="0">
                <a:hlinkClick r:id="rId5"/>
              </a:rPr>
              <a:t>federation.edu.au/research-vet-quality</a:t>
            </a:r>
            <a:endParaRPr lang="en-AU" u="sng" dirty="0" smtClean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>
                <a:latin typeface="+mj-lt"/>
              </a:rPr>
              <a:t>Acknowledgements</a:t>
            </a:r>
            <a:endParaRPr lang="en-AU" b="1" dirty="0">
              <a:latin typeface="+mj-lt"/>
            </a:endParaRPr>
          </a:p>
          <a:p>
            <a:pPr marL="0" indent="0">
              <a:buNone/>
            </a:pPr>
            <a:r>
              <a:rPr lang="en-AU" dirty="0">
                <a:latin typeface="+mj-lt"/>
              </a:rPr>
              <a:t>We wish to acknowledge the contribution to the project of Roger Harris, Keiko Yasukawa, and Hugh Guthrie; and the particular assistance, with set-up and analysis of the surveys, of Patrick </a:t>
            </a:r>
            <a:r>
              <a:rPr lang="en-AU" dirty="0" err="1">
                <a:latin typeface="+mj-lt"/>
              </a:rPr>
              <a:t>Korbel</a:t>
            </a:r>
            <a:r>
              <a:rPr lang="en-AU" dirty="0">
                <a:latin typeface="+mj-lt"/>
              </a:rPr>
              <a:t>, Michelle </a:t>
            </a:r>
            <a:r>
              <a:rPr lang="en-AU" dirty="0" err="1">
                <a:latin typeface="+mj-lt"/>
              </a:rPr>
              <a:t>Circelli</a:t>
            </a:r>
            <a:r>
              <a:rPr lang="en-AU" dirty="0">
                <a:latin typeface="+mj-lt"/>
              </a:rPr>
              <a:t>, Morgan Wise, Nathan </a:t>
            </a:r>
            <a:r>
              <a:rPr lang="en-AU" dirty="0" err="1">
                <a:latin typeface="+mj-lt"/>
              </a:rPr>
              <a:t>Stinton</a:t>
            </a:r>
            <a:r>
              <a:rPr lang="en-AU" dirty="0">
                <a:latin typeface="+mj-lt"/>
              </a:rPr>
              <a:t>, and Geordie Zhang.</a:t>
            </a:r>
            <a:endParaRPr lang="en-AU" u="sng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VET sector – the Issues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46" y="1430771"/>
            <a:ext cx="7092779" cy="5166865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+mj-lt"/>
              </a:rPr>
              <a:t>Serious </a:t>
            </a:r>
            <a:r>
              <a:rPr lang="en-AU" dirty="0">
                <a:latin typeface="+mj-lt"/>
              </a:rPr>
              <a:t>quality problems in the VET </a:t>
            </a:r>
            <a:r>
              <a:rPr lang="en-AU" dirty="0" smtClean="0">
                <a:latin typeface="+mj-lt"/>
              </a:rPr>
              <a:t>sector;</a:t>
            </a:r>
          </a:p>
          <a:p>
            <a:r>
              <a:rPr lang="en-AU" dirty="0" smtClean="0">
                <a:latin typeface="+mj-lt"/>
              </a:rPr>
              <a:t>Teachers </a:t>
            </a:r>
            <a:r>
              <a:rPr lang="en-AU" dirty="0">
                <a:latin typeface="+mj-lt"/>
              </a:rPr>
              <a:t>and trainers in the VET sector are facing considerable challenges;</a:t>
            </a:r>
          </a:p>
          <a:p>
            <a:r>
              <a:rPr lang="en-AU" dirty="0">
                <a:latin typeface="+mj-lt"/>
              </a:rPr>
              <a:t>Nature and diversity of teachers’ and trainers’ work is continually changing</a:t>
            </a:r>
            <a:r>
              <a:rPr lang="en-AU" dirty="0" smtClean="0">
                <a:latin typeface="+mj-lt"/>
              </a:rPr>
              <a:t>;</a:t>
            </a:r>
            <a:endParaRPr lang="en-AU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Most VET teachers/trainers only qualified to a Certificate IV level in VET pedagogy;</a:t>
            </a:r>
          </a:p>
          <a:p>
            <a:r>
              <a:rPr lang="en-AU" dirty="0" smtClean="0">
                <a:latin typeface="+mj-lt"/>
              </a:rPr>
              <a:t>Breadth and depth of skills and knowledge required is agreed (e.g. LH Martin Institute, 2015).</a:t>
            </a:r>
            <a:endParaRPr lang="en-AU" sz="2400" dirty="0" smtClean="0">
              <a:latin typeface="+mj-lt"/>
            </a:endParaRPr>
          </a:p>
          <a:p>
            <a:endParaRPr lang="en-AU" sz="2400" dirty="0">
              <a:latin typeface="+mj-lt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125" y="721690"/>
            <a:ext cx="4533400" cy="2569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847" y="4014204"/>
            <a:ext cx="4196532" cy="236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Professional development – A potential </a:t>
            </a:r>
            <a:r>
              <a:rPr lang="en-AU" sz="4000" dirty="0"/>
              <a:t>s</a:t>
            </a:r>
            <a:r>
              <a:rPr lang="en-AU" sz="4000" dirty="0" smtClean="0"/>
              <a:t>olution?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89" y="1932709"/>
            <a:ext cx="10703011" cy="42442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dirty="0" smtClean="0">
                <a:latin typeface="+mj-lt"/>
              </a:rPr>
              <a:t>Professional development (PD) is often seen as </a:t>
            </a:r>
            <a:r>
              <a:rPr lang="en-AU" dirty="0">
                <a:latin typeface="+mj-lt"/>
              </a:rPr>
              <a:t>a potential solution to </a:t>
            </a:r>
            <a:r>
              <a:rPr lang="en-AU" dirty="0" smtClean="0">
                <a:latin typeface="+mj-lt"/>
              </a:rPr>
              <a:t>VET teaching quality (e.g. </a:t>
            </a:r>
            <a:r>
              <a:rPr lang="en-AU" dirty="0" err="1" smtClean="0">
                <a:latin typeface="+mj-lt"/>
              </a:rPr>
              <a:t>Wheelahan</a:t>
            </a:r>
            <a:r>
              <a:rPr lang="en-AU" dirty="0" smtClean="0">
                <a:latin typeface="+mj-lt"/>
              </a:rPr>
              <a:t> &amp; </a:t>
            </a:r>
            <a:r>
              <a:rPr lang="en-AU" dirty="0" err="1" smtClean="0">
                <a:latin typeface="+mj-lt"/>
              </a:rPr>
              <a:t>Moodie</a:t>
            </a:r>
            <a:r>
              <a:rPr lang="en-AU" dirty="0" smtClean="0">
                <a:latin typeface="+mj-lt"/>
              </a:rPr>
              <a:t>, 2011).</a:t>
            </a:r>
          </a:p>
          <a:p>
            <a:pPr marL="0" indent="0">
              <a:buNone/>
            </a:pPr>
            <a:endParaRPr lang="en-AU" sz="800" dirty="0">
              <a:latin typeface="+mj-lt"/>
            </a:endParaRPr>
          </a:p>
          <a:p>
            <a:pPr marL="0" indent="0">
              <a:buNone/>
            </a:pPr>
            <a:r>
              <a:rPr lang="en-AU" sz="4000" dirty="0">
                <a:latin typeface="+mj-lt"/>
                <a:ea typeface="+mj-ea"/>
                <a:cs typeface="+mj-cs"/>
              </a:rPr>
              <a:t>VET </a:t>
            </a:r>
            <a:r>
              <a:rPr lang="en-AU" sz="4000" dirty="0" smtClean="0">
                <a:latin typeface="+mj-lt"/>
                <a:ea typeface="+mj-ea"/>
                <a:cs typeface="+mj-cs"/>
              </a:rPr>
              <a:t>sector funding cuts </a:t>
            </a:r>
            <a:endParaRPr lang="en-AU" sz="4000" dirty="0">
              <a:latin typeface="+mj-lt"/>
              <a:ea typeface="+mj-ea"/>
              <a:cs typeface="+mj-cs"/>
            </a:endParaRPr>
          </a:p>
          <a:p>
            <a:r>
              <a:rPr lang="en-AU" dirty="0" smtClean="0">
                <a:latin typeface="+mj-lt"/>
              </a:rPr>
              <a:t>Fewer resources for PD;</a:t>
            </a:r>
          </a:p>
          <a:p>
            <a:r>
              <a:rPr lang="en-AU" dirty="0" smtClean="0">
                <a:latin typeface="+mj-lt"/>
              </a:rPr>
              <a:t>Teachers needing to take more responsibility for their own PD.</a:t>
            </a:r>
          </a:p>
          <a:p>
            <a:pPr marL="0" indent="0">
              <a:buNone/>
            </a:pPr>
            <a:r>
              <a:rPr lang="en-AU" sz="4000" dirty="0" smtClean="0">
                <a:latin typeface="+mj-lt"/>
                <a:ea typeface="+mj-ea"/>
                <a:cs typeface="+mj-cs"/>
              </a:rPr>
              <a:t>Who pays?</a:t>
            </a:r>
          </a:p>
          <a:p>
            <a:r>
              <a:rPr lang="en-AU" sz="2400" dirty="0" smtClean="0">
                <a:latin typeface="+mj-lt"/>
              </a:rPr>
              <a:t>Perennial </a:t>
            </a:r>
            <a:r>
              <a:rPr lang="en-AU" sz="2400" dirty="0">
                <a:latin typeface="+mj-lt"/>
              </a:rPr>
              <a:t>issue of ‘who pays’ for </a:t>
            </a:r>
            <a:r>
              <a:rPr lang="en-AU" sz="2400" dirty="0" smtClean="0">
                <a:latin typeface="+mj-lt"/>
              </a:rPr>
              <a:t>PD.</a:t>
            </a:r>
            <a:endParaRPr lang="en-AU" sz="2400" dirty="0">
              <a:latin typeface="+mj-lt"/>
            </a:endParaRPr>
          </a:p>
          <a:p>
            <a:pPr marL="0" indent="0">
              <a:buNone/>
            </a:pPr>
            <a:endParaRPr lang="en-AU" sz="40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660" y="5234859"/>
            <a:ext cx="1023945" cy="122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84" y="5277988"/>
            <a:ext cx="1023945" cy="122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546" y="4666118"/>
            <a:ext cx="1023945" cy="122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3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Current state of </a:t>
            </a:r>
            <a:r>
              <a:rPr lang="en-US" sz="4000" dirty="0" smtClean="0"/>
              <a:t>PD in the VET sector?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805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There has been no large-scale study of PD in VET in recent years.</a:t>
            </a:r>
          </a:p>
          <a:p>
            <a:r>
              <a:rPr lang="en-US" dirty="0" smtClean="0">
                <a:latin typeface="+mj-lt"/>
              </a:rPr>
              <a:t>Data from this project, although not primarily focused on PD, provides a unique overview of PD in the VET sector today.</a:t>
            </a:r>
          </a:p>
          <a:p>
            <a:r>
              <a:rPr lang="en-AU" dirty="0">
                <a:latin typeface="+mj-lt"/>
              </a:rPr>
              <a:t>The project also produced additional data about professional development, mainly from six RTO case </a:t>
            </a:r>
            <a:r>
              <a:rPr lang="en-AU" dirty="0" smtClean="0">
                <a:latin typeface="+mj-lt"/>
              </a:rPr>
              <a:t>studies undertaken in 2016, this data is yet to be analysed and is not presented here. 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4300" dirty="0" smtClean="0">
                <a:latin typeface="+mj-lt"/>
                <a:ea typeface="+mj-ea"/>
                <a:cs typeface="+mj-cs"/>
              </a:rPr>
              <a:t>The surveys</a:t>
            </a:r>
            <a:endParaRPr lang="en-US" sz="4300" dirty="0">
              <a:latin typeface="+mj-lt"/>
              <a:ea typeface="+mj-ea"/>
              <a:cs typeface="+mj-cs"/>
            </a:endParaRPr>
          </a:p>
          <a:p>
            <a:r>
              <a:rPr lang="en-US" dirty="0">
                <a:latin typeface="+mj-lt"/>
              </a:rPr>
              <a:t>Two national surveys (n=574 and n=368</a:t>
            </a:r>
            <a:r>
              <a:rPr lang="en-US" dirty="0" smtClean="0">
                <a:latin typeface="+mj-lt"/>
              </a:rPr>
              <a:t>) administered on line in 2016;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One focusing on teaching approaches with a section on </a:t>
            </a:r>
            <a:r>
              <a:rPr lang="en-US" dirty="0" smtClean="0">
                <a:latin typeface="+mj-lt"/>
              </a:rPr>
              <a:t>PD; </a:t>
            </a:r>
            <a:r>
              <a:rPr lang="en-US" dirty="0">
                <a:latin typeface="+mj-lt"/>
              </a:rPr>
              <a:t>and the other focusing only on PD</a:t>
            </a:r>
            <a:r>
              <a:rPr lang="en-US" dirty="0" smtClean="0">
                <a:latin typeface="+mj-lt"/>
              </a:rPr>
              <a:t>;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teacher/trainer </a:t>
            </a:r>
            <a:r>
              <a:rPr lang="en-US" dirty="0"/>
              <a:t>s</a:t>
            </a:r>
            <a:r>
              <a:rPr lang="en-US" dirty="0" smtClean="0"/>
              <a:t>urvey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076"/>
            <a:ext cx="10515600" cy="494270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Survey</a:t>
            </a:r>
            <a:r>
              <a:rPr lang="en-US" dirty="0">
                <a:latin typeface="+mj-lt"/>
              </a:rPr>
              <a:t>, administered mid-2016, was </a:t>
            </a:r>
            <a:r>
              <a:rPr lang="en-US" dirty="0" smtClean="0">
                <a:latin typeface="+mj-lt"/>
              </a:rPr>
              <a:t>distributed only through training providers (7 TAFE Institutes, 36 private and community RTOs (ACPET members) and 12 Enterprise RTOs) </a:t>
            </a:r>
            <a:r>
              <a:rPr lang="en-US" i="1" dirty="0" smtClean="0">
                <a:latin typeface="+mj-lt"/>
              </a:rPr>
              <a:t>so that we knew response rates</a:t>
            </a:r>
            <a:r>
              <a:rPr lang="en-US" dirty="0" smtClean="0">
                <a:latin typeface="+mj-lt"/>
              </a:rPr>
              <a:t>;</a:t>
            </a:r>
          </a:p>
          <a:p>
            <a:r>
              <a:rPr lang="en-US" dirty="0" smtClean="0">
                <a:latin typeface="+mj-lt"/>
              </a:rPr>
              <a:t>574 viable responses</a:t>
            </a:r>
          </a:p>
          <a:p>
            <a:r>
              <a:rPr lang="en-US" dirty="0" smtClean="0">
                <a:latin typeface="+mj-lt"/>
              </a:rPr>
              <a:t>Response rates varied across providers – TAFE 10%, private RTOs 32% and ERTOs 8%;</a:t>
            </a:r>
          </a:p>
          <a:p>
            <a:pPr marL="0" indent="0">
              <a:buNone/>
            </a:pPr>
            <a:r>
              <a:rPr lang="en-US" sz="3600" dirty="0">
                <a:latin typeface="+mj-lt"/>
                <a:ea typeface="+mj-ea"/>
                <a:cs typeface="+mj-cs"/>
              </a:rPr>
              <a:t>PD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section of the survey</a:t>
            </a:r>
            <a:endParaRPr lang="en-US" sz="3600" dirty="0">
              <a:latin typeface="+mj-lt"/>
              <a:ea typeface="+mj-ea"/>
              <a:cs typeface="+mj-cs"/>
            </a:endParaRPr>
          </a:p>
          <a:p>
            <a:r>
              <a:rPr lang="en-US" dirty="0">
                <a:latin typeface="+mj-lt"/>
              </a:rPr>
              <a:t>402 (70%) completed the PD </a:t>
            </a:r>
            <a:r>
              <a:rPr lang="en-US" dirty="0" smtClean="0">
                <a:latin typeface="+mj-lt"/>
              </a:rPr>
              <a:t>section;</a:t>
            </a:r>
          </a:p>
          <a:p>
            <a:r>
              <a:rPr lang="en-US" dirty="0">
                <a:latin typeface="+mj-lt"/>
              </a:rPr>
              <a:t>54% </a:t>
            </a:r>
            <a:r>
              <a:rPr lang="en-US" dirty="0" smtClean="0">
                <a:latin typeface="+mj-lt"/>
              </a:rPr>
              <a:t>worked for TAFE</a:t>
            </a:r>
            <a:r>
              <a:rPr lang="en-US" dirty="0">
                <a:latin typeface="+mj-lt"/>
              </a:rPr>
              <a:t>, 35% </a:t>
            </a:r>
            <a:r>
              <a:rPr lang="en-US" dirty="0" smtClean="0">
                <a:latin typeface="+mj-lt"/>
              </a:rPr>
              <a:t>for private and community RTOs, </a:t>
            </a:r>
            <a:r>
              <a:rPr lang="en-US" dirty="0">
                <a:latin typeface="+mj-lt"/>
              </a:rPr>
              <a:t>11% </a:t>
            </a:r>
            <a:r>
              <a:rPr lang="en-US" dirty="0" smtClean="0">
                <a:latin typeface="+mj-lt"/>
              </a:rPr>
              <a:t>for enterprise RTOs.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378005"/>
            <a:ext cx="10515600" cy="742342"/>
          </a:xfrm>
        </p:spPr>
        <p:txBody>
          <a:bodyPr/>
          <a:lstStyle/>
          <a:p>
            <a:r>
              <a:rPr lang="en-US" dirty="0" smtClean="0"/>
              <a:t>PD </a:t>
            </a:r>
            <a:r>
              <a:rPr lang="en-US" dirty="0"/>
              <a:t>s</a:t>
            </a:r>
            <a:r>
              <a:rPr lang="en-US" dirty="0" smtClean="0"/>
              <a:t>urvey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795" y="1248032"/>
            <a:ext cx="11178746" cy="5358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</a:rPr>
              <a:t>Survey administered on-line in late 2016 and distributed only through three large providers of PD:</a:t>
            </a:r>
          </a:p>
          <a:p>
            <a:r>
              <a:rPr lang="en-US" sz="3200" dirty="0" smtClean="0">
                <a:latin typeface="+mj-lt"/>
              </a:rPr>
              <a:t>Australian Council for Private Education and Training (ACPET) – </a:t>
            </a:r>
            <a:r>
              <a:rPr lang="en-US" sz="3200" i="1" dirty="0" smtClean="0">
                <a:latin typeface="+mj-lt"/>
              </a:rPr>
              <a:t>400;</a:t>
            </a:r>
          </a:p>
          <a:p>
            <a:r>
              <a:rPr lang="en-US" sz="3200" dirty="0" smtClean="0">
                <a:latin typeface="+mj-lt"/>
              </a:rPr>
              <a:t>VET Development Centre (VDC) – </a:t>
            </a:r>
            <a:r>
              <a:rPr lang="en-US" sz="3200" i="1" dirty="0" smtClean="0">
                <a:latin typeface="+mj-lt"/>
              </a:rPr>
              <a:t>3,000;</a:t>
            </a:r>
          </a:p>
          <a:p>
            <a:r>
              <a:rPr lang="en-US" sz="3200" dirty="0" err="1" smtClean="0">
                <a:latin typeface="+mj-lt"/>
              </a:rPr>
              <a:t>Velg</a:t>
            </a:r>
            <a:r>
              <a:rPr lang="en-US" sz="3200" dirty="0" smtClean="0">
                <a:latin typeface="+mj-lt"/>
              </a:rPr>
              <a:t> Training (</a:t>
            </a:r>
            <a:r>
              <a:rPr lang="en-US" sz="3200" dirty="0" err="1" smtClean="0">
                <a:latin typeface="+mj-lt"/>
              </a:rPr>
              <a:t>Velg</a:t>
            </a:r>
            <a:r>
              <a:rPr lang="en-US" sz="3200" dirty="0" smtClean="0">
                <a:latin typeface="+mj-lt"/>
              </a:rPr>
              <a:t>) – </a:t>
            </a:r>
            <a:r>
              <a:rPr lang="en-US" sz="3200" i="1" dirty="0" smtClean="0">
                <a:latin typeface="+mj-lt"/>
              </a:rPr>
              <a:t>14,000.</a:t>
            </a:r>
          </a:p>
          <a:p>
            <a:pPr marL="0" indent="0">
              <a:buNone/>
            </a:pPr>
            <a:endParaRPr lang="en-AU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368 valid responses;</a:t>
            </a:r>
          </a:p>
          <a:p>
            <a:r>
              <a:rPr lang="en-US" sz="3200" dirty="0" smtClean="0">
                <a:latin typeface="+mj-lt"/>
              </a:rPr>
              <a:t>51</a:t>
            </a:r>
            <a:r>
              <a:rPr lang="en-US" sz="3200" dirty="0">
                <a:latin typeface="+mj-lt"/>
              </a:rPr>
              <a:t>% </a:t>
            </a:r>
            <a:r>
              <a:rPr lang="en-US" sz="3200" dirty="0" smtClean="0">
                <a:latin typeface="+mj-lt"/>
              </a:rPr>
              <a:t>worked for private </a:t>
            </a:r>
            <a:r>
              <a:rPr lang="en-US" sz="3200" dirty="0">
                <a:latin typeface="+mj-lt"/>
              </a:rPr>
              <a:t>RTOs, 22% </a:t>
            </a:r>
            <a:r>
              <a:rPr lang="en-US" sz="3200" dirty="0" smtClean="0">
                <a:latin typeface="+mj-lt"/>
              </a:rPr>
              <a:t>for TAFE</a:t>
            </a:r>
            <a:r>
              <a:rPr lang="en-US" sz="3200" dirty="0">
                <a:latin typeface="+mj-lt"/>
              </a:rPr>
              <a:t>, 17% </a:t>
            </a:r>
            <a:r>
              <a:rPr lang="en-US" sz="3200" dirty="0" smtClean="0">
                <a:latin typeface="+mj-lt"/>
              </a:rPr>
              <a:t>for community </a:t>
            </a:r>
            <a:r>
              <a:rPr lang="en-US" sz="3200" dirty="0">
                <a:latin typeface="+mj-lt"/>
              </a:rPr>
              <a:t>RTOs and 1% </a:t>
            </a:r>
            <a:r>
              <a:rPr lang="en-US" sz="3200" dirty="0" smtClean="0">
                <a:latin typeface="+mj-lt"/>
              </a:rPr>
              <a:t>for enterprise RTOs</a:t>
            </a:r>
            <a:endParaRPr lang="en-US" sz="32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74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Findings – National teacher survey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10"/>
            <a:ext cx="10515600" cy="5140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latin typeface="+mj-lt"/>
              </a:rPr>
              <a:t>Respondents quite experienced - On </a:t>
            </a:r>
            <a:r>
              <a:rPr lang="en-AU" dirty="0">
                <a:latin typeface="+mj-lt"/>
              </a:rPr>
              <a:t>a scale from ‘novice’ to ‘expert’ VET teacher/trainer, two-thirds of respondents (69%) rated themselves as ‘</a:t>
            </a:r>
            <a:r>
              <a:rPr lang="en-AU" dirty="0" smtClean="0">
                <a:latin typeface="+mj-lt"/>
              </a:rPr>
              <a:t>proficient’ or </a:t>
            </a:r>
            <a:r>
              <a:rPr lang="en-AU" dirty="0">
                <a:latin typeface="+mj-lt"/>
              </a:rPr>
              <a:t>‘expert</a:t>
            </a:r>
            <a:r>
              <a:rPr lang="en-AU" dirty="0" smtClean="0">
                <a:latin typeface="+mj-lt"/>
              </a:rPr>
              <a:t>’.</a:t>
            </a:r>
          </a:p>
          <a:p>
            <a:pPr marL="0" indent="0">
              <a:buNone/>
            </a:pPr>
            <a:r>
              <a:rPr lang="en-AU" dirty="0" smtClean="0">
                <a:latin typeface="+mj-lt"/>
              </a:rPr>
              <a:t>Teachers/trainers were asked about their participation in a range of PD activities in last 12 months.</a:t>
            </a:r>
          </a:p>
          <a:p>
            <a:pPr marL="0" indent="0">
              <a:buNone/>
            </a:pPr>
            <a:r>
              <a:rPr lang="en-AU" b="1" dirty="0" smtClean="0">
                <a:latin typeface="+mj-lt"/>
              </a:rPr>
              <a:t>Formal </a:t>
            </a:r>
            <a:r>
              <a:rPr lang="en-AU" b="1" dirty="0">
                <a:latin typeface="+mj-lt"/>
              </a:rPr>
              <a:t>activities</a:t>
            </a:r>
            <a:r>
              <a:rPr lang="en-AU" dirty="0">
                <a:latin typeface="+mj-lt"/>
              </a:rPr>
              <a:t>: </a:t>
            </a:r>
            <a:r>
              <a:rPr lang="en-AU" dirty="0" smtClean="0">
                <a:latin typeface="+mj-lt"/>
              </a:rPr>
              <a:t>Conferences </a:t>
            </a:r>
            <a:r>
              <a:rPr lang="en-AU" dirty="0">
                <a:latin typeface="+mj-lt"/>
              </a:rPr>
              <a:t>(industry/discipline &amp; VET</a:t>
            </a:r>
            <a:r>
              <a:rPr lang="en-AU" dirty="0" smtClean="0">
                <a:latin typeface="+mj-lt"/>
              </a:rPr>
              <a:t>), Short </a:t>
            </a:r>
            <a:r>
              <a:rPr lang="en-AU" dirty="0">
                <a:latin typeface="+mj-lt"/>
              </a:rPr>
              <a:t>courses/seminars/workshops (</a:t>
            </a:r>
            <a:r>
              <a:rPr lang="en-AU" dirty="0" smtClean="0">
                <a:latin typeface="+mj-lt"/>
              </a:rPr>
              <a:t>industry </a:t>
            </a:r>
            <a:r>
              <a:rPr lang="en-AU" dirty="0">
                <a:latin typeface="+mj-lt"/>
              </a:rPr>
              <a:t>&amp; </a:t>
            </a:r>
            <a:r>
              <a:rPr lang="en-AU" dirty="0" smtClean="0">
                <a:latin typeface="+mj-lt"/>
              </a:rPr>
              <a:t>VET, within &amp; outside RTO), Networks of teachers/trainers (industry) and formal community of practice (VET), Membership employer/industry professional association.</a:t>
            </a:r>
          </a:p>
          <a:p>
            <a:pPr marL="0" indent="0">
              <a:buNone/>
            </a:pPr>
            <a:r>
              <a:rPr lang="en-AU" b="1" dirty="0" smtClean="0">
                <a:latin typeface="+mj-lt"/>
              </a:rPr>
              <a:t>Informal activities</a:t>
            </a:r>
            <a:r>
              <a:rPr lang="en-AU" dirty="0" smtClean="0">
                <a:latin typeface="+mj-lt"/>
              </a:rPr>
              <a:t>: Email lists, blogs or similar (industry &amp; VET), </a:t>
            </a:r>
            <a:r>
              <a:rPr lang="en-AU" dirty="0">
                <a:latin typeface="+mj-lt"/>
              </a:rPr>
              <a:t>o</a:t>
            </a:r>
            <a:r>
              <a:rPr lang="en-AU" dirty="0" smtClean="0">
                <a:latin typeface="+mj-lt"/>
              </a:rPr>
              <a:t>wn reading (industry &amp; VET), Informal liaison with employers (industry</a:t>
            </a:r>
            <a:r>
              <a:rPr lang="en-AU" sz="2400" dirty="0" smtClean="0">
                <a:latin typeface="+mj-lt"/>
              </a:rPr>
              <a:t>) and RTO electronic or non-electronic newsletters/noticeboards (VET).</a:t>
            </a:r>
            <a:endParaRPr lang="en-AU" sz="2400" dirty="0">
              <a:latin typeface="+mj-lt"/>
            </a:endParaRPr>
          </a:p>
          <a:p>
            <a:pPr marL="0" indent="0">
              <a:buNone/>
            </a:pPr>
            <a:endParaRPr lang="en-AU" sz="2400" dirty="0">
              <a:latin typeface="+mj-lt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3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Participation in PD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+mj-lt"/>
              </a:rPr>
              <a:t>Less </a:t>
            </a:r>
            <a:r>
              <a:rPr lang="en-AU" dirty="0">
                <a:latin typeface="+mj-lt"/>
              </a:rPr>
              <a:t>than a quarter had ‘hardly ever or never’ undertaken </a:t>
            </a:r>
            <a:r>
              <a:rPr lang="en-AU" dirty="0" smtClean="0">
                <a:latin typeface="+mj-lt"/>
              </a:rPr>
              <a:t>formal industry </a:t>
            </a:r>
            <a:r>
              <a:rPr lang="en-AU" dirty="0">
                <a:latin typeface="+mj-lt"/>
              </a:rPr>
              <a:t>PD, however, a </a:t>
            </a:r>
            <a:r>
              <a:rPr lang="en-AU" dirty="0" smtClean="0">
                <a:latin typeface="+mj-lt"/>
              </a:rPr>
              <a:t>there was significantly </a:t>
            </a:r>
            <a:r>
              <a:rPr lang="en-AU" dirty="0">
                <a:latin typeface="+mj-lt"/>
              </a:rPr>
              <a:t>lower rate of participation in VET pedagogy PD </a:t>
            </a:r>
            <a:r>
              <a:rPr lang="en-AU" dirty="0" smtClean="0">
                <a:latin typeface="+mj-lt"/>
              </a:rPr>
              <a:t>(up to one-half depending on the type of activity);</a:t>
            </a:r>
          </a:p>
          <a:p>
            <a:r>
              <a:rPr lang="en-AU" dirty="0" smtClean="0">
                <a:latin typeface="+mj-lt"/>
              </a:rPr>
              <a:t>Participation </a:t>
            </a:r>
            <a:r>
              <a:rPr lang="en-AU" dirty="0">
                <a:latin typeface="+mj-lt"/>
              </a:rPr>
              <a:t>in informal PD was greater for industry PD than for VET pedagogy, with 90% or above undertaking the informal industry PD options provided in the survey, while participation in informal VET pedagogy PD activities was around 10 percentage points lower.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10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E8C1DC-1ADE-43C4-A6A1-7950AD20BC0C}"/>
</file>

<file path=customXml/itemProps2.xml><?xml version="1.0" encoding="utf-8"?>
<ds:datastoreItem xmlns:ds="http://schemas.openxmlformats.org/officeDocument/2006/customXml" ds:itemID="{2B3C498B-8468-4DB4-9211-AB3AF4060FA2}"/>
</file>

<file path=customXml/itemProps3.xml><?xml version="1.0" encoding="utf-8"?>
<ds:datastoreItem xmlns:ds="http://schemas.openxmlformats.org/officeDocument/2006/customXml" ds:itemID="{96A098CF-B174-4D58-9DE6-0907ECE2DEE4}"/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2126</Words>
  <Application>Microsoft Office PowerPoint</Application>
  <PresentationFormat>Widescreen</PresentationFormat>
  <Paragraphs>337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Times New Roman</vt:lpstr>
      <vt:lpstr>Office Theme</vt:lpstr>
      <vt:lpstr>            VET teachers’ and trainers’ participation in professional development: A national overview  20th AVETRA Conference 19-20 April 2017</vt:lpstr>
      <vt:lpstr>Australian Research Council-funded project 2015-2017</vt:lpstr>
      <vt:lpstr>VET sector – the Issues</vt:lpstr>
      <vt:lpstr>Professional development – A potential solution?</vt:lpstr>
      <vt:lpstr>Current state of PD in the VET sector?</vt:lpstr>
      <vt:lpstr>National teacher/trainer survey</vt:lpstr>
      <vt:lpstr>PD survey</vt:lpstr>
      <vt:lpstr>Findings – National teacher survey</vt:lpstr>
      <vt:lpstr>Participation in PD</vt:lpstr>
      <vt:lpstr>Participation in PD - Comparison across RTO types</vt:lpstr>
      <vt:lpstr>Motivations for participation in PD</vt:lpstr>
      <vt:lpstr>PD Activities: work time/own time</vt:lpstr>
      <vt:lpstr>PowerPoint Presentation</vt:lpstr>
      <vt:lpstr>Findings – PD survey</vt:lpstr>
      <vt:lpstr>Participation in PD events</vt:lpstr>
      <vt:lpstr>Preferred modes of delivery for external PD</vt:lpstr>
      <vt:lpstr>Findings from both surveys – Future PD</vt:lpstr>
      <vt:lpstr>Conclusions</vt:lpstr>
      <vt:lpstr>Conclusions (continued)</vt:lpstr>
      <vt:lpstr>Implications for practice and policy</vt:lpstr>
      <vt:lpstr>For more information</vt:lpstr>
    </vt:vector>
  </TitlesOfParts>
  <Company>Federation University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Smith</dc:creator>
  <cp:lastModifiedBy>Jackie Tuck</cp:lastModifiedBy>
  <cp:revision>238</cp:revision>
  <cp:lastPrinted>2017-04-18T02:01:57Z</cp:lastPrinted>
  <dcterms:created xsi:type="dcterms:W3CDTF">2016-11-24T02:37:02Z</dcterms:created>
  <dcterms:modified xsi:type="dcterms:W3CDTF">2017-04-18T14:20:02Z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