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handoutMasterIdLst>
    <p:handoutMasterId r:id="rId22"/>
  </p:handoutMasterIdLst>
  <p:sldIdLst>
    <p:sldId id="256" r:id="rId2"/>
    <p:sldId id="270" r:id="rId3"/>
    <p:sldId id="271" r:id="rId4"/>
    <p:sldId id="302" r:id="rId5"/>
    <p:sldId id="287" r:id="rId6"/>
    <p:sldId id="290" r:id="rId7"/>
    <p:sldId id="288" r:id="rId8"/>
    <p:sldId id="291" r:id="rId9"/>
    <p:sldId id="294" r:id="rId10"/>
    <p:sldId id="284" r:id="rId11"/>
    <p:sldId id="285" r:id="rId12"/>
    <p:sldId id="273" r:id="rId13"/>
    <p:sldId id="274" r:id="rId14"/>
    <p:sldId id="296" r:id="rId15"/>
    <p:sldId id="297" r:id="rId16"/>
    <p:sldId id="281" r:id="rId17"/>
    <p:sldId id="298" r:id="rId18"/>
    <p:sldId id="300" r:id="rId19"/>
    <p:sldId id="301" r:id="rId20"/>
    <p:sldId id="275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DE1C-C75C-424B-A195-27B5293F3FD2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5C6F-432B-4B41-95D7-4AD15D82E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34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7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77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28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26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11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40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57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6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87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05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27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4A89-3C6C-4B3A-894A-B116D7DA97C1}" type="datetimeFigureOut">
              <a:rPr lang="en-AU" smtClean="0"/>
              <a:t>18/04/2017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A690-0BB2-4034-94EC-8BC626567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4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.smith@federation.edu.au" TargetMode="External"/><Relationship Id="rId2" Type="http://schemas.openxmlformats.org/officeDocument/2006/relationships/hyperlink" Target="http://www.ncver.edu.a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314" y="1262323"/>
            <a:ext cx="9144000" cy="1563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Employer training in Australia: </a:t>
            </a:r>
            <a:r>
              <a:rPr lang="en-US" sz="3300" dirty="0" smtClean="0"/>
              <a:t>Building current and future skills in the workplace context</a:t>
            </a:r>
            <a:endParaRPr lang="en-AU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93402"/>
              </p:ext>
            </p:extLst>
          </p:nvPr>
        </p:nvGraphicFramePr>
        <p:xfrm>
          <a:off x="3426941" y="3336325"/>
          <a:ext cx="6999104" cy="2923074"/>
        </p:xfrm>
        <a:graphic>
          <a:graphicData uri="http://schemas.openxmlformats.org/drawingml/2006/table">
            <a:tbl>
              <a:tblPr/>
              <a:tblGrid>
                <a:gridCol w="6999104"/>
              </a:tblGrid>
              <a:tr h="2923074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Erica Smith, Jackie Tuck and Andy Smith</a:t>
                      </a:r>
                    </a:p>
                    <a:p>
                      <a:r>
                        <a:rPr lang="en-AU" sz="2600" dirty="0" smtClean="0"/>
                        <a:t>Federation University Australia</a:t>
                      </a:r>
                    </a:p>
                    <a:p>
                      <a:r>
                        <a:rPr lang="en-AU" sz="3200" dirty="0" smtClean="0"/>
                        <a:t>Victor Callan, </a:t>
                      </a:r>
                      <a:r>
                        <a:rPr lang="en-AU" sz="2600" dirty="0" smtClean="0"/>
                        <a:t>University of Queensland</a:t>
                      </a:r>
                    </a:p>
                    <a:p>
                      <a:endParaRPr lang="en-AU" sz="1800" dirty="0" smtClean="0"/>
                    </a:p>
                    <a:p>
                      <a:endParaRPr lang="en-AU" sz="2400" dirty="0" smtClean="0"/>
                    </a:p>
                    <a:p>
                      <a:r>
                        <a:rPr lang="en-AU" sz="2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AVETRA conference 2017</a:t>
                      </a:r>
                      <a:endParaRPr lang="en-AU" sz="2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Untitl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84" y="4864231"/>
            <a:ext cx="2950589" cy="1084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4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types of employers use nationally recognised </a:t>
            </a:r>
            <a:r>
              <a:rPr lang="en-AU" dirty="0" smtClean="0"/>
              <a:t>training (NRT)?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 smtClean="0"/>
              <a:t>48.4% had used NRT for existing workers in the current and previous calendar year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AU" dirty="0" smtClean="0"/>
              <a:t>Those which used NRT were likely to:</a:t>
            </a:r>
            <a:endParaRPr lang="en-AU" dirty="0" smtClean="0"/>
          </a:p>
          <a:p>
            <a:r>
              <a:rPr lang="en-AU" dirty="0" smtClean="0"/>
              <a:t>Have </a:t>
            </a:r>
            <a:r>
              <a:rPr lang="en-AU" dirty="0" smtClean="0"/>
              <a:t>multiple sites;</a:t>
            </a:r>
          </a:p>
          <a:p>
            <a:r>
              <a:rPr lang="en-AU" dirty="0" smtClean="0"/>
              <a:t>Have a diverse employment structure;</a:t>
            </a:r>
          </a:p>
          <a:p>
            <a:r>
              <a:rPr lang="en-AU" dirty="0" smtClean="0"/>
              <a:t>Be </a:t>
            </a:r>
            <a:r>
              <a:rPr lang="en-AU" dirty="0" smtClean="0"/>
              <a:t>affected by regulation and licensing;</a:t>
            </a:r>
          </a:p>
          <a:p>
            <a:r>
              <a:rPr lang="en-AU" dirty="0" smtClean="0"/>
              <a:t>Be expanding </a:t>
            </a:r>
            <a:r>
              <a:rPr lang="en-AU" dirty="0" smtClean="0"/>
              <a:t>their operations;</a:t>
            </a:r>
          </a:p>
          <a:p>
            <a:r>
              <a:rPr lang="en-AU" dirty="0" smtClean="0"/>
              <a:t>Be</a:t>
            </a:r>
            <a:r>
              <a:rPr lang="en-AU" dirty="0" smtClean="0"/>
              <a:t> </a:t>
            </a:r>
            <a:r>
              <a:rPr lang="en-AU" dirty="0" smtClean="0"/>
              <a:t>in industries where technology use is increasing rapidly.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employers seek nationally recognised training?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 smtClean="0"/>
              <a:t>Outcome reasons</a:t>
            </a:r>
          </a:p>
          <a:p>
            <a:r>
              <a:rPr lang="en-AU" dirty="0" smtClean="0"/>
              <a:t>Allows systematisation across sites;</a:t>
            </a:r>
          </a:p>
          <a:p>
            <a:r>
              <a:rPr lang="en-AU" dirty="0" smtClean="0"/>
              <a:t>Offers quality assurance;</a:t>
            </a:r>
          </a:p>
          <a:p>
            <a:r>
              <a:rPr lang="en-AU" dirty="0" smtClean="0"/>
              <a:t>Provides upskilling and career development;</a:t>
            </a:r>
          </a:p>
          <a:p>
            <a:r>
              <a:rPr lang="en-AU" dirty="0" smtClean="0"/>
              <a:t>Allows for multi-skilling for expansion.</a:t>
            </a:r>
          </a:p>
          <a:p>
            <a:pPr marL="0" indent="0">
              <a:buNone/>
            </a:pPr>
            <a:r>
              <a:rPr lang="en-AU" b="1" dirty="0" smtClean="0"/>
              <a:t>Process reasons</a:t>
            </a:r>
          </a:p>
          <a:p>
            <a:pPr lvl="0"/>
            <a:r>
              <a:rPr lang="en-US" dirty="0" smtClean="0"/>
              <a:t>The (varying) availability </a:t>
            </a:r>
            <a:r>
              <a:rPr lang="en-US" dirty="0"/>
              <a:t>of </a:t>
            </a:r>
            <a:r>
              <a:rPr lang="en-US" dirty="0" smtClean="0"/>
              <a:t>public funding, </a:t>
            </a:r>
            <a:r>
              <a:rPr lang="en-US" dirty="0"/>
              <a:t>which particularly influences whether firms engage in </a:t>
            </a:r>
            <a:r>
              <a:rPr lang="en-US" dirty="0" smtClean="0"/>
              <a:t>skill sets or </a:t>
            </a:r>
            <a:r>
              <a:rPr lang="en-US" dirty="0"/>
              <a:t>full </a:t>
            </a:r>
            <a:r>
              <a:rPr lang="en-US" dirty="0" smtClean="0"/>
              <a:t>qualifications;</a:t>
            </a:r>
            <a:endParaRPr lang="en-AU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quality and flexibility of training </a:t>
            </a:r>
            <a:r>
              <a:rPr lang="en-US" dirty="0" smtClean="0"/>
              <a:t>providers;</a:t>
            </a:r>
            <a:endParaRPr lang="en-AU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availability of reliable information relating to the training </a:t>
            </a:r>
            <a:r>
              <a:rPr lang="en-US" dirty="0" smtClean="0"/>
              <a:t>market.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42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69" y="0"/>
            <a:ext cx="10515600" cy="802433"/>
          </a:xfrm>
        </p:spPr>
        <p:txBody>
          <a:bodyPr/>
          <a:lstStyle/>
          <a:p>
            <a:pPr algn="ctr"/>
            <a:r>
              <a:rPr lang="en-US" dirty="0" smtClean="0"/>
              <a:t>Industry areas </a:t>
            </a:r>
            <a:r>
              <a:rPr lang="en-US" dirty="0" smtClean="0"/>
              <a:t>using NRT </a:t>
            </a:r>
            <a:r>
              <a:rPr lang="en-US" dirty="0"/>
              <a:t>(</a:t>
            </a:r>
            <a:r>
              <a:rPr lang="en-US" dirty="0" smtClean="0"/>
              <a:t>from interviews)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843091"/>
            <a:ext cx="381000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451" y="3783929"/>
            <a:ext cx="7620000" cy="2905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604" y="802433"/>
            <a:ext cx="3921580" cy="2564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729" y="843090"/>
            <a:ext cx="3799403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906" y="3921286"/>
            <a:ext cx="4620930" cy="2936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8" y="3921286"/>
            <a:ext cx="4339216" cy="2768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06" y="792318"/>
            <a:ext cx="4620930" cy="3072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8" y="792318"/>
            <a:ext cx="4572396" cy="3072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833" y="2845335"/>
            <a:ext cx="2480910" cy="18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Stated potential benefits of external providers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Most commonly reported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AU" dirty="0"/>
              <a:t>O</a:t>
            </a:r>
            <a:r>
              <a:rPr lang="en-AU" dirty="0" smtClean="0"/>
              <a:t>pportunity </a:t>
            </a:r>
            <a:r>
              <a:rPr lang="en-AU" dirty="0"/>
              <a:t>for employees to have wider viewpoint, </a:t>
            </a:r>
            <a:endParaRPr lang="en-AU" dirty="0" smtClean="0"/>
          </a:p>
          <a:p>
            <a:r>
              <a:rPr lang="en-AU" dirty="0"/>
              <a:t>P</a:t>
            </a:r>
            <a:r>
              <a:rPr lang="en-AU" dirty="0" smtClean="0"/>
              <a:t>roviders</a:t>
            </a:r>
            <a:r>
              <a:rPr lang="en-AU" dirty="0"/>
              <a:t>’ content expertise and providers’ training </a:t>
            </a:r>
            <a:r>
              <a:rPr lang="en-AU" dirty="0" smtClean="0"/>
              <a:t>expertise. </a:t>
            </a:r>
          </a:p>
          <a:p>
            <a:pPr marL="0" indent="0">
              <a:buNone/>
            </a:pPr>
            <a:r>
              <a:rPr lang="en-AU" i="1" dirty="0" smtClean="0"/>
              <a:t>Of </a:t>
            </a:r>
            <a:r>
              <a:rPr lang="en-AU" i="1" dirty="0"/>
              <a:t>this group of reasons, gaining a wider viewpoint had more ‘great deal of benefit’ responses.</a:t>
            </a:r>
            <a:endParaRPr lang="en-AU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Commonly reported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Availability </a:t>
            </a:r>
            <a:r>
              <a:rPr lang="en-AU" dirty="0"/>
              <a:t>of a range of </a:t>
            </a:r>
            <a:r>
              <a:rPr lang="en-AU" dirty="0" smtClean="0"/>
              <a:t>qualifications,</a:t>
            </a:r>
          </a:p>
          <a:p>
            <a:r>
              <a:rPr lang="en-AU" dirty="0"/>
              <a:t>U</a:t>
            </a:r>
            <a:r>
              <a:rPr lang="en-AU" dirty="0" smtClean="0"/>
              <a:t>seful </a:t>
            </a:r>
            <a:r>
              <a:rPr lang="en-AU" dirty="0"/>
              <a:t>when only one or a few people require </a:t>
            </a:r>
            <a:r>
              <a:rPr lang="en-AU" dirty="0" smtClean="0"/>
              <a:t>training,</a:t>
            </a:r>
          </a:p>
          <a:p>
            <a:r>
              <a:rPr lang="en-AU" dirty="0"/>
              <a:t>M</a:t>
            </a:r>
            <a:r>
              <a:rPr lang="en-AU" dirty="0" smtClean="0"/>
              <a:t>ore </a:t>
            </a:r>
            <a:r>
              <a:rPr lang="en-AU" dirty="0"/>
              <a:t>resource-efficient than providing </a:t>
            </a:r>
            <a:r>
              <a:rPr lang="en-AU" dirty="0" smtClean="0"/>
              <a:t>in-house.</a:t>
            </a:r>
          </a:p>
          <a:p>
            <a:pPr marL="0" indent="0">
              <a:buNone/>
            </a:pPr>
            <a:r>
              <a:rPr lang="en-AU" i="1" dirty="0" smtClean="0"/>
              <a:t>Of </a:t>
            </a:r>
            <a:r>
              <a:rPr lang="en-AU" i="1" dirty="0"/>
              <a:t>this group of reasons, the availability of a range of qualifications had more ‘great deal of benefit’ responses.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5000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of, and satisfaction </a:t>
            </a:r>
            <a:r>
              <a:rPr lang="en-AU" sz="2000" dirty="0" smtClean="0"/>
              <a:t>(‘satisfied’ or ‘highly satisfied’) </a:t>
            </a:r>
            <a:r>
              <a:rPr lang="en-AU" dirty="0" smtClean="0"/>
              <a:t>with, external providers of training 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494589"/>
              </p:ext>
            </p:extLst>
          </p:nvPr>
        </p:nvGraphicFramePr>
        <p:xfrm>
          <a:off x="1957591" y="2279559"/>
          <a:ext cx="8487174" cy="3369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5115"/>
                <a:gridCol w="989779"/>
                <a:gridCol w="1352280"/>
              </a:tblGrid>
              <a:tr h="109363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Type </a:t>
                      </a: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of provider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Use</a:t>
                      </a: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?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Satisfied</a:t>
                      </a: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? 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8921">
                <a:tc>
                  <a:txBody>
                    <a:bodyPr/>
                    <a:lstStyle/>
                    <a:p>
                      <a:pPr marL="22860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Private training providers (not necessarily RTOs) 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73</a:t>
                      </a:r>
                      <a:r>
                        <a:rPr lang="en-AU" sz="2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768">
                <a:tc>
                  <a:txBody>
                    <a:bodyPr/>
                    <a:lstStyle/>
                    <a:p>
                      <a:pPr marL="22860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Equipment/product suppliers  </a:t>
                      </a:r>
                      <a:endParaRPr lang="en-AU" sz="2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63</a:t>
                      </a:r>
                      <a:r>
                        <a:rPr lang="en-AU" sz="2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79</a:t>
                      </a: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768">
                <a:tc>
                  <a:txBody>
                    <a:bodyPr/>
                    <a:lstStyle/>
                    <a:p>
                      <a:pPr marL="22860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Employer/industry/prof. assns  </a:t>
                      </a:r>
                      <a:endParaRPr lang="en-AU" sz="2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61</a:t>
                      </a:r>
                      <a:r>
                        <a:rPr lang="en-AU" sz="2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84</a:t>
                      </a: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171">
                <a:tc>
                  <a:txBody>
                    <a:bodyPr/>
                    <a:lstStyle/>
                    <a:p>
                      <a:pPr marL="22860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Universities</a:t>
                      </a:r>
                      <a:endParaRPr lang="en-AU" sz="2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47</a:t>
                      </a:r>
                      <a:r>
                        <a:rPr lang="en-AU" sz="2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82</a:t>
                      </a: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768">
                <a:tc>
                  <a:txBody>
                    <a:bodyPr/>
                    <a:lstStyle/>
                    <a:p>
                      <a:pPr marL="22860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TAFE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r>
                        <a:rPr lang="en-AU" sz="2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AU" sz="2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</a:t>
                      </a:r>
                      <a:r>
                        <a:rPr lang="en-A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AU" sz="2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VET teachers as the VET system navigator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60" y="2067697"/>
            <a:ext cx="9318855" cy="3361037"/>
          </a:xfrm>
        </p:spPr>
      </p:pic>
    </p:spTree>
    <p:extLst>
      <p:ext uri="{BB962C8B-B14F-4D97-AF65-F5344CB8AC3E}">
        <p14:creationId xmlns:p14="http://schemas.microsoft.com/office/powerpoint/2010/main" val="5131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Informal training and learning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How important </a:t>
            </a:r>
            <a:r>
              <a:rPr lang="en-AU" dirty="0" smtClean="0"/>
              <a:t>was this compared with formal training, as part of total training effort?</a:t>
            </a:r>
          </a:p>
          <a:p>
            <a:r>
              <a:rPr lang="en-AU" dirty="0" smtClean="0"/>
              <a:t>28% of firms said it was more important than formal training</a:t>
            </a:r>
          </a:p>
          <a:p>
            <a:pPr>
              <a:spcAft>
                <a:spcPts val="800"/>
              </a:spcAft>
            </a:pPr>
            <a:r>
              <a:rPr lang="en-AU" dirty="0" smtClean="0"/>
              <a:t>55% said it was equally important</a:t>
            </a:r>
          </a:p>
          <a:p>
            <a:pPr marL="0" indent="0">
              <a:buNone/>
            </a:pPr>
            <a:r>
              <a:rPr lang="en-AU" b="1" dirty="0" smtClean="0"/>
              <a:t>What types </a:t>
            </a:r>
            <a:r>
              <a:rPr lang="en-AU" dirty="0" smtClean="0"/>
              <a:t>of informal training were used ‘sometimes’ or a ‘great deal’?</a:t>
            </a:r>
          </a:p>
          <a:p>
            <a:r>
              <a:rPr lang="en-AU" dirty="0" smtClean="0"/>
              <a:t>Supervision to </a:t>
            </a:r>
            <a:r>
              <a:rPr lang="en-AU" dirty="0"/>
              <a:t>g</a:t>
            </a:r>
            <a:r>
              <a:rPr lang="en-AU" dirty="0" smtClean="0"/>
              <a:t>uide employees 65%    </a:t>
            </a:r>
          </a:p>
          <a:p>
            <a:r>
              <a:rPr lang="en-AU" dirty="0" smtClean="0"/>
              <a:t>Structured job rotation system 60%</a:t>
            </a:r>
          </a:p>
          <a:p>
            <a:r>
              <a:rPr lang="en-AU" dirty="0" smtClean="0"/>
              <a:t>Mentors or buddies 59%</a:t>
            </a:r>
          </a:p>
          <a:p>
            <a:r>
              <a:rPr lang="en-AU" dirty="0" smtClean="0"/>
              <a:t>Structuring work from simple to complex tasks 58% </a:t>
            </a:r>
          </a:p>
          <a:p>
            <a:r>
              <a:rPr lang="en-AU" dirty="0" smtClean="0"/>
              <a:t>Learning through watching others 58%</a:t>
            </a:r>
          </a:p>
          <a:p>
            <a:r>
              <a:rPr lang="en-AU" dirty="0" smtClean="0"/>
              <a:t>Regular meetings of employee groups including learning components 53%</a:t>
            </a:r>
          </a:p>
          <a:p>
            <a:r>
              <a:rPr lang="en-AU" dirty="0" smtClean="0"/>
              <a:t>Development for supervisors in use of informal training 50%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9752" y="2421227"/>
            <a:ext cx="4436771" cy="44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92710"/>
              </p:ext>
            </p:extLst>
          </p:nvPr>
        </p:nvGraphicFramePr>
        <p:xfrm>
          <a:off x="1764406" y="1030311"/>
          <a:ext cx="8667481" cy="5171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560"/>
                <a:gridCol w="6387921"/>
              </a:tblGrid>
              <a:tr h="182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Two commonly mentioned jobs</a:t>
                      </a:r>
                      <a:endParaRPr lang="en-A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Methods of informal </a:t>
                      </a:r>
                      <a:r>
                        <a:rPr lang="en-A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training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A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A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Administration</a:t>
                      </a:r>
                      <a:endParaRPr lang="en-AU" sz="18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Mentoring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Just trained by another staff member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Buddy system/observation and repeat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Promotional opportunities/acting in other capacities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Tutorial</a:t>
                      </a:r>
                      <a:endParaRPr lang="en-A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Call centre operator</a:t>
                      </a:r>
                      <a:endParaRPr lang="en-A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Courses and in house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Trained by senior staff members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Initial six-week induction, on-the-job training and coaching, online modules and knowledge system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On-the-job training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Reading on Wikipedia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Seminar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Side-by-side coaching with a manager</a:t>
                      </a:r>
                      <a:endParaRPr lang="en-A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were the barriers to more training?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60% of </a:t>
            </a:r>
            <a:r>
              <a:rPr lang="en-AU" dirty="0"/>
              <a:t>respondents said that they would have liked to have provided more training over the previous 12 months than they did.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When </a:t>
            </a:r>
            <a:r>
              <a:rPr lang="en-AU" dirty="0"/>
              <a:t>asked to select the </a:t>
            </a:r>
            <a:r>
              <a:rPr lang="en-AU" i="1" dirty="0"/>
              <a:t>one</a:t>
            </a:r>
            <a:r>
              <a:rPr lang="en-AU" dirty="0"/>
              <a:t> most important </a:t>
            </a:r>
            <a:r>
              <a:rPr lang="en-AU" dirty="0" smtClean="0"/>
              <a:t>reason from a provided list, </a:t>
            </a:r>
            <a:r>
              <a:rPr lang="en-AU" dirty="0"/>
              <a:t>the following were the key reasons:</a:t>
            </a:r>
          </a:p>
          <a:p>
            <a:pPr lvl="0"/>
            <a:r>
              <a:rPr lang="en-AU" dirty="0"/>
              <a:t>I</a:t>
            </a:r>
            <a:r>
              <a:rPr lang="en-AU" dirty="0" smtClean="0"/>
              <a:t>nsufficient </a:t>
            </a:r>
            <a:r>
              <a:rPr lang="en-AU" dirty="0"/>
              <a:t>money: 38.0%</a:t>
            </a:r>
          </a:p>
          <a:p>
            <a:pPr lvl="0"/>
            <a:r>
              <a:rPr lang="en-AU" dirty="0"/>
              <a:t>E</a:t>
            </a:r>
            <a:r>
              <a:rPr lang="en-AU" dirty="0" smtClean="0"/>
              <a:t>mployees </a:t>
            </a:r>
            <a:r>
              <a:rPr lang="en-AU" dirty="0"/>
              <a:t>are generally too busy to be trained: 19.0%</a:t>
            </a:r>
          </a:p>
          <a:p>
            <a:pPr lvl="0"/>
            <a:r>
              <a:rPr lang="en-AU" dirty="0"/>
              <a:t>M</a:t>
            </a:r>
            <a:r>
              <a:rPr lang="en-AU" dirty="0" smtClean="0"/>
              <a:t>anagers </a:t>
            </a:r>
            <a:r>
              <a:rPr lang="en-AU" dirty="0"/>
              <a:t>do not have time to organise training: 13.9%.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11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project: Employer training in Australia: Continuity and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Funded by National Centre for Vocational Education Research</a:t>
            </a:r>
          </a:p>
          <a:p>
            <a:pPr marL="0" indent="0">
              <a:buNone/>
            </a:pPr>
            <a:r>
              <a:rPr lang="en-AU" dirty="0" smtClean="0"/>
              <a:t>Research Questions: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Why do employers train their workers and what factors affect the extent of training?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What are the choices that employers make about training methods and sources of training?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What is the nature of training partnerships between employers and registered training organisations? What factors create and sustain these partnerships?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What are the key changes in employer training and in partnerships with RTOs, over the past 20 years</a:t>
            </a:r>
            <a:r>
              <a:rPr lang="en-AU" dirty="0" smtClean="0"/>
              <a:t>? (</a:t>
            </a:r>
            <a:r>
              <a:rPr lang="en-AU" i="1" dirty="0"/>
              <a:t>U</a:t>
            </a:r>
            <a:r>
              <a:rPr lang="en-AU" i="1" dirty="0" smtClean="0"/>
              <a:t>sing base data from three different projects by the researchers</a:t>
            </a:r>
            <a:r>
              <a:rPr lang="en-AU" dirty="0" smtClean="0"/>
              <a:t>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60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information?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500"/>
              </a:spcAft>
            </a:pPr>
            <a:r>
              <a:rPr lang="en-AU" dirty="0" smtClean="0"/>
              <a:t>Report and Good Practice Guide are</a:t>
            </a:r>
            <a:r>
              <a:rPr lang="en-AU" dirty="0" smtClean="0"/>
              <a:t> </a:t>
            </a:r>
            <a:r>
              <a:rPr lang="en-AU" dirty="0" smtClean="0"/>
              <a:t>on NCVER web site: </a:t>
            </a:r>
            <a:r>
              <a:rPr lang="en-AU" dirty="0" smtClean="0">
                <a:hlinkClick r:id="rId2"/>
              </a:rPr>
              <a:t>www.ncver.edu.au</a:t>
            </a:r>
            <a:endParaRPr lang="en-AU" dirty="0" smtClean="0"/>
          </a:p>
          <a:p>
            <a:pPr>
              <a:spcAft>
                <a:spcPts val="1000"/>
              </a:spcAft>
            </a:pPr>
            <a:r>
              <a:rPr lang="en-AU" dirty="0" smtClean="0"/>
              <a:t>Contact </a:t>
            </a:r>
            <a:r>
              <a:rPr lang="en-AU" dirty="0" smtClean="0"/>
              <a:t>Erica </a:t>
            </a:r>
            <a:r>
              <a:rPr lang="en-AU" dirty="0"/>
              <a:t>S</a:t>
            </a:r>
            <a:r>
              <a:rPr lang="en-AU" dirty="0" smtClean="0"/>
              <a:t>mith </a:t>
            </a:r>
            <a:r>
              <a:rPr lang="en-AU" dirty="0" smtClean="0">
                <a:hlinkClick r:id="rId3"/>
              </a:rPr>
              <a:t>e.smith@federation.edu.au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three earlier reports: </a:t>
            </a:r>
          </a:p>
          <a:p>
            <a:pPr lvl="0"/>
            <a:r>
              <a:rPr lang="en-AU" dirty="0"/>
              <a:t>Enterprise training: </a:t>
            </a:r>
            <a:r>
              <a:rPr lang="en-AU" dirty="0" smtClean="0"/>
              <a:t>The </a:t>
            </a:r>
            <a:r>
              <a:rPr lang="en-AU" dirty="0"/>
              <a:t>factors that affect demand (Smith, </a:t>
            </a:r>
            <a:r>
              <a:rPr lang="en-AU" dirty="0" smtClean="0"/>
              <a:t>A., </a:t>
            </a:r>
            <a:r>
              <a:rPr lang="en-AU" dirty="0"/>
              <a:t>Hayton et al. 1995)</a:t>
            </a:r>
          </a:p>
          <a:p>
            <a:pPr lvl="0"/>
            <a:r>
              <a:rPr lang="en-AU" dirty="0"/>
              <a:t>Working together: </a:t>
            </a:r>
            <a:r>
              <a:rPr lang="en-AU" dirty="0" smtClean="0"/>
              <a:t>Industry </a:t>
            </a:r>
            <a:r>
              <a:rPr lang="en-AU" dirty="0"/>
              <a:t>and VET provider training partnerships (</a:t>
            </a:r>
            <a:r>
              <a:rPr lang="en-AU" dirty="0" smtClean="0"/>
              <a:t>Callan, V. </a:t>
            </a:r>
            <a:r>
              <a:rPr lang="en-AU" dirty="0"/>
              <a:t>&amp; Ashworth 2004)</a:t>
            </a:r>
          </a:p>
          <a:p>
            <a:pPr lvl="0"/>
            <a:r>
              <a:rPr lang="en-AU" dirty="0"/>
              <a:t>Enterprises’ commitment to nationally recognised training for existing workers (Smith, </a:t>
            </a:r>
            <a:r>
              <a:rPr lang="en-AU" dirty="0" smtClean="0"/>
              <a:t>E. </a:t>
            </a:r>
            <a:r>
              <a:rPr lang="en-AU" dirty="0"/>
              <a:t>Pickersgill et al. 2005).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4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method: 2015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Whole project</a:t>
            </a:r>
          </a:p>
          <a:p>
            <a:r>
              <a:rPr lang="en-AU" dirty="0"/>
              <a:t>T</a:t>
            </a:r>
            <a:r>
              <a:rPr lang="en-AU" dirty="0" smtClean="0"/>
              <a:t>wo </a:t>
            </a:r>
            <a:r>
              <a:rPr lang="en-AU" dirty="0"/>
              <a:t>online surveys, one of employers </a:t>
            </a:r>
            <a:r>
              <a:rPr lang="en-AU" dirty="0" smtClean="0"/>
              <a:t>(n=173) and </a:t>
            </a:r>
            <a:r>
              <a:rPr lang="en-AU" dirty="0"/>
              <a:t>of </a:t>
            </a:r>
            <a:r>
              <a:rPr lang="en-AU" dirty="0" smtClean="0"/>
              <a:t>RTOs (n=107); </a:t>
            </a:r>
          </a:p>
          <a:p>
            <a:r>
              <a:rPr lang="en-AU" dirty="0"/>
              <a:t>S</a:t>
            </a:r>
            <a:r>
              <a:rPr lang="en-AU" dirty="0" smtClean="0"/>
              <a:t>emi-structured </a:t>
            </a:r>
            <a:r>
              <a:rPr lang="en-AU" dirty="0"/>
              <a:t>interviews with </a:t>
            </a:r>
            <a:r>
              <a:rPr lang="en-AU" dirty="0" smtClean="0"/>
              <a:t>9 employers </a:t>
            </a:r>
            <a:r>
              <a:rPr lang="en-AU" dirty="0"/>
              <a:t>and </a:t>
            </a:r>
            <a:r>
              <a:rPr lang="en-AU" dirty="0" smtClean="0"/>
              <a:t>9 </a:t>
            </a:r>
            <a:r>
              <a:rPr lang="en-AU" dirty="0"/>
              <a:t>RTOs who were in partnership with each </a:t>
            </a:r>
            <a:r>
              <a:rPr lang="en-AU" dirty="0" smtClean="0"/>
              <a:t>other;</a:t>
            </a:r>
          </a:p>
          <a:p>
            <a:r>
              <a:rPr lang="en-AU" dirty="0"/>
              <a:t>R</a:t>
            </a:r>
            <a:r>
              <a:rPr lang="en-AU" dirty="0" smtClean="0"/>
              <a:t>eference </a:t>
            </a:r>
            <a:r>
              <a:rPr lang="en-AU" dirty="0"/>
              <a:t>group of 12 representatives of key stakeholder groups </a:t>
            </a:r>
            <a:r>
              <a:rPr lang="en-AU" dirty="0" smtClean="0"/>
              <a:t>and </a:t>
            </a:r>
            <a:r>
              <a:rPr lang="en-AU" dirty="0"/>
              <a:t>recommended experts in the area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sz="3100" b="1" dirty="0" smtClean="0"/>
              <a:t>Employer survey component</a:t>
            </a:r>
          </a:p>
          <a:p>
            <a:r>
              <a:rPr lang="en-AU" sz="3100" dirty="0" smtClean="0"/>
              <a:t>Employer sample obtained through professional survey company. Answered by person responsible for training function.</a:t>
            </a:r>
          </a:p>
          <a:p>
            <a:r>
              <a:rPr lang="en-AU" sz="3100" dirty="0" smtClean="0"/>
              <a:t>National, and stratified by employer size to allow comparison with earlier project</a:t>
            </a:r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Micro (</a:t>
            </a:r>
            <a:r>
              <a:rPr lang="en-AU" sz="3100" i="1" dirty="0" smtClean="0">
                <a:solidFill>
                  <a:schemeClr val="accent1">
                    <a:lumMod val="50000"/>
                  </a:schemeClr>
                </a:solidFill>
              </a:rPr>
              <a:t>1-49</a:t>
            </a:r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): 29%</a:t>
            </a:r>
          </a:p>
          <a:p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Small (</a:t>
            </a:r>
            <a:r>
              <a:rPr lang="en-AU" sz="3100" i="1" dirty="0" smtClean="0">
                <a:solidFill>
                  <a:schemeClr val="accent1">
                    <a:lumMod val="50000"/>
                  </a:schemeClr>
                </a:solidFill>
              </a:rPr>
              <a:t>50-99</a:t>
            </a:r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): 10%</a:t>
            </a:r>
            <a:endParaRPr lang="en-A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Medium (</a:t>
            </a:r>
            <a:r>
              <a:rPr lang="en-AU" sz="3100" i="1" dirty="0" smtClean="0">
                <a:solidFill>
                  <a:schemeClr val="accent1">
                    <a:lumMod val="50000"/>
                  </a:schemeClr>
                </a:solidFill>
              </a:rPr>
              <a:t>100-499</a:t>
            </a:r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): 26%</a:t>
            </a:r>
          </a:p>
          <a:p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Large (</a:t>
            </a:r>
            <a:r>
              <a:rPr lang="en-AU" sz="3100" i="1" dirty="0" smtClean="0">
                <a:solidFill>
                  <a:schemeClr val="accent1">
                    <a:lumMod val="50000"/>
                  </a:schemeClr>
                </a:solidFill>
              </a:rPr>
              <a:t>500+): </a:t>
            </a:r>
            <a:r>
              <a:rPr lang="en-AU" sz="3100" dirty="0" smtClean="0">
                <a:solidFill>
                  <a:schemeClr val="accent1">
                    <a:lumMod val="50000"/>
                  </a:schemeClr>
                </a:solidFill>
              </a:rPr>
              <a:t>25%</a:t>
            </a:r>
            <a:endParaRPr lang="en-A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Questions mainly b</a:t>
            </a:r>
            <a:r>
              <a:rPr lang="en-AU" dirty="0" smtClean="0"/>
              <a:t>ased </a:t>
            </a:r>
            <a:r>
              <a:rPr lang="en-AU" dirty="0" smtClean="0"/>
              <a:t>on Smith </a:t>
            </a:r>
            <a:r>
              <a:rPr lang="en-AU" i="1" dirty="0" smtClean="0"/>
              <a:t>et </a:t>
            </a:r>
            <a:r>
              <a:rPr lang="en-AU" i="1" dirty="0"/>
              <a:t>a</a:t>
            </a:r>
            <a:r>
              <a:rPr lang="en-AU" i="1" dirty="0" smtClean="0"/>
              <a:t>l </a:t>
            </a:r>
            <a:r>
              <a:rPr lang="en-AU" dirty="0" smtClean="0"/>
              <a:t>survey 2003,  </a:t>
            </a:r>
            <a:r>
              <a:rPr lang="en-AU" dirty="0" smtClean="0"/>
              <a:t>published </a:t>
            </a:r>
            <a:r>
              <a:rPr lang="en-AU" dirty="0" smtClean="0"/>
              <a:t>2005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17" y="4657769"/>
            <a:ext cx="2081083" cy="1387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82" y="4696287"/>
            <a:ext cx="1738184" cy="14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42701"/>
              </p:ext>
            </p:extLst>
          </p:nvPr>
        </p:nvGraphicFramePr>
        <p:xfrm>
          <a:off x="1803042" y="1171975"/>
          <a:ext cx="6964721" cy="5293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536"/>
                <a:gridCol w="4006431"/>
                <a:gridCol w="1106877"/>
                <a:gridCol w="1106877"/>
              </a:tblGrid>
              <a:tr h="39993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Industry area</a:t>
                      </a:r>
                      <a:endParaRPr lang="en-AU" sz="18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Number</a:t>
                      </a:r>
                      <a:endParaRPr lang="en-AU" sz="18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Per cent</a:t>
                      </a:r>
                      <a:endParaRPr lang="en-A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Primary (includes mining)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5.0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Financial services</a:t>
                      </a:r>
                      <a:endParaRPr lang="en-A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7.5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Other services (includes hospitality)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10.0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Communications &amp; IT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5.0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Transport and distribution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2.5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Sales (wholesale and retail)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12.5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Manufacturing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8.8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Government/community/public utilities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33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20.6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Construction and civil engineering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8.1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Health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8.1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11.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Consultancy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3.1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12.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8.8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A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040" algn="dec"/>
                        </a:tabLst>
                      </a:pPr>
                      <a:r>
                        <a:rPr lang="en-A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160</a:t>
                      </a:r>
                      <a:endParaRPr lang="en-A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6405" algn="dec"/>
                        </a:tabLst>
                      </a:pPr>
                      <a:r>
                        <a:rPr lang="en-A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100.0</a:t>
                      </a:r>
                      <a:endParaRPr lang="en-A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75008" y="515155"/>
            <a:ext cx="3953814" cy="412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accent4">
                    <a:lumMod val="50000"/>
                  </a:schemeClr>
                </a:solidFill>
              </a:rPr>
              <a:t>Respondents</a:t>
            </a:r>
            <a:endParaRPr lang="en-A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employers train?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desire to improve the quality of their goods </a:t>
            </a:r>
            <a:r>
              <a:rPr lang="en-US" dirty="0" smtClean="0"/>
              <a:t>and services;</a:t>
            </a:r>
            <a:endParaRPr lang="en-AU" dirty="0"/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need to comply with industry or </a:t>
            </a:r>
            <a:r>
              <a:rPr lang="en-US" dirty="0" smtClean="0"/>
              <a:t>licensing requirements </a:t>
            </a:r>
            <a:r>
              <a:rPr lang="en-US" dirty="0"/>
              <a:t>and regulations, particularly those relating to workplace health and </a:t>
            </a:r>
            <a:r>
              <a:rPr lang="en-US" dirty="0" smtClean="0"/>
              <a:t>safety;</a:t>
            </a:r>
            <a:endParaRPr lang="en-AU" dirty="0"/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introduction of new </a:t>
            </a:r>
            <a:r>
              <a:rPr lang="en-US" dirty="0" smtClean="0"/>
              <a:t>technology; </a:t>
            </a:r>
          </a:p>
          <a:p>
            <a:pPr lvl="0"/>
            <a:r>
              <a:rPr lang="en-US" dirty="0" smtClean="0"/>
              <a:t>Supporting business strategies;</a:t>
            </a:r>
            <a:endParaRPr lang="en-AU" dirty="0"/>
          </a:p>
          <a:p>
            <a:pPr lvl="0"/>
            <a:r>
              <a:rPr lang="en-US" dirty="0"/>
              <a:t>B</a:t>
            </a:r>
            <a:r>
              <a:rPr lang="en-US" dirty="0" smtClean="0"/>
              <a:t>enefits </a:t>
            </a:r>
            <a:r>
              <a:rPr lang="en-US" dirty="0"/>
              <a:t>derived from enhanced performance</a:t>
            </a:r>
            <a:r>
              <a:rPr lang="en-US" dirty="0" smtClean="0"/>
              <a:t>, productivity </a:t>
            </a:r>
            <a:r>
              <a:rPr lang="en-US" dirty="0"/>
              <a:t>and profitability — value-adding for the organisation and for staff retention.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16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Changes in their operating environment, according to employers (previous five years)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477958"/>
              </p:ext>
            </p:extLst>
          </p:nvPr>
        </p:nvGraphicFramePr>
        <p:xfrm>
          <a:off x="1643271" y="2027582"/>
          <a:ext cx="9471197" cy="3805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6149"/>
                <a:gridCol w="1416676"/>
                <a:gridCol w="1687132"/>
                <a:gridCol w="1931831"/>
                <a:gridCol w="2189409"/>
              </a:tblGrid>
              <a:tr h="14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2000" b="1" dirty="0">
                          <a:effectLst/>
                        </a:rPr>
                        <a:t>Use of technology in the industry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2000" b="1" dirty="0">
                          <a:effectLst/>
                        </a:rPr>
                        <a:t>Skill needs of the industry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2000" b="1" dirty="0">
                          <a:effectLst/>
                        </a:rPr>
                        <a:t>Skill needs of the organisation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2000" b="1" dirty="0">
                          <a:effectLst/>
                        </a:rPr>
                        <a:t>Intensity of the competitive environment for the organisation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000" b="1">
                          <a:effectLst/>
                        </a:rPr>
                        <a:t>Increased rapidly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 b="1">
                          <a:effectLst/>
                        </a:rPr>
                        <a:t>23.2%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 b="1">
                          <a:effectLst/>
                        </a:rPr>
                        <a:t>17.2%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3865" algn="dec"/>
                        </a:tabLst>
                      </a:pPr>
                      <a:r>
                        <a:rPr lang="en-AU" sz="2000" b="1">
                          <a:effectLst/>
                        </a:rPr>
                        <a:t>17.8%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 b="1">
                          <a:effectLst/>
                        </a:rPr>
                        <a:t>28.2%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000" b="1">
                          <a:effectLst/>
                        </a:rPr>
                        <a:t>Increased steadily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 b="1">
                          <a:effectLst/>
                        </a:rPr>
                        <a:t>62.2%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 b="1">
                          <a:effectLst/>
                        </a:rPr>
                        <a:t>57.1%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3865" algn="dec"/>
                        </a:tabLst>
                      </a:pPr>
                      <a:r>
                        <a:rPr lang="en-AU" sz="2000" b="1">
                          <a:effectLst/>
                        </a:rPr>
                        <a:t>60.7%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 b="1" dirty="0">
                          <a:effectLst/>
                        </a:rPr>
                        <a:t>45.4%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000">
                          <a:effectLst/>
                        </a:rPr>
                        <a:t>Undergone no real change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>
                          <a:effectLst/>
                        </a:rPr>
                        <a:t>14.0%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>
                          <a:effectLst/>
                        </a:rPr>
                        <a:t>24.5%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3865" algn="dec"/>
                        </a:tabLst>
                      </a:pPr>
                      <a:r>
                        <a:rPr lang="en-AU" sz="2000">
                          <a:effectLst/>
                        </a:rPr>
                        <a:t>20.2%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>
                          <a:effectLst/>
                        </a:rPr>
                        <a:t>24.5%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000">
                          <a:effectLst/>
                        </a:rPr>
                        <a:t>Declined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>
                          <a:effectLst/>
                        </a:rPr>
                        <a:t>0.6%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>
                          <a:effectLst/>
                        </a:rPr>
                        <a:t>1.2%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3865" algn="dec"/>
                        </a:tabLst>
                      </a:pPr>
                      <a:r>
                        <a:rPr lang="en-AU" sz="2000">
                          <a:effectLst/>
                        </a:rPr>
                        <a:t>1.2%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 dirty="0">
                          <a:effectLst/>
                        </a:rPr>
                        <a:t>1.8%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000">
                          <a:effectLst/>
                        </a:rPr>
                        <a:t>Total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>
                          <a:effectLst/>
                        </a:rPr>
                        <a:t>100.0%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>
                          <a:effectLst/>
                        </a:rPr>
                        <a:t>100.0%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3865" algn="dec"/>
                        </a:tabLst>
                      </a:pPr>
                      <a:r>
                        <a:rPr lang="en-AU" sz="2000">
                          <a:effectLst/>
                        </a:rPr>
                        <a:t>100.0%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2595" algn="dec"/>
                        </a:tabLst>
                      </a:pPr>
                      <a:r>
                        <a:rPr lang="en-AU" sz="2000" dirty="0">
                          <a:effectLst/>
                        </a:rPr>
                        <a:t>100.0%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9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4" y="914400"/>
            <a:ext cx="8062175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Training </a:t>
            </a:r>
            <a:r>
              <a:rPr lang="en-AU" dirty="0" smtClean="0"/>
              <a:t>structures and practices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Had their provision </a:t>
            </a:r>
            <a:r>
              <a:rPr lang="en-AU" b="1" dirty="0"/>
              <a:t>of training </a:t>
            </a:r>
            <a:r>
              <a:rPr lang="en-AU" b="1" dirty="0" smtClean="0"/>
              <a:t>increased over </a:t>
            </a:r>
            <a:r>
              <a:rPr lang="en-AU" b="1" dirty="0"/>
              <a:t>the past five </a:t>
            </a:r>
            <a:r>
              <a:rPr lang="en-AU" b="1" dirty="0" smtClean="0"/>
              <a:t>years?</a:t>
            </a:r>
          </a:p>
          <a:p>
            <a:pPr>
              <a:spcBef>
                <a:spcPts val="400"/>
              </a:spcBef>
            </a:pPr>
            <a:r>
              <a:rPr lang="en-AU" b="1" dirty="0" smtClean="0"/>
              <a:t>15.3% said yes, greatly</a:t>
            </a:r>
          </a:p>
          <a:p>
            <a:pPr>
              <a:spcBef>
                <a:spcPts val="400"/>
              </a:spcBef>
            </a:pPr>
            <a:r>
              <a:rPr lang="en-AU" b="1" dirty="0" smtClean="0"/>
              <a:t>40.5</a:t>
            </a:r>
            <a:r>
              <a:rPr lang="en-AU" b="1" dirty="0"/>
              <a:t>% </a:t>
            </a:r>
            <a:r>
              <a:rPr lang="en-AU" b="1" dirty="0" smtClean="0"/>
              <a:t>said yes, somewhat</a:t>
            </a:r>
            <a:r>
              <a:rPr lang="en-AU" b="1" dirty="0"/>
              <a:t>, and </a:t>
            </a:r>
            <a:endParaRPr lang="en-AU" b="1" dirty="0" smtClean="0"/>
          </a:p>
          <a:p>
            <a:pPr>
              <a:spcBef>
                <a:spcPts val="400"/>
              </a:spcBef>
            </a:pPr>
            <a:r>
              <a:rPr lang="en-AU" b="1" dirty="0" smtClean="0"/>
              <a:t>35</a:t>
            </a:r>
            <a:r>
              <a:rPr lang="en-AU" b="1" dirty="0"/>
              <a:t>% said it had remained about the same. </a:t>
            </a:r>
            <a:endParaRPr lang="en-AU" b="1" dirty="0" smtClean="0"/>
          </a:p>
          <a:p>
            <a:pPr marL="0" indent="0">
              <a:buNone/>
            </a:pPr>
            <a:r>
              <a:rPr lang="en-AU" dirty="0" smtClean="0"/>
              <a:t>Medium-sized </a:t>
            </a:r>
            <a:r>
              <a:rPr lang="en-AU" dirty="0"/>
              <a:t>companies </a:t>
            </a:r>
            <a:r>
              <a:rPr lang="en-AU" dirty="0" smtClean="0"/>
              <a:t>(100-499) were </a:t>
            </a:r>
            <a:r>
              <a:rPr lang="en-AU" dirty="0"/>
              <a:t>most likely to report a great increase in training and small employers </a:t>
            </a:r>
            <a:r>
              <a:rPr lang="en-AU" dirty="0" smtClean="0"/>
              <a:t>(50-99) were </a:t>
            </a:r>
            <a:r>
              <a:rPr lang="en-AU" dirty="0"/>
              <a:t>most likely to report only a moderate increase in training. Micro employers </a:t>
            </a:r>
            <a:r>
              <a:rPr lang="en-AU" dirty="0" smtClean="0"/>
              <a:t>(1-49) were </a:t>
            </a:r>
            <a:r>
              <a:rPr lang="en-AU" dirty="0"/>
              <a:t>most likely to </a:t>
            </a:r>
            <a:r>
              <a:rPr lang="en-AU" dirty="0" smtClean="0"/>
              <a:t>say it had remained the same.</a:t>
            </a:r>
          </a:p>
          <a:p>
            <a:pPr marL="0" indent="0">
              <a:buNone/>
            </a:pPr>
            <a:r>
              <a:rPr lang="en-AU" dirty="0" smtClean="0"/>
              <a:t>50.6% had a dedicated training department or section, the likelihood increasing with employer size.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95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76447"/>
              </p:ext>
            </p:extLst>
          </p:nvPr>
        </p:nvGraphicFramePr>
        <p:xfrm>
          <a:off x="1558342" y="901524"/>
          <a:ext cx="9388699" cy="5315857"/>
        </p:xfrm>
        <a:graphic>
          <a:graphicData uri="http://schemas.openxmlformats.org/drawingml/2006/table">
            <a:tbl>
              <a:tblPr firstRow="1" firstCol="1" bandRow="1"/>
              <a:tblGrid>
                <a:gridCol w="1584103"/>
                <a:gridCol w="3786389"/>
                <a:gridCol w="4018207"/>
              </a:tblGrid>
              <a:tr h="54617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structures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Processes to plan and evaluate training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1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Common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Workplace trainers/instructors 61.9%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of workers’ satisfaction with training events 58.9%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55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Company training manuals 54.7% 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Formal development plans for staff 54.4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Written training strategy 53.2%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of workers’ learning outcomes 52.2%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Reimbursement of course fees 53.1%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of impact for the organisation 49.7%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manager 51.9%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based on systematic needs analyses 47.5%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budget 51.6%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5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In-house online learning system 43.9%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of workers’ changed behaviour after training 44.9%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55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common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Purchased online learning system 34.6%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committee 28.3%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9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E3472B65A1143B982F7B2EE1D8377" ma:contentTypeVersion="13" ma:contentTypeDescription="Create a new document." ma:contentTypeScope="" ma:versionID="4ff8073c3b522eb8b9c748b39c812379">
  <xsd:schema xmlns:xsd="http://www.w3.org/2001/XMLSchema" xmlns:xs="http://www.w3.org/2001/XMLSchema" xmlns:p="http://schemas.microsoft.com/office/2006/metadata/properties" xmlns:ns2="fb404576-cde5-42a3-ab17-5103a495c61b" xmlns:ns3="bae00214-0dab-4a74-be3b-bfd7314de5f1" targetNamespace="http://schemas.microsoft.com/office/2006/metadata/properties" ma:root="true" ma:fieldsID="a183c1295684f7746251bca9af5f9e46" ns2:_="" ns3:_="">
    <xsd:import namespace="fb404576-cde5-42a3-ab17-5103a495c61b"/>
    <xsd:import namespace="bae00214-0dab-4a74-be3b-bfd7314de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4576-cde5-42a3-ab17-5103a495c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00214-0dab-4a74-be3b-bfd7314de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862445-F752-46F2-A4E1-67CB539DA646}"/>
</file>

<file path=customXml/itemProps2.xml><?xml version="1.0" encoding="utf-8"?>
<ds:datastoreItem xmlns:ds="http://schemas.openxmlformats.org/officeDocument/2006/customXml" ds:itemID="{6D7BAC6A-E443-425E-9FD5-C34754241246}"/>
</file>

<file path=customXml/itemProps3.xml><?xml version="1.0" encoding="utf-8"?>
<ds:datastoreItem xmlns:ds="http://schemas.openxmlformats.org/officeDocument/2006/customXml" ds:itemID="{7BCBA4BD-E23A-4AFB-9B47-63F6729553D0}"/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1367</Words>
  <Application>Microsoft Office PowerPoint</Application>
  <PresentationFormat>Widescreen</PresentationFormat>
  <Paragraphs>262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Trebuchet MS</vt:lpstr>
      <vt:lpstr>Office Theme</vt:lpstr>
      <vt:lpstr>Employer training in Australia: Building current and future skills in the workplace context</vt:lpstr>
      <vt:lpstr>The project: Employer training in Australia: Continuity and Change</vt:lpstr>
      <vt:lpstr>Research method: 2015</vt:lpstr>
      <vt:lpstr>PowerPoint Presentation</vt:lpstr>
      <vt:lpstr>Why do employers train?</vt:lpstr>
      <vt:lpstr>Changes in their operating environment, according to employers (previous five years)</vt:lpstr>
      <vt:lpstr>PowerPoint Presentation</vt:lpstr>
      <vt:lpstr>Training structures and practices</vt:lpstr>
      <vt:lpstr>PowerPoint Presentation</vt:lpstr>
      <vt:lpstr>What types of employers use nationally recognised training (NRT)? </vt:lpstr>
      <vt:lpstr>Why do employers seek nationally recognised training? </vt:lpstr>
      <vt:lpstr>Industry areas using NRT (from interviews)</vt:lpstr>
      <vt:lpstr>PowerPoint Presentation</vt:lpstr>
      <vt:lpstr>Stated potential benefits of external providers</vt:lpstr>
      <vt:lpstr>Use of, and satisfaction (‘satisfied’ or ‘highly satisfied’) with, external providers of training </vt:lpstr>
      <vt:lpstr>VET teachers as the VET system navigator</vt:lpstr>
      <vt:lpstr>Informal training and learning</vt:lpstr>
      <vt:lpstr>PowerPoint Presentation</vt:lpstr>
      <vt:lpstr>What were the barriers to more training?</vt:lpstr>
      <vt:lpstr>More information?</vt:lpstr>
    </vt:vector>
  </TitlesOfParts>
  <Company>Federation University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secrets of successful partnerships with industry</dc:title>
  <dc:creator>Morgan Wise</dc:creator>
  <cp:lastModifiedBy>Erica Smith</cp:lastModifiedBy>
  <cp:revision>57</cp:revision>
  <cp:lastPrinted>2017-04-18T07:10:27Z</cp:lastPrinted>
  <dcterms:created xsi:type="dcterms:W3CDTF">2016-08-31T00:39:03Z</dcterms:created>
  <dcterms:modified xsi:type="dcterms:W3CDTF">2017-04-18T07:18:56Z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0x010100E8BE3472B65A1143B982F7B2EE1D8377</vt:lpwstr>
  </property>
</Properties>
</file>