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0" r:id="rId6"/>
    <p:sldId id="261" r:id="rId7"/>
    <p:sldId id="265" r:id="rId8"/>
    <p:sldId id="263" r:id="rId9"/>
    <p:sldId id="269" r:id="rId10"/>
    <p:sldId id="270" r:id="rId11"/>
    <p:sldId id="279" r:id="rId12"/>
    <p:sldId id="266" r:id="rId13"/>
    <p:sldId id="267" r:id="rId14"/>
    <p:sldId id="268" r:id="rId15"/>
    <p:sldId id="280" r:id="rId16"/>
    <p:sldId id="281" r:id="rId17"/>
    <p:sldId id="282" r:id="rId18"/>
    <p:sldId id="275" r:id="rId19"/>
    <p:sldId id="276" r:id="rId20"/>
    <p:sldId id="277" r:id="rId21"/>
    <p:sldId id="27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autoAdjust="0"/>
    <p:restoredTop sz="94660"/>
  </p:normalViewPr>
  <p:slideViewPr>
    <p:cSldViewPr snapToGrid="0">
      <p:cViewPr varScale="1">
        <p:scale>
          <a:sx n="73" d="100"/>
          <a:sy n="73" d="100"/>
        </p:scale>
        <p:origin x="48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5/10/relationships/revisionInfo" Target="revisionInfo.xml"/><Relationship Id="rId30"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6139C1-A608-4991-B0E7-0B2D04B5BA5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AU"/>
        </a:p>
      </dgm:t>
    </dgm:pt>
    <dgm:pt modelId="{6EDB0AAB-2BD0-478B-B631-669CC4FE4922}">
      <dgm:prSet phldrT="[Text]"/>
      <dgm:spPr/>
      <dgm:t>
        <a:bodyPr/>
        <a:lstStyle/>
        <a:p>
          <a:r>
            <a:rPr lang="en-AU" dirty="0"/>
            <a:t>Right</a:t>
          </a:r>
        </a:p>
      </dgm:t>
    </dgm:pt>
    <dgm:pt modelId="{BF1A38C8-319D-4B52-8B39-343854B97F32}" type="parTrans" cxnId="{B60EF2B1-7648-4773-B893-93CC931CDF17}">
      <dgm:prSet/>
      <dgm:spPr/>
      <dgm:t>
        <a:bodyPr/>
        <a:lstStyle/>
        <a:p>
          <a:endParaRPr lang="en-AU"/>
        </a:p>
      </dgm:t>
    </dgm:pt>
    <dgm:pt modelId="{3EBEF617-1673-4872-82A2-F8422E75C5F1}" type="sibTrans" cxnId="{B60EF2B1-7648-4773-B893-93CC931CDF17}">
      <dgm:prSet/>
      <dgm:spPr/>
      <dgm:t>
        <a:bodyPr/>
        <a:lstStyle/>
        <a:p>
          <a:endParaRPr lang="en-AU"/>
        </a:p>
      </dgm:t>
    </dgm:pt>
    <dgm:pt modelId="{B1FB88AE-C2DF-4254-A711-4E820C429C51}">
      <dgm:prSet phldrT="[Text]"/>
      <dgm:spPr/>
      <dgm:t>
        <a:bodyPr/>
        <a:lstStyle/>
        <a:p>
          <a:r>
            <a:rPr lang="en-AU" dirty="0"/>
            <a:t>Industry involvement and interest</a:t>
          </a:r>
        </a:p>
      </dgm:t>
    </dgm:pt>
    <dgm:pt modelId="{73ED01E4-2CF4-4A49-97FF-3EDAD095015B}" type="parTrans" cxnId="{DED6E583-4F20-4AD7-BA1E-DB003537E2EF}">
      <dgm:prSet/>
      <dgm:spPr/>
      <dgm:t>
        <a:bodyPr/>
        <a:lstStyle/>
        <a:p>
          <a:endParaRPr lang="en-AU"/>
        </a:p>
      </dgm:t>
    </dgm:pt>
    <dgm:pt modelId="{83B0816B-A12F-4240-8943-21289EB8721C}" type="sibTrans" cxnId="{DED6E583-4F20-4AD7-BA1E-DB003537E2EF}">
      <dgm:prSet/>
      <dgm:spPr/>
      <dgm:t>
        <a:bodyPr/>
        <a:lstStyle/>
        <a:p>
          <a:endParaRPr lang="en-AU"/>
        </a:p>
      </dgm:t>
    </dgm:pt>
    <dgm:pt modelId="{56A583C9-0A15-4295-A4DD-C4845A1A04DD}">
      <dgm:prSet phldrT="[Text]"/>
      <dgm:spPr/>
      <dgm:t>
        <a:bodyPr/>
        <a:lstStyle/>
        <a:p>
          <a:r>
            <a:rPr lang="en-AU" dirty="0"/>
            <a:t>Transparent</a:t>
          </a:r>
        </a:p>
        <a:p>
          <a:r>
            <a:rPr lang="en-AU" dirty="0"/>
            <a:t>learning outcomes</a:t>
          </a:r>
        </a:p>
      </dgm:t>
    </dgm:pt>
    <dgm:pt modelId="{E546A12E-C5EB-464E-92A3-CCCF583CFCC2}" type="parTrans" cxnId="{6256DA4F-302E-4654-9968-A1E15740DEEF}">
      <dgm:prSet/>
      <dgm:spPr/>
      <dgm:t>
        <a:bodyPr/>
        <a:lstStyle/>
        <a:p>
          <a:endParaRPr lang="en-AU"/>
        </a:p>
      </dgm:t>
    </dgm:pt>
    <dgm:pt modelId="{31BF6C8E-9892-476E-8735-EE1F7CD8DE87}" type="sibTrans" cxnId="{6256DA4F-302E-4654-9968-A1E15740DEEF}">
      <dgm:prSet/>
      <dgm:spPr/>
      <dgm:t>
        <a:bodyPr/>
        <a:lstStyle/>
        <a:p>
          <a:endParaRPr lang="en-AU"/>
        </a:p>
      </dgm:t>
    </dgm:pt>
    <dgm:pt modelId="{2DAF41EB-A863-4BA9-9CA4-A8CB395BF5D2}">
      <dgm:prSet phldrT="[Text]"/>
      <dgm:spPr/>
      <dgm:t>
        <a:bodyPr/>
        <a:lstStyle/>
        <a:p>
          <a:r>
            <a:rPr lang="en-AU" dirty="0"/>
            <a:t>Wrong</a:t>
          </a:r>
        </a:p>
      </dgm:t>
    </dgm:pt>
    <dgm:pt modelId="{1D9DDAF5-74FD-425A-B269-DF2C3E476FF2}" type="parTrans" cxnId="{EE5DA3EF-32E9-4EDA-95A7-2374B4E0A440}">
      <dgm:prSet/>
      <dgm:spPr/>
      <dgm:t>
        <a:bodyPr/>
        <a:lstStyle/>
        <a:p>
          <a:endParaRPr lang="en-AU"/>
        </a:p>
      </dgm:t>
    </dgm:pt>
    <dgm:pt modelId="{2BB45E63-899D-462A-9186-067C19254012}" type="sibTrans" cxnId="{EE5DA3EF-32E9-4EDA-95A7-2374B4E0A440}">
      <dgm:prSet/>
      <dgm:spPr/>
      <dgm:t>
        <a:bodyPr/>
        <a:lstStyle/>
        <a:p>
          <a:endParaRPr lang="en-AU"/>
        </a:p>
      </dgm:t>
    </dgm:pt>
    <dgm:pt modelId="{E9C2A90F-BD46-477E-8D2F-64D8662E9B7E}">
      <dgm:prSet phldrT="[Text]" custT="1"/>
      <dgm:spPr/>
      <dgm:t>
        <a:bodyPr/>
        <a:lstStyle/>
        <a:p>
          <a:r>
            <a:rPr lang="en-AU" sz="1400" dirty="0"/>
            <a:t>Teachers find it almost impossible to implement</a:t>
          </a:r>
        </a:p>
      </dgm:t>
    </dgm:pt>
    <dgm:pt modelId="{8C139F40-6CDB-417B-9DB8-030027147F59}" type="parTrans" cxnId="{1A86FA26-AB7D-4683-AF63-137FDC906F1D}">
      <dgm:prSet/>
      <dgm:spPr/>
      <dgm:t>
        <a:bodyPr/>
        <a:lstStyle/>
        <a:p>
          <a:endParaRPr lang="en-AU"/>
        </a:p>
      </dgm:t>
    </dgm:pt>
    <dgm:pt modelId="{2842781C-7E68-4DEC-B6C9-DA13C26670AA}" type="sibTrans" cxnId="{1A86FA26-AB7D-4683-AF63-137FDC906F1D}">
      <dgm:prSet/>
      <dgm:spPr/>
      <dgm:t>
        <a:bodyPr/>
        <a:lstStyle/>
        <a:p>
          <a:endParaRPr lang="en-AU"/>
        </a:p>
      </dgm:t>
    </dgm:pt>
    <dgm:pt modelId="{89F484E7-C024-4A45-B543-7182387A0BA4}">
      <dgm:prSet phldrT="[Text]"/>
      <dgm:spPr/>
      <dgm:t>
        <a:bodyPr/>
        <a:lstStyle/>
        <a:p>
          <a:r>
            <a:rPr lang="en-AU" dirty="0"/>
            <a:t>‘Knowledge’ sits uneasily</a:t>
          </a:r>
        </a:p>
      </dgm:t>
    </dgm:pt>
    <dgm:pt modelId="{17DB03F7-7C56-42F9-9892-02C529FE171A}" type="parTrans" cxnId="{1AB0492E-B0B4-489A-AC57-3867754A7D3A}">
      <dgm:prSet/>
      <dgm:spPr/>
      <dgm:t>
        <a:bodyPr/>
        <a:lstStyle/>
        <a:p>
          <a:endParaRPr lang="en-AU"/>
        </a:p>
      </dgm:t>
    </dgm:pt>
    <dgm:pt modelId="{8F3D62A2-E037-4A9B-886A-87A2C89D61D4}" type="sibTrans" cxnId="{1AB0492E-B0B4-489A-AC57-3867754A7D3A}">
      <dgm:prSet/>
      <dgm:spPr/>
      <dgm:t>
        <a:bodyPr/>
        <a:lstStyle/>
        <a:p>
          <a:endParaRPr lang="en-AU"/>
        </a:p>
      </dgm:t>
    </dgm:pt>
    <dgm:pt modelId="{003FCB25-5CC3-4AE6-AC2B-01831617455A}">
      <dgm:prSet/>
      <dgm:spPr/>
      <dgm:t>
        <a:bodyPr/>
        <a:lstStyle/>
        <a:p>
          <a:r>
            <a:rPr lang="en-AU" dirty="0"/>
            <a:t>Expanded to all vocational areas equally</a:t>
          </a:r>
        </a:p>
      </dgm:t>
    </dgm:pt>
    <dgm:pt modelId="{06CED920-E620-4281-938D-6D18B0E8278D}" type="parTrans" cxnId="{117BC699-A916-407E-B700-EF782FAC392E}">
      <dgm:prSet/>
      <dgm:spPr/>
      <dgm:t>
        <a:bodyPr/>
        <a:lstStyle/>
        <a:p>
          <a:endParaRPr lang="en-AU"/>
        </a:p>
      </dgm:t>
    </dgm:pt>
    <dgm:pt modelId="{8B293800-3B9E-4CF7-9D5D-D8F7F42E08A7}" type="sibTrans" cxnId="{117BC699-A916-407E-B700-EF782FAC392E}">
      <dgm:prSet/>
      <dgm:spPr/>
      <dgm:t>
        <a:bodyPr/>
        <a:lstStyle/>
        <a:p>
          <a:endParaRPr lang="en-AU"/>
        </a:p>
      </dgm:t>
    </dgm:pt>
    <dgm:pt modelId="{B7480967-887C-4FA0-AFBE-D97A5112ACD9}">
      <dgm:prSet/>
      <dgm:spPr/>
      <dgm:t>
        <a:bodyPr/>
        <a:lstStyle/>
        <a:p>
          <a:r>
            <a:rPr lang="en-AU" dirty="0"/>
            <a:t>Assessment has superseded learning</a:t>
          </a:r>
        </a:p>
      </dgm:t>
    </dgm:pt>
    <dgm:pt modelId="{9BDE208A-05E8-4BBE-8B32-7B094251ED4D}" type="parTrans" cxnId="{47D7B2FD-1AED-4A80-A431-570EC10C20DE}">
      <dgm:prSet/>
      <dgm:spPr/>
      <dgm:t>
        <a:bodyPr/>
        <a:lstStyle/>
        <a:p>
          <a:endParaRPr lang="en-AU"/>
        </a:p>
      </dgm:t>
    </dgm:pt>
    <dgm:pt modelId="{6F685B7A-0CBF-4F13-A867-923A68BDAE4D}" type="sibTrans" cxnId="{47D7B2FD-1AED-4A80-A431-570EC10C20DE}">
      <dgm:prSet/>
      <dgm:spPr/>
      <dgm:t>
        <a:bodyPr/>
        <a:lstStyle/>
        <a:p>
          <a:endParaRPr lang="en-AU"/>
        </a:p>
      </dgm:t>
    </dgm:pt>
    <dgm:pt modelId="{95526722-41C4-4FD8-B2E1-A804B8991FBA}">
      <dgm:prSet/>
      <dgm:spPr/>
      <dgm:t>
        <a:bodyPr/>
        <a:lstStyle/>
        <a:p>
          <a:r>
            <a:rPr lang="en-AU" dirty="0"/>
            <a:t>No mandated hours of learning: Open to abuse</a:t>
          </a:r>
        </a:p>
      </dgm:t>
    </dgm:pt>
    <dgm:pt modelId="{9E5BF917-FC1E-4D82-9F2D-9CF8A7F9D198}" type="parTrans" cxnId="{69D914B8-E149-49EA-866F-A705FA3F7D9C}">
      <dgm:prSet/>
      <dgm:spPr/>
      <dgm:t>
        <a:bodyPr/>
        <a:lstStyle/>
        <a:p>
          <a:endParaRPr lang="en-AU"/>
        </a:p>
      </dgm:t>
    </dgm:pt>
    <dgm:pt modelId="{0965B435-64DE-49D7-B74A-207289F605AB}" type="sibTrans" cxnId="{69D914B8-E149-49EA-866F-A705FA3F7D9C}">
      <dgm:prSet/>
      <dgm:spPr/>
      <dgm:t>
        <a:bodyPr/>
        <a:lstStyle/>
        <a:p>
          <a:endParaRPr lang="en-AU"/>
        </a:p>
      </dgm:t>
    </dgm:pt>
    <dgm:pt modelId="{65F9D80D-A06B-4DF2-943F-DA416081AB96}" type="pres">
      <dgm:prSet presAssocID="{A56139C1-A608-4991-B0E7-0B2D04B5BA5F}" presName="outerComposite" presStyleCnt="0">
        <dgm:presLayoutVars>
          <dgm:chMax val="2"/>
          <dgm:animLvl val="lvl"/>
          <dgm:resizeHandles val="exact"/>
        </dgm:presLayoutVars>
      </dgm:prSet>
      <dgm:spPr/>
    </dgm:pt>
    <dgm:pt modelId="{7BA2EF5C-2F95-4290-B683-A7DB3202A280}" type="pres">
      <dgm:prSet presAssocID="{A56139C1-A608-4991-B0E7-0B2D04B5BA5F}" presName="dummyMaxCanvas" presStyleCnt="0"/>
      <dgm:spPr/>
    </dgm:pt>
    <dgm:pt modelId="{995A7D94-E513-4FF0-A656-F7DEC1F854EA}" type="pres">
      <dgm:prSet presAssocID="{A56139C1-A608-4991-B0E7-0B2D04B5BA5F}" presName="parentComposite" presStyleCnt="0"/>
      <dgm:spPr/>
    </dgm:pt>
    <dgm:pt modelId="{926E083D-A47C-437B-9C92-513E65899B77}" type="pres">
      <dgm:prSet presAssocID="{A56139C1-A608-4991-B0E7-0B2D04B5BA5F}" presName="parent1" presStyleLbl="alignAccFollowNode1" presStyleIdx="0" presStyleCnt="4">
        <dgm:presLayoutVars>
          <dgm:chMax val="4"/>
        </dgm:presLayoutVars>
      </dgm:prSet>
      <dgm:spPr/>
    </dgm:pt>
    <dgm:pt modelId="{58D17564-770D-4BF8-8B94-85E9887E84C7}" type="pres">
      <dgm:prSet presAssocID="{A56139C1-A608-4991-B0E7-0B2D04B5BA5F}" presName="parent2" presStyleLbl="alignAccFollowNode1" presStyleIdx="1" presStyleCnt="4">
        <dgm:presLayoutVars>
          <dgm:chMax val="4"/>
        </dgm:presLayoutVars>
      </dgm:prSet>
      <dgm:spPr/>
    </dgm:pt>
    <dgm:pt modelId="{8B7FC865-5F73-483C-8E8C-BDB6E475B4BE}" type="pres">
      <dgm:prSet presAssocID="{A56139C1-A608-4991-B0E7-0B2D04B5BA5F}" presName="childrenComposite" presStyleCnt="0"/>
      <dgm:spPr/>
    </dgm:pt>
    <dgm:pt modelId="{B207E4C8-65BC-491F-AF74-865A5FCFC70D}" type="pres">
      <dgm:prSet presAssocID="{A56139C1-A608-4991-B0E7-0B2D04B5BA5F}" presName="dummyMaxCanvas_ChildArea" presStyleCnt="0"/>
      <dgm:spPr/>
    </dgm:pt>
    <dgm:pt modelId="{81999269-EA23-4218-9C25-C67C148F807F}" type="pres">
      <dgm:prSet presAssocID="{A56139C1-A608-4991-B0E7-0B2D04B5BA5F}" presName="fulcrum" presStyleLbl="alignAccFollowNode1" presStyleIdx="2" presStyleCnt="4"/>
      <dgm:spPr/>
    </dgm:pt>
    <dgm:pt modelId="{A968BA7C-63D6-4494-9DCF-B045AF134B94}" type="pres">
      <dgm:prSet presAssocID="{A56139C1-A608-4991-B0E7-0B2D04B5BA5F}" presName="balance_34" presStyleLbl="alignAccFollowNode1" presStyleIdx="3" presStyleCnt="4">
        <dgm:presLayoutVars>
          <dgm:bulletEnabled val="1"/>
        </dgm:presLayoutVars>
      </dgm:prSet>
      <dgm:spPr/>
    </dgm:pt>
    <dgm:pt modelId="{0E774B44-BD28-4610-83E9-CCA207B025F9}" type="pres">
      <dgm:prSet presAssocID="{A56139C1-A608-4991-B0E7-0B2D04B5BA5F}" presName="right_34_1" presStyleLbl="node1" presStyleIdx="0" presStyleCnt="7">
        <dgm:presLayoutVars>
          <dgm:bulletEnabled val="1"/>
        </dgm:presLayoutVars>
      </dgm:prSet>
      <dgm:spPr/>
    </dgm:pt>
    <dgm:pt modelId="{68F8675B-1BA1-447B-9795-0C111353A64A}" type="pres">
      <dgm:prSet presAssocID="{A56139C1-A608-4991-B0E7-0B2D04B5BA5F}" presName="right_34_2" presStyleLbl="node1" presStyleIdx="1" presStyleCnt="7">
        <dgm:presLayoutVars>
          <dgm:bulletEnabled val="1"/>
        </dgm:presLayoutVars>
      </dgm:prSet>
      <dgm:spPr/>
    </dgm:pt>
    <dgm:pt modelId="{9B28D92C-60C0-4B69-815A-E8B9837429B2}" type="pres">
      <dgm:prSet presAssocID="{A56139C1-A608-4991-B0E7-0B2D04B5BA5F}" presName="right_34_3" presStyleLbl="node1" presStyleIdx="2" presStyleCnt="7">
        <dgm:presLayoutVars>
          <dgm:bulletEnabled val="1"/>
        </dgm:presLayoutVars>
      </dgm:prSet>
      <dgm:spPr/>
    </dgm:pt>
    <dgm:pt modelId="{F3DB08C4-2C7F-4870-9617-C4B4C8912C58}" type="pres">
      <dgm:prSet presAssocID="{A56139C1-A608-4991-B0E7-0B2D04B5BA5F}" presName="right_34_4" presStyleLbl="node1" presStyleIdx="3" presStyleCnt="7">
        <dgm:presLayoutVars>
          <dgm:bulletEnabled val="1"/>
        </dgm:presLayoutVars>
      </dgm:prSet>
      <dgm:spPr/>
    </dgm:pt>
    <dgm:pt modelId="{541B5CA6-1223-467E-856A-4D5E6AC4D14C}" type="pres">
      <dgm:prSet presAssocID="{A56139C1-A608-4991-B0E7-0B2D04B5BA5F}" presName="left_34_1" presStyleLbl="node1" presStyleIdx="4" presStyleCnt="7">
        <dgm:presLayoutVars>
          <dgm:bulletEnabled val="1"/>
        </dgm:presLayoutVars>
      </dgm:prSet>
      <dgm:spPr/>
    </dgm:pt>
    <dgm:pt modelId="{8CCD34DD-FBBD-48DA-8042-F03F2CFCE791}" type="pres">
      <dgm:prSet presAssocID="{A56139C1-A608-4991-B0E7-0B2D04B5BA5F}" presName="left_34_2" presStyleLbl="node1" presStyleIdx="5" presStyleCnt="7">
        <dgm:presLayoutVars>
          <dgm:bulletEnabled val="1"/>
        </dgm:presLayoutVars>
      </dgm:prSet>
      <dgm:spPr/>
    </dgm:pt>
    <dgm:pt modelId="{EE87CAE5-0C94-4C89-BE2C-B379465EFEE9}" type="pres">
      <dgm:prSet presAssocID="{A56139C1-A608-4991-B0E7-0B2D04B5BA5F}" presName="left_34_3" presStyleLbl="node1" presStyleIdx="6" presStyleCnt="7">
        <dgm:presLayoutVars>
          <dgm:bulletEnabled val="1"/>
        </dgm:presLayoutVars>
      </dgm:prSet>
      <dgm:spPr/>
    </dgm:pt>
  </dgm:ptLst>
  <dgm:cxnLst>
    <dgm:cxn modelId="{6D7B9506-F479-40CD-8408-872D692CF579}" type="presOf" srcId="{6EDB0AAB-2BD0-478B-B631-669CC4FE4922}" destId="{926E083D-A47C-437B-9C92-513E65899B77}" srcOrd="0" destOrd="0" presId="urn:microsoft.com/office/officeart/2005/8/layout/balance1"/>
    <dgm:cxn modelId="{4F3B3D0B-5ADD-4AA5-B63D-46EECE9D66B5}" type="presOf" srcId="{95526722-41C4-4FD8-B2E1-A804B8991FBA}" destId="{9B28D92C-60C0-4B69-815A-E8B9837429B2}" srcOrd="0" destOrd="0" presId="urn:microsoft.com/office/officeart/2005/8/layout/balance1"/>
    <dgm:cxn modelId="{1A86FA26-AB7D-4683-AF63-137FDC906F1D}" srcId="{2DAF41EB-A863-4BA9-9CA4-A8CB395BF5D2}" destId="{E9C2A90F-BD46-477E-8D2F-64D8662E9B7E}" srcOrd="0" destOrd="0" parTransId="{8C139F40-6CDB-417B-9DB8-030027147F59}" sibTransId="{2842781C-7E68-4DEC-B6C9-DA13C26670AA}"/>
    <dgm:cxn modelId="{1AB0492E-B0B4-489A-AC57-3867754A7D3A}" srcId="{2DAF41EB-A863-4BA9-9CA4-A8CB395BF5D2}" destId="{89F484E7-C024-4A45-B543-7182387A0BA4}" srcOrd="3" destOrd="0" parTransId="{17DB03F7-7C56-42F9-9892-02C529FE171A}" sibTransId="{8F3D62A2-E037-4A9B-886A-87A2C89D61D4}"/>
    <dgm:cxn modelId="{1DBC2B4E-2C39-4F50-9AD0-BAC685C3238B}" type="presOf" srcId="{89F484E7-C024-4A45-B543-7182387A0BA4}" destId="{F3DB08C4-2C7F-4870-9617-C4B4C8912C58}" srcOrd="0" destOrd="0" presId="urn:microsoft.com/office/officeart/2005/8/layout/balance1"/>
    <dgm:cxn modelId="{6256DA4F-302E-4654-9968-A1E15740DEEF}" srcId="{6EDB0AAB-2BD0-478B-B631-669CC4FE4922}" destId="{56A583C9-0A15-4295-A4DD-C4845A1A04DD}" srcOrd="1" destOrd="0" parTransId="{E546A12E-C5EB-464E-92A3-CCCF583CFCC2}" sibTransId="{31BF6C8E-9892-476E-8735-EE1F7CD8DE87}"/>
    <dgm:cxn modelId="{12AC4E73-E72B-48EA-8133-0236D85E061A}" type="presOf" srcId="{56A583C9-0A15-4295-A4DD-C4845A1A04DD}" destId="{8CCD34DD-FBBD-48DA-8042-F03F2CFCE791}" srcOrd="0" destOrd="0" presId="urn:microsoft.com/office/officeart/2005/8/layout/balance1"/>
    <dgm:cxn modelId="{0E3BEA74-1BF9-4A33-9561-0D269FEDF06E}" type="presOf" srcId="{E9C2A90F-BD46-477E-8D2F-64D8662E9B7E}" destId="{0E774B44-BD28-4610-83E9-CCA207B025F9}" srcOrd="0" destOrd="0" presId="urn:microsoft.com/office/officeart/2005/8/layout/balance1"/>
    <dgm:cxn modelId="{E60D9475-915B-48BF-AF1F-FD7005F39229}" type="presOf" srcId="{003FCB25-5CC3-4AE6-AC2B-01831617455A}" destId="{EE87CAE5-0C94-4C89-BE2C-B379465EFEE9}" srcOrd="0" destOrd="0" presId="urn:microsoft.com/office/officeart/2005/8/layout/balance1"/>
    <dgm:cxn modelId="{DED6E583-4F20-4AD7-BA1E-DB003537E2EF}" srcId="{6EDB0AAB-2BD0-478B-B631-669CC4FE4922}" destId="{B1FB88AE-C2DF-4254-A711-4E820C429C51}" srcOrd="0" destOrd="0" parTransId="{73ED01E4-2CF4-4A49-97FF-3EDAD095015B}" sibTransId="{83B0816B-A12F-4240-8943-21289EB8721C}"/>
    <dgm:cxn modelId="{004F1384-F3FA-4620-9520-1812679817A2}" type="presOf" srcId="{B1FB88AE-C2DF-4254-A711-4E820C429C51}" destId="{541B5CA6-1223-467E-856A-4D5E6AC4D14C}" srcOrd="0" destOrd="0" presId="urn:microsoft.com/office/officeart/2005/8/layout/balance1"/>
    <dgm:cxn modelId="{9A287689-71CC-4836-B742-AC477CD9CFDC}" type="presOf" srcId="{2DAF41EB-A863-4BA9-9CA4-A8CB395BF5D2}" destId="{58D17564-770D-4BF8-8B94-85E9887E84C7}" srcOrd="0" destOrd="0" presId="urn:microsoft.com/office/officeart/2005/8/layout/balance1"/>
    <dgm:cxn modelId="{2CD0118F-C742-46AC-8CF8-5CDD2E0F73FB}" type="presOf" srcId="{B7480967-887C-4FA0-AFBE-D97A5112ACD9}" destId="{68F8675B-1BA1-447B-9795-0C111353A64A}" srcOrd="0" destOrd="0" presId="urn:microsoft.com/office/officeart/2005/8/layout/balance1"/>
    <dgm:cxn modelId="{117BC699-A916-407E-B700-EF782FAC392E}" srcId="{6EDB0AAB-2BD0-478B-B631-669CC4FE4922}" destId="{003FCB25-5CC3-4AE6-AC2B-01831617455A}" srcOrd="2" destOrd="0" parTransId="{06CED920-E620-4281-938D-6D18B0E8278D}" sibTransId="{8B293800-3B9E-4CF7-9D5D-D8F7F42E08A7}"/>
    <dgm:cxn modelId="{B60EF2B1-7648-4773-B893-93CC931CDF17}" srcId="{A56139C1-A608-4991-B0E7-0B2D04B5BA5F}" destId="{6EDB0AAB-2BD0-478B-B631-669CC4FE4922}" srcOrd="0" destOrd="0" parTransId="{BF1A38C8-319D-4B52-8B39-343854B97F32}" sibTransId="{3EBEF617-1673-4872-82A2-F8422E75C5F1}"/>
    <dgm:cxn modelId="{69D914B8-E149-49EA-866F-A705FA3F7D9C}" srcId="{2DAF41EB-A863-4BA9-9CA4-A8CB395BF5D2}" destId="{95526722-41C4-4FD8-B2E1-A804B8991FBA}" srcOrd="2" destOrd="0" parTransId="{9E5BF917-FC1E-4D82-9F2D-9CF8A7F9D198}" sibTransId="{0965B435-64DE-49D7-B74A-207289F605AB}"/>
    <dgm:cxn modelId="{235E35E8-C85A-4FE8-9CE9-F01463E5E7EF}" type="presOf" srcId="{A56139C1-A608-4991-B0E7-0B2D04B5BA5F}" destId="{65F9D80D-A06B-4DF2-943F-DA416081AB96}" srcOrd="0" destOrd="0" presId="urn:microsoft.com/office/officeart/2005/8/layout/balance1"/>
    <dgm:cxn modelId="{EE5DA3EF-32E9-4EDA-95A7-2374B4E0A440}" srcId="{A56139C1-A608-4991-B0E7-0B2D04B5BA5F}" destId="{2DAF41EB-A863-4BA9-9CA4-A8CB395BF5D2}" srcOrd="1" destOrd="0" parTransId="{1D9DDAF5-74FD-425A-B269-DF2C3E476FF2}" sibTransId="{2BB45E63-899D-462A-9186-067C19254012}"/>
    <dgm:cxn modelId="{47D7B2FD-1AED-4A80-A431-570EC10C20DE}" srcId="{2DAF41EB-A863-4BA9-9CA4-A8CB395BF5D2}" destId="{B7480967-887C-4FA0-AFBE-D97A5112ACD9}" srcOrd="1" destOrd="0" parTransId="{9BDE208A-05E8-4BBE-8B32-7B094251ED4D}" sibTransId="{6F685B7A-0CBF-4F13-A867-923A68BDAE4D}"/>
    <dgm:cxn modelId="{6BE35F59-2AA0-428A-9B13-C367F4500C41}" type="presParOf" srcId="{65F9D80D-A06B-4DF2-943F-DA416081AB96}" destId="{7BA2EF5C-2F95-4290-B683-A7DB3202A280}" srcOrd="0" destOrd="0" presId="urn:microsoft.com/office/officeart/2005/8/layout/balance1"/>
    <dgm:cxn modelId="{FC41C7B8-CF00-4DBA-8DEB-AA23764BECD5}" type="presParOf" srcId="{65F9D80D-A06B-4DF2-943F-DA416081AB96}" destId="{995A7D94-E513-4FF0-A656-F7DEC1F854EA}" srcOrd="1" destOrd="0" presId="urn:microsoft.com/office/officeart/2005/8/layout/balance1"/>
    <dgm:cxn modelId="{6C461C35-1FFE-4529-B2DE-EB05A1545CC4}" type="presParOf" srcId="{995A7D94-E513-4FF0-A656-F7DEC1F854EA}" destId="{926E083D-A47C-437B-9C92-513E65899B77}" srcOrd="0" destOrd="0" presId="urn:microsoft.com/office/officeart/2005/8/layout/balance1"/>
    <dgm:cxn modelId="{E34158AF-142D-451A-9466-EA0D202D9F84}" type="presParOf" srcId="{995A7D94-E513-4FF0-A656-F7DEC1F854EA}" destId="{58D17564-770D-4BF8-8B94-85E9887E84C7}" srcOrd="1" destOrd="0" presId="urn:microsoft.com/office/officeart/2005/8/layout/balance1"/>
    <dgm:cxn modelId="{A39DCA7F-1A15-4F7E-B740-BB2C7D890590}" type="presParOf" srcId="{65F9D80D-A06B-4DF2-943F-DA416081AB96}" destId="{8B7FC865-5F73-483C-8E8C-BDB6E475B4BE}" srcOrd="2" destOrd="0" presId="urn:microsoft.com/office/officeart/2005/8/layout/balance1"/>
    <dgm:cxn modelId="{B3A4B030-CB9B-46EB-BE55-ED9D3FA23407}" type="presParOf" srcId="{8B7FC865-5F73-483C-8E8C-BDB6E475B4BE}" destId="{B207E4C8-65BC-491F-AF74-865A5FCFC70D}" srcOrd="0" destOrd="0" presId="urn:microsoft.com/office/officeart/2005/8/layout/balance1"/>
    <dgm:cxn modelId="{17F24192-F725-4498-BD92-3644169FB641}" type="presParOf" srcId="{8B7FC865-5F73-483C-8E8C-BDB6E475B4BE}" destId="{81999269-EA23-4218-9C25-C67C148F807F}" srcOrd="1" destOrd="0" presId="urn:microsoft.com/office/officeart/2005/8/layout/balance1"/>
    <dgm:cxn modelId="{09BCAEAA-A88E-4452-B907-16886AE7FA45}" type="presParOf" srcId="{8B7FC865-5F73-483C-8E8C-BDB6E475B4BE}" destId="{A968BA7C-63D6-4494-9DCF-B045AF134B94}" srcOrd="2" destOrd="0" presId="urn:microsoft.com/office/officeart/2005/8/layout/balance1"/>
    <dgm:cxn modelId="{AA80E593-A76E-4111-BA2F-3E2512102947}" type="presParOf" srcId="{8B7FC865-5F73-483C-8E8C-BDB6E475B4BE}" destId="{0E774B44-BD28-4610-83E9-CCA207B025F9}" srcOrd="3" destOrd="0" presId="urn:microsoft.com/office/officeart/2005/8/layout/balance1"/>
    <dgm:cxn modelId="{5FBF3751-5F54-417C-9925-C5C628208182}" type="presParOf" srcId="{8B7FC865-5F73-483C-8E8C-BDB6E475B4BE}" destId="{68F8675B-1BA1-447B-9795-0C111353A64A}" srcOrd="4" destOrd="0" presId="urn:microsoft.com/office/officeart/2005/8/layout/balance1"/>
    <dgm:cxn modelId="{79E49518-259F-4D78-8ABF-C56D7578DD4A}" type="presParOf" srcId="{8B7FC865-5F73-483C-8E8C-BDB6E475B4BE}" destId="{9B28D92C-60C0-4B69-815A-E8B9837429B2}" srcOrd="5" destOrd="0" presId="urn:microsoft.com/office/officeart/2005/8/layout/balance1"/>
    <dgm:cxn modelId="{D0A901B0-A3A5-4B98-B0DE-1A8A9F2EB722}" type="presParOf" srcId="{8B7FC865-5F73-483C-8E8C-BDB6E475B4BE}" destId="{F3DB08C4-2C7F-4870-9617-C4B4C8912C58}" srcOrd="6" destOrd="0" presId="urn:microsoft.com/office/officeart/2005/8/layout/balance1"/>
    <dgm:cxn modelId="{6D7101E0-2C46-4224-8CAB-F5F5AE8718AA}" type="presParOf" srcId="{8B7FC865-5F73-483C-8E8C-BDB6E475B4BE}" destId="{541B5CA6-1223-467E-856A-4D5E6AC4D14C}" srcOrd="7" destOrd="0" presId="urn:microsoft.com/office/officeart/2005/8/layout/balance1"/>
    <dgm:cxn modelId="{98D02A31-CF94-4239-8EB4-576C4CF41B90}" type="presParOf" srcId="{8B7FC865-5F73-483C-8E8C-BDB6E475B4BE}" destId="{8CCD34DD-FBBD-48DA-8042-F03F2CFCE791}" srcOrd="8" destOrd="0" presId="urn:microsoft.com/office/officeart/2005/8/layout/balance1"/>
    <dgm:cxn modelId="{F2DC14D5-9B52-4FBC-9687-33795DA99AF9}" type="presParOf" srcId="{8B7FC865-5F73-483C-8E8C-BDB6E475B4BE}" destId="{EE87CAE5-0C94-4C89-BE2C-B379465EFEE9}"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E083D-A47C-437B-9C92-513E65899B77}">
      <dsp:nvSpPr>
        <dsp:cNvPr id="0" name=""/>
        <dsp:cNvSpPr/>
      </dsp:nvSpPr>
      <dsp:spPr>
        <a:xfrm>
          <a:off x="2866486" y="0"/>
          <a:ext cx="1956529" cy="108696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AU" sz="4400" kern="1200" dirty="0"/>
            <a:t>Right</a:t>
          </a:r>
        </a:p>
      </dsp:txBody>
      <dsp:txXfrm>
        <a:off x="2898322" y="31836"/>
        <a:ext cx="1892857" cy="1023288"/>
      </dsp:txXfrm>
    </dsp:sp>
    <dsp:sp modelId="{58D17564-770D-4BF8-8B94-85E9887E84C7}">
      <dsp:nvSpPr>
        <dsp:cNvPr id="0" name=""/>
        <dsp:cNvSpPr/>
      </dsp:nvSpPr>
      <dsp:spPr>
        <a:xfrm>
          <a:off x="5692584" y="0"/>
          <a:ext cx="1956529" cy="108696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AU" sz="4400" kern="1200" dirty="0"/>
            <a:t>Wrong</a:t>
          </a:r>
        </a:p>
      </dsp:txBody>
      <dsp:txXfrm>
        <a:off x="5724420" y="31836"/>
        <a:ext cx="1892857" cy="1023288"/>
      </dsp:txXfrm>
    </dsp:sp>
    <dsp:sp modelId="{81999269-EA23-4218-9C25-C67C148F807F}">
      <dsp:nvSpPr>
        <dsp:cNvPr id="0" name=""/>
        <dsp:cNvSpPr/>
      </dsp:nvSpPr>
      <dsp:spPr>
        <a:xfrm>
          <a:off x="4850189" y="4619582"/>
          <a:ext cx="815220" cy="815220"/>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68BA7C-63D6-4494-9DCF-B045AF134B94}">
      <dsp:nvSpPr>
        <dsp:cNvPr id="0" name=""/>
        <dsp:cNvSpPr/>
      </dsp:nvSpPr>
      <dsp:spPr>
        <a:xfrm rot="240000">
          <a:off x="2811391" y="4270251"/>
          <a:ext cx="4892816" cy="34213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E774B44-BD28-4610-83E9-CCA207B025F9}">
      <dsp:nvSpPr>
        <dsp:cNvPr id="0" name=""/>
        <dsp:cNvSpPr/>
      </dsp:nvSpPr>
      <dsp:spPr>
        <a:xfrm rot="240000">
          <a:off x="5754367" y="3653874"/>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Teachers find it almost impossible to implement</a:t>
          </a:r>
        </a:p>
      </dsp:txBody>
      <dsp:txXfrm>
        <a:off x="5787100" y="3686607"/>
        <a:ext cx="1876192" cy="605075"/>
      </dsp:txXfrm>
    </dsp:sp>
    <dsp:sp modelId="{68F8675B-1BA1-447B-9795-0C111353A64A}">
      <dsp:nvSpPr>
        <dsp:cNvPr id="0" name=""/>
        <dsp:cNvSpPr/>
      </dsp:nvSpPr>
      <dsp:spPr>
        <a:xfrm rot="240000">
          <a:off x="5808715" y="2936480"/>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Assessment has superseded learning</a:t>
          </a:r>
        </a:p>
      </dsp:txBody>
      <dsp:txXfrm>
        <a:off x="5841448" y="2969213"/>
        <a:ext cx="1876192" cy="605075"/>
      </dsp:txXfrm>
    </dsp:sp>
    <dsp:sp modelId="{9B28D92C-60C0-4B69-815A-E8B9837429B2}">
      <dsp:nvSpPr>
        <dsp:cNvPr id="0" name=""/>
        <dsp:cNvSpPr/>
      </dsp:nvSpPr>
      <dsp:spPr>
        <a:xfrm rot="240000">
          <a:off x="5863063" y="2219086"/>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No mandated hours of learning: Open to abuse</a:t>
          </a:r>
        </a:p>
      </dsp:txBody>
      <dsp:txXfrm>
        <a:off x="5895796" y="2251819"/>
        <a:ext cx="1876192" cy="605075"/>
      </dsp:txXfrm>
    </dsp:sp>
    <dsp:sp modelId="{F3DB08C4-2C7F-4870-9617-C4B4C8912C58}">
      <dsp:nvSpPr>
        <dsp:cNvPr id="0" name=""/>
        <dsp:cNvSpPr/>
      </dsp:nvSpPr>
      <dsp:spPr>
        <a:xfrm rot="240000">
          <a:off x="5917411" y="1501692"/>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‘Knowledge’ sits uneasily</a:t>
          </a:r>
        </a:p>
      </dsp:txBody>
      <dsp:txXfrm>
        <a:off x="5950144" y="1534425"/>
        <a:ext cx="1876192" cy="605075"/>
      </dsp:txXfrm>
    </dsp:sp>
    <dsp:sp modelId="{541B5CA6-1223-467E-856A-4D5E6AC4D14C}">
      <dsp:nvSpPr>
        <dsp:cNvPr id="0" name=""/>
        <dsp:cNvSpPr/>
      </dsp:nvSpPr>
      <dsp:spPr>
        <a:xfrm rot="240000">
          <a:off x="2928270" y="3458221"/>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Industry involvement and interest</a:t>
          </a:r>
        </a:p>
      </dsp:txBody>
      <dsp:txXfrm>
        <a:off x="2961003" y="3490954"/>
        <a:ext cx="1876192" cy="605075"/>
      </dsp:txXfrm>
    </dsp:sp>
    <dsp:sp modelId="{8CCD34DD-FBBD-48DA-8042-F03F2CFCE791}">
      <dsp:nvSpPr>
        <dsp:cNvPr id="0" name=""/>
        <dsp:cNvSpPr/>
      </dsp:nvSpPr>
      <dsp:spPr>
        <a:xfrm rot="240000">
          <a:off x="2982618" y="2740827"/>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Transparent</a:t>
          </a:r>
        </a:p>
        <a:p>
          <a:pPr marL="0" lvl="0" indent="0" algn="ctr" defTabSz="622300">
            <a:lnSpc>
              <a:spcPct val="90000"/>
            </a:lnSpc>
            <a:spcBef>
              <a:spcPct val="0"/>
            </a:spcBef>
            <a:spcAft>
              <a:spcPct val="35000"/>
            </a:spcAft>
            <a:buNone/>
          </a:pPr>
          <a:r>
            <a:rPr lang="en-AU" sz="1400" kern="1200" dirty="0"/>
            <a:t>learning outcomes</a:t>
          </a:r>
        </a:p>
      </dsp:txBody>
      <dsp:txXfrm>
        <a:off x="3015351" y="2773560"/>
        <a:ext cx="1876192" cy="605075"/>
      </dsp:txXfrm>
    </dsp:sp>
    <dsp:sp modelId="{EE87CAE5-0C94-4C89-BE2C-B379465EFEE9}">
      <dsp:nvSpPr>
        <dsp:cNvPr id="0" name=""/>
        <dsp:cNvSpPr/>
      </dsp:nvSpPr>
      <dsp:spPr>
        <a:xfrm rot="240000">
          <a:off x="3036966" y="2023433"/>
          <a:ext cx="1941658" cy="6705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Expanded to all vocational areas equally</a:t>
          </a:r>
        </a:p>
      </dsp:txBody>
      <dsp:txXfrm>
        <a:off x="3069699" y="2056166"/>
        <a:ext cx="1876192" cy="605075"/>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2561029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2028352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2236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427572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321EA9-0FCC-466A-8B7D-3F7DF886E469}" type="datetimeFigureOut">
              <a:rPr lang="en-AU" smtClean="0"/>
              <a:t>6/11/2017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682247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E321EA9-0FCC-466A-8B7D-3F7DF886E469}" type="datetimeFigureOut">
              <a:rPr lang="en-AU" smtClean="0"/>
              <a:t>6/11/2017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480300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E321EA9-0FCC-466A-8B7D-3F7DF886E469}" type="datetimeFigureOut">
              <a:rPr lang="en-AU" smtClean="0"/>
              <a:t>6/11/2017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2390973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E321EA9-0FCC-466A-8B7D-3F7DF886E469}" type="datetimeFigureOut">
              <a:rPr lang="en-AU" smtClean="0"/>
              <a:t>6/11/2017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666067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21EA9-0FCC-466A-8B7D-3F7DF886E469}" type="datetimeFigureOut">
              <a:rPr lang="en-AU" smtClean="0"/>
              <a:t>6/11/2017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1894139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21EA9-0FCC-466A-8B7D-3F7DF886E469}" type="datetimeFigureOut">
              <a:rPr lang="en-AU" smtClean="0"/>
              <a:t>6/11/2017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188342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321EA9-0FCC-466A-8B7D-3F7DF886E469}" type="datetimeFigureOut">
              <a:rPr lang="en-AU" smtClean="0"/>
              <a:t>6/11/2017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21B2D71-267F-465C-84DB-F8EDCD0B9C31}" type="slidenum">
              <a:rPr lang="en-AU" smtClean="0"/>
              <a:t>‹#›</a:t>
            </a:fld>
            <a:endParaRPr lang="en-AU"/>
          </a:p>
        </p:txBody>
      </p:sp>
    </p:spTree>
    <p:extLst>
      <p:ext uri="{BB962C8B-B14F-4D97-AF65-F5344CB8AC3E}">
        <p14:creationId xmlns:p14="http://schemas.microsoft.com/office/powerpoint/2010/main" val="3081501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21EA9-0FCC-466A-8B7D-3F7DF886E469}" type="datetimeFigureOut">
              <a:rPr lang="en-AU" smtClean="0"/>
              <a:t>6/11/2017</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B2D71-267F-465C-84DB-F8EDCD0B9C31}" type="slidenum">
              <a:rPr lang="en-AU" smtClean="0"/>
              <a:t>‹#›</a:t>
            </a:fld>
            <a:endParaRPr lang="en-AU"/>
          </a:p>
        </p:txBody>
      </p:sp>
    </p:spTree>
    <p:extLst>
      <p:ext uri="{BB962C8B-B14F-4D97-AF65-F5344CB8AC3E}">
        <p14:creationId xmlns:p14="http://schemas.microsoft.com/office/powerpoint/2010/main" val="30096676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mailto:s.billett@griffith.edu.au" TargetMode="External"/><Relationship Id="rId2" Type="http://schemas.openxmlformats.org/officeDocument/2006/relationships/hyperlink" Target="mailto:e.smith@federation.edu.au" TargetMode="External"/><Relationship Id="rId1" Type="http://schemas.openxmlformats.org/officeDocument/2006/relationships/slideLayout" Target="../slideLayouts/slideLayout2.xml"/><Relationship Id="rId5" Type="http://schemas.openxmlformats.org/officeDocument/2006/relationships/hyperlink" Target="mailto:l.barratt_pugh@ecu.edu.au" TargetMode="External"/><Relationship Id="rId4" Type="http://schemas.openxmlformats.org/officeDocument/2006/relationships/hyperlink" Target="mailto:susan.webb@monash.ed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6667" y="3368850"/>
            <a:ext cx="13986933" cy="1030778"/>
          </a:xfrm>
        </p:spPr>
        <p:txBody>
          <a:bodyPr>
            <a:normAutofit fontScale="90000"/>
          </a:bodyPr>
          <a:lstStyle/>
          <a:p>
            <a:r>
              <a:rPr lang="en-AU" sz="7300" b="1" dirty="0"/>
              <a:t>                </a:t>
            </a:r>
            <a:br>
              <a:rPr lang="en-AU" sz="7300" b="1" dirty="0"/>
            </a:br>
            <a:br>
              <a:rPr lang="en-AU" sz="7300" b="1" dirty="0"/>
            </a:br>
            <a:br>
              <a:rPr lang="en-AU" sz="7300" b="1" dirty="0"/>
            </a:br>
            <a:r>
              <a:rPr lang="en-AU" sz="7300" b="1" dirty="0"/>
              <a:t>                </a:t>
            </a:r>
            <a:br>
              <a:rPr lang="en-AU" sz="7300" b="1" dirty="0"/>
            </a:br>
            <a:br>
              <a:rPr lang="en-AU" sz="7300" b="1" dirty="0"/>
            </a:br>
            <a:r>
              <a:rPr lang="en-AU" sz="7300" b="1" dirty="0"/>
              <a:t>                        Re-interpretations: </a:t>
            </a:r>
            <a:br>
              <a:rPr lang="en-AU" sz="7300" b="1" dirty="0"/>
            </a:br>
            <a:br>
              <a:rPr lang="en-AU" sz="7300" b="1" dirty="0"/>
            </a:br>
            <a:r>
              <a:rPr lang="en-AU" sz="4400" b="1" dirty="0"/>
              <a:t>Researchers present new ways of looking at their research</a:t>
            </a:r>
            <a:br>
              <a:rPr lang="en-US" sz="4400" dirty="0"/>
            </a:br>
            <a:endParaRPr lang="en-AU" sz="4400" dirty="0"/>
          </a:p>
        </p:txBody>
      </p:sp>
      <p:pic>
        <p:nvPicPr>
          <p:cNvPr id="4" name="Picture 3"/>
          <p:cNvPicPr>
            <a:picLocks noChangeAspect="1"/>
          </p:cNvPicPr>
          <p:nvPr/>
        </p:nvPicPr>
        <p:blipFill>
          <a:blip r:embed="rId2"/>
          <a:stretch>
            <a:fillRect/>
          </a:stretch>
        </p:blipFill>
        <p:spPr>
          <a:xfrm>
            <a:off x="2770" y="4157589"/>
            <a:ext cx="12189230" cy="1032608"/>
          </a:xfrm>
          <a:prstGeom prst="rect">
            <a:avLst/>
          </a:prstGeom>
        </p:spPr>
      </p:pic>
      <p:sp>
        <p:nvSpPr>
          <p:cNvPr id="5" name="Subtitle 2"/>
          <p:cNvSpPr>
            <a:spLocks noGrp="1"/>
          </p:cNvSpPr>
          <p:nvPr>
            <p:ph type="subTitle" idx="1"/>
          </p:nvPr>
        </p:nvSpPr>
        <p:spPr>
          <a:xfrm>
            <a:off x="326922" y="5646100"/>
            <a:ext cx="11643462" cy="1048690"/>
          </a:xfrm>
        </p:spPr>
        <p:txBody>
          <a:bodyPr>
            <a:normAutofit/>
          </a:bodyPr>
          <a:lstStyle/>
          <a:p>
            <a:r>
              <a:rPr lang="en-AU" sz="3600" i="1" dirty="0"/>
              <a:t>Erica Smith, Stephen </a:t>
            </a:r>
            <a:r>
              <a:rPr lang="en-AU" sz="3600" i="1" dirty="0" err="1"/>
              <a:t>Billett</a:t>
            </a:r>
            <a:r>
              <a:rPr lang="en-AU" sz="3600" i="1" dirty="0"/>
              <a:t>, Sue Webb, </a:t>
            </a:r>
            <a:r>
              <a:rPr lang="en-AU" sz="3600" i="1" dirty="0" err="1"/>
              <a:t>Llandis</a:t>
            </a:r>
            <a:r>
              <a:rPr lang="en-AU" sz="3600" i="1" dirty="0"/>
              <a:t> Barratt-Pugh</a:t>
            </a:r>
            <a:endParaRPr lang="en-US" sz="3600" dirty="0"/>
          </a:p>
          <a:p>
            <a:endParaRPr lang="en-AU" dirty="0"/>
          </a:p>
        </p:txBody>
      </p:sp>
      <p:pic>
        <p:nvPicPr>
          <p:cNvPr id="6" name="Picture 5" descr="Screen Shot 2017-03-28 at 1.02.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9" y="304801"/>
            <a:ext cx="4182534" cy="2602907"/>
          </a:xfrm>
          <a:prstGeom prst="rect">
            <a:avLst/>
          </a:prstGeom>
        </p:spPr>
      </p:pic>
    </p:spTree>
    <p:extLst>
      <p:ext uri="{BB962C8B-B14F-4D97-AF65-F5344CB8AC3E}">
        <p14:creationId xmlns:p14="http://schemas.microsoft.com/office/powerpoint/2010/main" val="2178643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38672"/>
          </a:xfrm>
        </p:spPr>
        <p:txBody>
          <a:bodyPr/>
          <a:lstStyle/>
          <a:p>
            <a:r>
              <a:rPr lang="en-AU" dirty="0"/>
              <a:t>My </a:t>
            </a:r>
            <a:r>
              <a:rPr lang="en-AU"/>
              <a:t>publications specifically about </a:t>
            </a:r>
            <a:r>
              <a:rPr lang="en-AU" dirty="0"/>
              <a:t>CBT</a:t>
            </a:r>
          </a:p>
        </p:txBody>
      </p:sp>
      <p:sp>
        <p:nvSpPr>
          <p:cNvPr id="3" name="Content Placeholder 2"/>
          <p:cNvSpPr>
            <a:spLocks noGrp="1"/>
          </p:cNvSpPr>
          <p:nvPr>
            <p:ph idx="1"/>
          </p:nvPr>
        </p:nvSpPr>
        <p:spPr>
          <a:xfrm>
            <a:off x="838200" y="1236372"/>
            <a:ext cx="10515600" cy="4940591"/>
          </a:xfrm>
        </p:spPr>
        <p:txBody>
          <a:bodyPr>
            <a:normAutofit fontScale="40000" lnSpcReduction="20000"/>
          </a:bodyPr>
          <a:lstStyle/>
          <a:p>
            <a:pPr marL="0" indent="0">
              <a:lnSpc>
                <a:spcPct val="120000"/>
              </a:lnSpc>
              <a:buNone/>
            </a:pPr>
            <a:r>
              <a:rPr lang="en-AU" sz="3500" dirty="0"/>
              <a:t>Smith, E., Smith, A., Hampson, I. &amp; Junor, A. (2015).</a:t>
            </a:r>
            <a:r>
              <a:rPr lang="en-AU" sz="3500" b="1" dirty="0"/>
              <a:t> </a:t>
            </a:r>
            <a:r>
              <a:rPr lang="en-AU" sz="3500" dirty="0"/>
              <a:t>How closely do Australian Training Package qualifications reflect the skills in occupations? An empirical investigation of seven qualifications.</a:t>
            </a:r>
            <a:r>
              <a:rPr lang="en-AU" sz="3500" i="1" dirty="0"/>
              <a:t> International Journal of Training Research</a:t>
            </a:r>
            <a:r>
              <a:rPr lang="en-AU" sz="3500" dirty="0"/>
              <a:t>, 13;1, 49-63. </a:t>
            </a:r>
          </a:p>
          <a:p>
            <a:pPr marL="0" indent="0">
              <a:lnSpc>
                <a:spcPct val="120000"/>
              </a:lnSpc>
              <a:buNone/>
            </a:pPr>
            <a:r>
              <a:rPr lang="en-AU" sz="3500" dirty="0"/>
              <a:t>Smith, E. (2010). A review of twenty years of competency-based training in the Australian vocational education and training system.  </a:t>
            </a:r>
            <a:r>
              <a:rPr lang="en-AU" sz="3500" i="1" dirty="0"/>
              <a:t>International Journal of Training and Development</a:t>
            </a:r>
            <a:r>
              <a:rPr lang="en-AU" sz="3500" dirty="0"/>
              <a:t>, 14:1, 54-64</a:t>
            </a:r>
          </a:p>
          <a:p>
            <a:pPr marL="0" indent="0">
              <a:lnSpc>
                <a:spcPct val="120000"/>
              </a:lnSpc>
              <a:buNone/>
            </a:pPr>
            <a:r>
              <a:rPr lang="en-AU" sz="3500" dirty="0"/>
              <a:t>Smith, E. (2008). Curriculum and assessment in vocational education and training. In J. </a:t>
            </a:r>
            <a:r>
              <a:rPr lang="en-AU" sz="3500" dirty="0" err="1"/>
              <a:t>Athanasou</a:t>
            </a:r>
            <a:r>
              <a:rPr lang="en-AU" sz="3500" dirty="0"/>
              <a:t> (ed). </a:t>
            </a:r>
            <a:r>
              <a:rPr lang="en-AU" sz="3500" i="1" dirty="0"/>
              <a:t>Adult Education &amp; Training</a:t>
            </a:r>
            <a:r>
              <a:rPr lang="en-AU" sz="3500" dirty="0"/>
              <a:t>. Terrigal, NSW: David Barlow Publishing, 251-266. </a:t>
            </a:r>
          </a:p>
          <a:p>
            <a:pPr marL="0" indent="0">
              <a:lnSpc>
                <a:spcPct val="120000"/>
              </a:lnSpc>
              <a:buNone/>
            </a:pPr>
            <a:r>
              <a:rPr lang="en-AU" sz="3500" dirty="0"/>
              <a:t>Smith, E. &amp; Keating, J. (2003).  </a:t>
            </a:r>
            <a:r>
              <a:rPr lang="en-AU" sz="3500" i="1" dirty="0"/>
              <a:t>From training reform to Training Packages</a:t>
            </a:r>
            <a:r>
              <a:rPr lang="en-AU" sz="3500" dirty="0"/>
              <a:t>.  Tuggerah Lakes, NSW: Social Science Press. </a:t>
            </a:r>
          </a:p>
          <a:p>
            <a:pPr marL="0" indent="0">
              <a:lnSpc>
                <a:spcPct val="120000"/>
              </a:lnSpc>
              <a:buNone/>
            </a:pPr>
            <a:r>
              <a:rPr lang="en-AU" sz="3500" dirty="0"/>
              <a:t> Smith, E. (2002).  Training Packages: Debates around a new curriculum system, </a:t>
            </a:r>
            <a:r>
              <a:rPr lang="en-AU" sz="3500" i="1" dirty="0"/>
              <a:t>Issues in Educational Research</a:t>
            </a:r>
            <a:r>
              <a:rPr lang="en-AU" sz="3500" dirty="0"/>
              <a:t>, 12:1, 64-84.</a:t>
            </a:r>
          </a:p>
          <a:p>
            <a:pPr marL="0" indent="0">
              <a:lnSpc>
                <a:spcPct val="120000"/>
              </a:lnSpc>
              <a:buNone/>
            </a:pPr>
            <a:r>
              <a:rPr lang="en-AU" sz="3500" dirty="0"/>
              <a:t> Smith, E. (1999).  How competency-based training has changed the role of teachers in the VET sector in Australia.  </a:t>
            </a:r>
            <a:r>
              <a:rPr lang="en-AU" sz="3500" i="1" dirty="0"/>
              <a:t>Asia Pacific Journal of Teacher Education</a:t>
            </a:r>
            <a:r>
              <a:rPr lang="en-AU" sz="3500" dirty="0"/>
              <a:t>, 27:1, 61-75.</a:t>
            </a:r>
          </a:p>
          <a:p>
            <a:pPr marL="0" indent="0">
              <a:lnSpc>
                <a:spcPct val="120000"/>
              </a:lnSpc>
              <a:buNone/>
            </a:pPr>
            <a:r>
              <a:rPr lang="en-AU" sz="3500" dirty="0"/>
              <a:t> Smith, E. (1999). Ten years of competency-based training: the experience of accredited training providers in Australia. </a:t>
            </a:r>
            <a:r>
              <a:rPr lang="en-AU" sz="3500" i="1" dirty="0"/>
              <a:t>International Journal of Training and Development</a:t>
            </a:r>
            <a:r>
              <a:rPr lang="en-AU" sz="3500" dirty="0"/>
              <a:t>, 3:2, 106-117.</a:t>
            </a:r>
          </a:p>
          <a:p>
            <a:pPr marL="0" indent="0">
              <a:lnSpc>
                <a:spcPct val="120000"/>
              </a:lnSpc>
              <a:buNone/>
            </a:pPr>
            <a:r>
              <a:rPr lang="en-AU" sz="3500" dirty="0"/>
              <a:t> </a:t>
            </a:r>
            <a:r>
              <a:rPr lang="en-AU" sz="3500" b="1" dirty="0"/>
              <a:t>Lowrie, T., Smith, E. &amp; Hill, D. (1999) </a:t>
            </a:r>
            <a:r>
              <a:rPr lang="en-AU" sz="3500" b="1" i="1" dirty="0"/>
              <a:t>Competency based training: A staff development perspective</a:t>
            </a:r>
            <a:r>
              <a:rPr lang="en-AU" sz="3500" b="1" dirty="0"/>
              <a:t>. Adelaide: NCVER.</a:t>
            </a:r>
            <a:endParaRPr lang="en-AU" sz="3500" dirty="0"/>
          </a:p>
          <a:p>
            <a:pPr marL="0" indent="0">
              <a:lnSpc>
                <a:spcPct val="120000"/>
              </a:lnSpc>
              <a:buNone/>
            </a:pPr>
            <a:r>
              <a:rPr lang="en-AU" sz="3500" b="1" dirty="0"/>
              <a:t> Smith, E., Lowrie, T., Hill, D., Bush, A., &amp; </a:t>
            </a:r>
            <a:r>
              <a:rPr lang="en-AU" sz="3500" b="1" dirty="0" err="1"/>
              <a:t>Lobegeier</a:t>
            </a:r>
            <a:r>
              <a:rPr lang="en-AU" sz="3500" b="1" dirty="0"/>
              <a:t>, J. (1997).  </a:t>
            </a:r>
            <a:r>
              <a:rPr lang="en-AU" sz="3500" b="1" i="1" dirty="0"/>
              <a:t>Making a difference? How competency-based training has changed teaching and learning</a:t>
            </a:r>
            <a:r>
              <a:rPr lang="en-AU" sz="3500" b="1" dirty="0"/>
              <a:t> (ANTARAC research project).  Wagga Wagga: Charles Sturt University.</a:t>
            </a:r>
            <a:endParaRPr lang="en-AU" sz="3500" dirty="0"/>
          </a:p>
          <a:p>
            <a:pPr marL="0" indent="0">
              <a:lnSpc>
                <a:spcPct val="120000"/>
              </a:lnSpc>
              <a:buNone/>
            </a:pPr>
            <a:r>
              <a:rPr lang="en-AU" sz="3500" b="1" dirty="0"/>
              <a:t> Smith, E., Hill, D., Smith, A., Perry, P., Roberts, P., &amp; Bush, A. (1996).  </a:t>
            </a:r>
            <a:r>
              <a:rPr lang="en-AU" sz="3500" b="1" i="1" dirty="0"/>
              <a:t>The availability of competency-based training in TAFE and non-TAFE settings in 1994</a:t>
            </a:r>
            <a:r>
              <a:rPr lang="en-AU" sz="3500" b="1" dirty="0"/>
              <a:t>.  Canberra: AGPS.</a:t>
            </a:r>
            <a:endParaRPr lang="en-AU" sz="3500" dirty="0"/>
          </a:p>
          <a:p>
            <a:endParaRPr lang="en-AU" dirty="0"/>
          </a:p>
        </p:txBody>
      </p:sp>
    </p:spTree>
    <p:extLst>
      <p:ext uri="{BB962C8B-B14F-4D97-AF65-F5344CB8AC3E}">
        <p14:creationId xmlns:p14="http://schemas.microsoft.com/office/powerpoint/2010/main" val="1977906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3"/>
          <p:cNvGraphicFramePr>
            <a:graphicFrameLocks/>
          </p:cNvGraphicFramePr>
          <p:nvPr>
            <p:extLst>
              <p:ext uri="{D42A27DB-BD31-4B8C-83A1-F6EECF244321}">
                <p14:modId xmlns:p14="http://schemas.microsoft.com/office/powerpoint/2010/main" val="2711356999"/>
              </p:ext>
            </p:extLst>
          </p:nvPr>
        </p:nvGraphicFramePr>
        <p:xfrm>
          <a:off x="838200" y="742160"/>
          <a:ext cx="10515600" cy="5434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9517487" y="1297598"/>
            <a:ext cx="1378040" cy="1477328"/>
          </a:xfrm>
          <a:prstGeom prst="rect">
            <a:avLst/>
          </a:prstGeom>
          <a:noFill/>
        </p:spPr>
        <p:txBody>
          <a:bodyPr wrap="square" rtlCol="0">
            <a:spAutoFit/>
          </a:bodyPr>
          <a:lstStyle/>
          <a:p>
            <a:r>
              <a:rPr lang="en-AU" dirty="0"/>
              <a:t>West (2004):</a:t>
            </a:r>
          </a:p>
          <a:p>
            <a:r>
              <a:rPr lang="en-AU" b="1" dirty="0"/>
              <a:t>Technical, moral and market critiques</a:t>
            </a:r>
            <a:r>
              <a:rPr lang="en-AU" dirty="0"/>
              <a:t>. </a:t>
            </a:r>
          </a:p>
        </p:txBody>
      </p:sp>
      <p:sp>
        <p:nvSpPr>
          <p:cNvPr id="6" name="TextBox 5"/>
          <p:cNvSpPr txBox="1"/>
          <p:nvPr/>
        </p:nvSpPr>
        <p:spPr>
          <a:xfrm>
            <a:off x="1004552" y="1159099"/>
            <a:ext cx="1223493" cy="1754326"/>
          </a:xfrm>
          <a:prstGeom prst="rect">
            <a:avLst/>
          </a:prstGeom>
          <a:noFill/>
        </p:spPr>
        <p:txBody>
          <a:bodyPr wrap="square" rtlCol="0">
            <a:spAutoFit/>
          </a:bodyPr>
          <a:lstStyle/>
          <a:p>
            <a:r>
              <a:rPr lang="en-AU" dirty="0"/>
              <a:t>Harris &amp; Hodge (2009): </a:t>
            </a:r>
            <a:r>
              <a:rPr lang="en-AU" b="1" dirty="0"/>
              <a:t>‘A propensity to polarise’</a:t>
            </a:r>
          </a:p>
        </p:txBody>
      </p:sp>
      <p:sp>
        <p:nvSpPr>
          <p:cNvPr id="9" name="TextBox 8"/>
          <p:cNvSpPr txBox="1"/>
          <p:nvPr/>
        </p:nvSpPr>
        <p:spPr>
          <a:xfrm>
            <a:off x="2034862" y="218940"/>
            <a:ext cx="5576552" cy="523220"/>
          </a:xfrm>
          <a:prstGeom prst="rect">
            <a:avLst/>
          </a:prstGeom>
          <a:noFill/>
        </p:spPr>
        <p:txBody>
          <a:bodyPr wrap="square" rtlCol="0">
            <a:spAutoFit/>
          </a:bodyPr>
          <a:lstStyle/>
          <a:p>
            <a:r>
              <a:rPr lang="en-AU" sz="2800" b="1" dirty="0"/>
              <a:t>An evolving see-saw</a:t>
            </a:r>
          </a:p>
        </p:txBody>
      </p:sp>
      <p:sp>
        <p:nvSpPr>
          <p:cNvPr id="10" name="TextBox 9"/>
          <p:cNvSpPr txBox="1"/>
          <p:nvPr/>
        </p:nvSpPr>
        <p:spPr>
          <a:xfrm>
            <a:off x="1004551" y="3876540"/>
            <a:ext cx="1572899" cy="2308324"/>
          </a:xfrm>
          <a:prstGeom prst="rect">
            <a:avLst/>
          </a:prstGeom>
          <a:noFill/>
        </p:spPr>
        <p:txBody>
          <a:bodyPr wrap="square" rtlCol="0">
            <a:spAutoFit/>
          </a:bodyPr>
          <a:lstStyle/>
          <a:p>
            <a:r>
              <a:rPr lang="en-AU" dirty="0"/>
              <a:t>Smith &amp; Keating (2003): </a:t>
            </a:r>
            <a:r>
              <a:rPr lang="en-AU" b="1" dirty="0"/>
              <a:t>Philosophical, educational and practical objections.</a:t>
            </a:r>
          </a:p>
          <a:p>
            <a:endParaRPr lang="en-AU" dirty="0"/>
          </a:p>
        </p:txBody>
      </p:sp>
      <p:sp>
        <p:nvSpPr>
          <p:cNvPr id="11" name="TextBox 10"/>
          <p:cNvSpPr txBox="1"/>
          <p:nvPr/>
        </p:nvSpPr>
        <p:spPr>
          <a:xfrm>
            <a:off x="9517487" y="3876540"/>
            <a:ext cx="1339403" cy="1200329"/>
          </a:xfrm>
          <a:prstGeom prst="rect">
            <a:avLst/>
          </a:prstGeom>
          <a:noFill/>
        </p:spPr>
        <p:txBody>
          <a:bodyPr wrap="square" rtlCol="0">
            <a:spAutoFit/>
          </a:bodyPr>
          <a:lstStyle/>
          <a:p>
            <a:r>
              <a:rPr lang="en-AU" dirty="0"/>
              <a:t>Edwards (2017): </a:t>
            </a:r>
            <a:r>
              <a:rPr lang="en-AU" b="1" dirty="0"/>
              <a:t>‘Out of steam’ critiques</a:t>
            </a:r>
          </a:p>
        </p:txBody>
      </p:sp>
    </p:spTree>
    <p:extLst>
      <p:ext uri="{BB962C8B-B14F-4D97-AF65-F5344CB8AC3E}">
        <p14:creationId xmlns:p14="http://schemas.microsoft.com/office/powerpoint/2010/main" val="206535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87221" y="260648"/>
            <a:ext cx="842493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AU" sz="2800" b="1" dirty="0"/>
              <a:t>The standing of vocational education: Status, consequences and responses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1664804"/>
            <a:ext cx="6408712" cy="4806534"/>
          </a:xfrm>
          <a:prstGeom prst="rect">
            <a:avLst/>
          </a:prstGeom>
        </p:spPr>
      </p:pic>
    </p:spTree>
    <p:extLst>
      <p:ext uri="{BB962C8B-B14F-4D97-AF65-F5344CB8AC3E}">
        <p14:creationId xmlns:p14="http://schemas.microsoft.com/office/powerpoint/2010/main" val="2833980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085" y="260648"/>
            <a:ext cx="8229600" cy="3386741"/>
          </a:xfrm>
        </p:spPr>
        <p:txBody>
          <a:bodyPr>
            <a:normAutofit/>
          </a:bodyPr>
          <a:lstStyle/>
          <a:p>
            <a:pPr marL="0" indent="0">
              <a:buNone/>
            </a:pPr>
            <a:r>
              <a:rPr lang="en-AU" sz="2400" b="1" dirty="0"/>
              <a:t>Status</a:t>
            </a:r>
            <a:endParaRPr lang="en-AU" sz="2400" dirty="0"/>
          </a:p>
          <a:p>
            <a:pPr marL="0" indent="0">
              <a:buNone/>
            </a:pPr>
            <a:r>
              <a:rPr lang="en-AU" sz="2400" dirty="0"/>
              <a:t>Relatively low status</a:t>
            </a:r>
          </a:p>
          <a:p>
            <a:pPr marL="0" indent="0">
              <a:buNone/>
            </a:pPr>
            <a:r>
              <a:rPr lang="en-AU" sz="2400" dirty="0"/>
              <a:t>Status of occupations and education provisions – a societal sentiment, promoted by elites (aristocrats, theocrats, bureaucrats), not those who practice</a:t>
            </a:r>
          </a:p>
          <a:p>
            <a:pPr marL="0" indent="0">
              <a:buNone/>
            </a:pPr>
            <a:r>
              <a:rPr lang="en-AU" sz="2400" dirty="0"/>
              <a:t>Equivalence argument lost</a:t>
            </a:r>
          </a:p>
          <a:p>
            <a:pPr marL="0" indent="0">
              <a:buNone/>
            </a:pPr>
            <a:r>
              <a:rPr lang="en-AU" sz="2400" dirty="0"/>
              <a:t>But quite distinct valuing of occupations/skilfulness across time, communities and place</a:t>
            </a:r>
          </a:p>
        </p:txBody>
      </p:sp>
      <p:sp>
        <p:nvSpPr>
          <p:cNvPr id="5" name="Rectangle 4"/>
          <p:cNvSpPr/>
          <p:nvPr/>
        </p:nvSpPr>
        <p:spPr>
          <a:xfrm>
            <a:off x="2042385" y="5986792"/>
            <a:ext cx="7992888" cy="584775"/>
          </a:xfrm>
          <a:prstGeom prst="rect">
            <a:avLst/>
          </a:prstGeom>
        </p:spPr>
        <p:txBody>
          <a:bodyPr wrap="square">
            <a:spAutoFit/>
          </a:bodyPr>
          <a:lstStyle/>
          <a:p>
            <a:r>
              <a:rPr lang="en-GB" sz="1600" dirty="0" err="1"/>
              <a:t>Billett</a:t>
            </a:r>
            <a:r>
              <a:rPr lang="en-GB" sz="1600" dirty="0"/>
              <a:t>, S. (2011) </a:t>
            </a:r>
            <a:r>
              <a:rPr lang="en-GB" sz="1600" i="1" dirty="0"/>
              <a:t>Vocational Education: Purposes, traditions and prospects</a:t>
            </a:r>
            <a:r>
              <a:rPr lang="en-GB" sz="1600" dirty="0"/>
              <a:t>, Springer;</a:t>
            </a:r>
            <a:r>
              <a:rPr lang="en-GB" sz="1600" b="1" dirty="0"/>
              <a:t> </a:t>
            </a:r>
            <a:r>
              <a:rPr lang="en-US" sz="1600" dirty="0"/>
              <a:t>Dordrecht, The Netherlands ISBN 978-94-007-1953-8 </a:t>
            </a:r>
            <a:endParaRPr lang="en-AU" sz="1600" dirty="0"/>
          </a:p>
        </p:txBody>
      </p:sp>
      <p:sp>
        <p:nvSpPr>
          <p:cNvPr id="6" name="Rectangle 5"/>
          <p:cNvSpPr/>
          <p:nvPr/>
        </p:nvSpPr>
        <p:spPr>
          <a:xfrm>
            <a:off x="2042385" y="3740023"/>
            <a:ext cx="8107000" cy="830997"/>
          </a:xfrm>
          <a:prstGeom prst="rect">
            <a:avLst/>
          </a:prstGeom>
        </p:spPr>
        <p:txBody>
          <a:bodyPr wrap="square">
            <a:spAutoFit/>
          </a:bodyPr>
          <a:lstStyle/>
          <a:p>
            <a:r>
              <a:rPr lang="en-AU" sz="1600" dirty="0" err="1"/>
              <a:t>Billett</a:t>
            </a:r>
            <a:r>
              <a:rPr lang="en-AU" sz="1600" dirty="0"/>
              <a:t>, S (2017 in press) Vocational Education and the Individual, in Unwin, L. &amp; Guile, D. (</a:t>
            </a:r>
            <a:r>
              <a:rPr lang="en-AU" sz="1600" dirty="0" err="1"/>
              <a:t>eds</a:t>
            </a:r>
            <a:r>
              <a:rPr lang="en-AU" sz="1600" dirty="0"/>
              <a:t>) Handbook of Vocational Education and Training, Wiley, United Kingdom (accepted 28</a:t>
            </a:r>
            <a:r>
              <a:rPr lang="en-AU" sz="1600" baseline="30000" dirty="0"/>
              <a:t>th</a:t>
            </a:r>
            <a:r>
              <a:rPr lang="en-AU" sz="1600" dirty="0"/>
              <a:t> July 2016)</a:t>
            </a:r>
          </a:p>
        </p:txBody>
      </p:sp>
      <p:sp>
        <p:nvSpPr>
          <p:cNvPr id="8" name="Rectangle 7"/>
          <p:cNvSpPr/>
          <p:nvPr/>
        </p:nvSpPr>
        <p:spPr>
          <a:xfrm>
            <a:off x="2046154" y="5155795"/>
            <a:ext cx="7786992" cy="830997"/>
          </a:xfrm>
          <a:prstGeom prst="rect">
            <a:avLst/>
          </a:prstGeom>
        </p:spPr>
        <p:txBody>
          <a:bodyPr wrap="square">
            <a:spAutoFit/>
          </a:bodyPr>
          <a:lstStyle/>
          <a:p>
            <a:r>
              <a:rPr lang="en-GB" sz="1600" dirty="0" err="1"/>
              <a:t>Billett</a:t>
            </a:r>
            <a:r>
              <a:rPr lang="en-GB" sz="1600" dirty="0"/>
              <a:t>, S (2012) Vocational education and training, culture and self: Dominant interests, diverse traditions and globalised time, in S. </a:t>
            </a:r>
            <a:r>
              <a:rPr lang="en-GB" sz="1600" dirty="0" err="1"/>
              <a:t>Stolz</a:t>
            </a:r>
            <a:r>
              <a:rPr lang="en-GB" sz="1600" dirty="0"/>
              <a:t> &amp; P. </a:t>
            </a:r>
            <a:r>
              <a:rPr lang="en-GB" sz="1600" dirty="0" err="1"/>
              <a:t>Gonon</a:t>
            </a:r>
            <a:r>
              <a:rPr lang="en-GB" sz="1600" dirty="0"/>
              <a:t> (</a:t>
            </a:r>
            <a:r>
              <a:rPr lang="en-GB" sz="1600" dirty="0" err="1"/>
              <a:t>ed</a:t>
            </a:r>
            <a:r>
              <a:rPr lang="en-GB" sz="1600" dirty="0"/>
              <a:t>) </a:t>
            </a:r>
            <a:r>
              <a:rPr lang="en-GB" sz="1600" i="1" dirty="0"/>
              <a:t>Challenges and Reforms in Vocational Education </a:t>
            </a:r>
            <a:endParaRPr lang="en-AU" sz="1600" dirty="0"/>
          </a:p>
        </p:txBody>
      </p:sp>
      <p:sp>
        <p:nvSpPr>
          <p:cNvPr id="9" name="Rectangle 8"/>
          <p:cNvSpPr/>
          <p:nvPr/>
        </p:nvSpPr>
        <p:spPr>
          <a:xfrm>
            <a:off x="2057337" y="4571020"/>
            <a:ext cx="7817932" cy="584775"/>
          </a:xfrm>
          <a:prstGeom prst="rect">
            <a:avLst/>
          </a:prstGeom>
        </p:spPr>
        <p:txBody>
          <a:bodyPr wrap="square">
            <a:spAutoFit/>
          </a:bodyPr>
          <a:lstStyle/>
          <a:p>
            <a:r>
              <a:rPr lang="en-GB" sz="1600" dirty="0" err="1"/>
              <a:t>Billett</a:t>
            </a:r>
            <a:r>
              <a:rPr lang="en-GB" sz="1600" dirty="0"/>
              <a:t>, S (2014) The standing of vocational education: Sources of its societal esteem and implications for its enactment. </a:t>
            </a:r>
            <a:r>
              <a:rPr lang="en-GB" sz="1600" i="1" dirty="0"/>
              <a:t>Journal of Vocational Education and Training</a:t>
            </a:r>
            <a:r>
              <a:rPr lang="en-GB" sz="1600" dirty="0"/>
              <a:t>, 66 (1) 1-21</a:t>
            </a:r>
            <a:endParaRPr lang="en-AU" sz="16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5105" y="702785"/>
            <a:ext cx="8064281" cy="5848351"/>
          </a:xfrm>
          <a:prstGeom prst="rect">
            <a:avLst/>
          </a:prstGeom>
        </p:spPr>
      </p:pic>
    </p:spTree>
    <p:extLst>
      <p:ext uri="{BB962C8B-B14F-4D97-AF65-F5344CB8AC3E}">
        <p14:creationId xmlns:p14="http://schemas.microsoft.com/office/powerpoint/2010/main" val="392978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919536" y="260648"/>
            <a:ext cx="8208912" cy="432048"/>
          </a:xfrm>
        </p:spPr>
        <p:txBody>
          <a:bodyPr>
            <a:normAutofit/>
          </a:bodyPr>
          <a:lstStyle/>
          <a:p>
            <a:r>
              <a:rPr lang="en-AU" dirty="0"/>
              <a:t>Consequences (economic and social)</a:t>
            </a:r>
          </a:p>
        </p:txBody>
      </p:sp>
      <p:sp>
        <p:nvSpPr>
          <p:cNvPr id="3" name="Content Placeholder 2"/>
          <p:cNvSpPr>
            <a:spLocks noGrp="1"/>
          </p:cNvSpPr>
          <p:nvPr>
            <p:ph sz="half" idx="2"/>
          </p:nvPr>
        </p:nvSpPr>
        <p:spPr>
          <a:xfrm>
            <a:off x="1991544" y="836712"/>
            <a:ext cx="8136904" cy="3312368"/>
          </a:xfrm>
        </p:spPr>
        <p:txBody>
          <a:bodyPr>
            <a:normAutofit fontScale="62500" lnSpcReduction="20000"/>
          </a:bodyPr>
          <a:lstStyle/>
          <a:p>
            <a:pPr marL="0" indent="0">
              <a:lnSpc>
                <a:spcPct val="120000"/>
              </a:lnSpc>
              <a:spcBef>
                <a:spcPts val="600"/>
              </a:spcBef>
              <a:buNone/>
            </a:pPr>
            <a:r>
              <a:rPr lang="en-AU" sz="3400" dirty="0"/>
              <a:t>Skill shortages, Shortage of highly skilled technical workers</a:t>
            </a:r>
          </a:p>
          <a:p>
            <a:pPr marL="0" indent="0">
              <a:lnSpc>
                <a:spcPct val="120000"/>
              </a:lnSpc>
              <a:spcBef>
                <a:spcPts val="600"/>
              </a:spcBef>
              <a:buNone/>
            </a:pPr>
            <a:r>
              <a:rPr lang="en-AU" sz="3400" dirty="0"/>
              <a:t>Short tenure as skilled workers – progression to managerial roles</a:t>
            </a:r>
          </a:p>
          <a:p>
            <a:pPr marL="0" indent="0">
              <a:lnSpc>
                <a:spcPct val="120000"/>
              </a:lnSpc>
              <a:spcBef>
                <a:spcPts val="600"/>
              </a:spcBef>
              <a:buNone/>
            </a:pPr>
            <a:r>
              <a:rPr lang="en-AU" sz="3400" dirty="0"/>
              <a:t>Last resort occupations</a:t>
            </a:r>
          </a:p>
          <a:p>
            <a:pPr marL="0" indent="0">
              <a:lnSpc>
                <a:spcPct val="120000"/>
              </a:lnSpc>
              <a:spcBef>
                <a:spcPts val="600"/>
              </a:spcBef>
              <a:buNone/>
            </a:pPr>
            <a:r>
              <a:rPr lang="en-AU" sz="3400" dirty="0"/>
              <a:t>Low completion rates</a:t>
            </a:r>
          </a:p>
          <a:p>
            <a:pPr marL="0" indent="0">
              <a:lnSpc>
                <a:spcPct val="120000"/>
              </a:lnSpc>
              <a:spcBef>
                <a:spcPts val="600"/>
              </a:spcBef>
              <a:buNone/>
            </a:pPr>
            <a:r>
              <a:rPr lang="en-AU" sz="3400" dirty="0"/>
              <a:t>Shape how society views and supports VET and the occupation is serves</a:t>
            </a:r>
          </a:p>
          <a:p>
            <a:pPr marL="0" indent="0">
              <a:lnSpc>
                <a:spcPct val="120000"/>
              </a:lnSpc>
              <a:spcBef>
                <a:spcPts val="600"/>
              </a:spcBef>
              <a:buNone/>
            </a:pPr>
            <a:r>
              <a:rPr lang="en-AU" sz="3400" dirty="0"/>
              <a:t>Influences how individuals participate, parents advise about and employers’ willingness to engage with and support vocational education</a:t>
            </a:r>
          </a:p>
          <a:p>
            <a:pPr marL="0" indent="0">
              <a:lnSpc>
                <a:spcPct val="120000"/>
              </a:lnSpc>
              <a:spcBef>
                <a:spcPts val="600"/>
              </a:spcBef>
              <a:buNone/>
            </a:pPr>
            <a:r>
              <a:rPr lang="en-AU" sz="3400" dirty="0"/>
              <a:t>Kinds of educational purposes and processes, including their duration</a:t>
            </a:r>
            <a:r>
              <a:rPr lang="en-AU" dirty="0"/>
              <a:t> </a:t>
            </a:r>
          </a:p>
        </p:txBody>
      </p:sp>
      <p:sp>
        <p:nvSpPr>
          <p:cNvPr id="5" name="Text Placeholder 4"/>
          <p:cNvSpPr>
            <a:spLocks noGrp="1"/>
          </p:cNvSpPr>
          <p:nvPr>
            <p:ph type="body" sz="quarter" idx="3"/>
          </p:nvPr>
        </p:nvSpPr>
        <p:spPr>
          <a:xfrm>
            <a:off x="2063553" y="4293097"/>
            <a:ext cx="4041775" cy="453727"/>
          </a:xfrm>
        </p:spPr>
        <p:txBody>
          <a:bodyPr>
            <a:normAutofit/>
          </a:bodyPr>
          <a:lstStyle/>
          <a:p>
            <a:r>
              <a:rPr lang="en-AU" dirty="0"/>
              <a:t>Responses</a:t>
            </a:r>
          </a:p>
        </p:txBody>
      </p:sp>
      <p:sp>
        <p:nvSpPr>
          <p:cNvPr id="6" name="Content Placeholder 5"/>
          <p:cNvSpPr>
            <a:spLocks noGrp="1"/>
          </p:cNvSpPr>
          <p:nvPr>
            <p:ph sz="quarter" idx="4"/>
          </p:nvPr>
        </p:nvSpPr>
        <p:spPr>
          <a:xfrm>
            <a:off x="2063553" y="4869160"/>
            <a:ext cx="7714183" cy="1656184"/>
          </a:xfrm>
        </p:spPr>
        <p:txBody>
          <a:bodyPr>
            <a:normAutofit/>
          </a:bodyPr>
          <a:lstStyle/>
          <a:p>
            <a:pPr marL="0" indent="0">
              <a:buNone/>
            </a:pPr>
            <a:r>
              <a:rPr lang="en-AU" sz="2100" dirty="0"/>
              <a:t>Championing the nature and value of skilled work</a:t>
            </a:r>
          </a:p>
          <a:p>
            <a:pPr marL="0" indent="0">
              <a:buNone/>
            </a:pPr>
            <a:r>
              <a:rPr lang="en-AU" sz="2100" dirty="0"/>
              <a:t>Not uniform or without complexity</a:t>
            </a:r>
          </a:p>
          <a:p>
            <a:pPr marL="0" indent="0">
              <a:buNone/>
            </a:pPr>
            <a:r>
              <a:rPr lang="en-AU" sz="2100" dirty="0"/>
              <a:t>Enhancing the status and standing of the occupations served by VET</a:t>
            </a:r>
          </a:p>
          <a:p>
            <a:pPr marL="0" indent="0">
              <a:buNone/>
            </a:pPr>
            <a:r>
              <a:rPr lang="en-AU" sz="2100" dirty="0"/>
              <a:t>Local engagement and commitment</a:t>
            </a:r>
          </a:p>
          <a:p>
            <a:pPr marL="0" indent="0">
              <a:buNone/>
            </a:pPr>
            <a:endParaRPr lang="en-AU"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2897" y="764704"/>
            <a:ext cx="4353948" cy="580526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601" y="764704"/>
            <a:ext cx="8161245" cy="5805264"/>
          </a:xfrm>
          <a:prstGeom prst="rect">
            <a:avLst/>
          </a:prstGeom>
        </p:spPr>
      </p:pic>
    </p:spTree>
    <p:extLst>
      <p:ext uri="{BB962C8B-B14F-4D97-AF65-F5344CB8AC3E}">
        <p14:creationId xmlns:p14="http://schemas.microsoft.com/office/powerpoint/2010/main" val="185192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is education in VET in Australia?</a:t>
            </a:r>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a:srcRect/>
          <a:stretch>
            <a:fillRect/>
          </a:stretch>
        </p:blipFill>
        <p:spPr bwMode="auto">
          <a:xfrm>
            <a:off x="441730" y="1789905"/>
            <a:ext cx="3657600" cy="2222500"/>
          </a:xfrm>
          <a:prstGeom prst="rect">
            <a:avLst/>
          </a:prstGeom>
          <a:noFill/>
          <a:ln w="9525">
            <a:noFill/>
            <a:miter lim="800000"/>
            <a:headEnd/>
            <a:tailEnd/>
          </a:ln>
          <a:effectLst/>
        </p:spPr>
      </p:pic>
      <p:pic>
        <p:nvPicPr>
          <p:cNvPr id="16387" name="Picture 3"/>
          <p:cNvPicPr>
            <a:picLocks noChangeAspect="1" noChangeArrowheads="1"/>
          </p:cNvPicPr>
          <p:nvPr/>
        </p:nvPicPr>
        <p:blipFill>
          <a:blip r:embed="rId3"/>
          <a:srcRect/>
          <a:stretch>
            <a:fillRect/>
          </a:stretch>
        </p:blipFill>
        <p:spPr bwMode="auto">
          <a:xfrm>
            <a:off x="514189" y="3885922"/>
            <a:ext cx="3746500" cy="2171700"/>
          </a:xfrm>
          <a:prstGeom prst="rect">
            <a:avLst/>
          </a:prstGeom>
          <a:noFill/>
          <a:ln w="9525">
            <a:noFill/>
            <a:miter lim="800000"/>
            <a:headEnd/>
            <a:tailEnd/>
          </a:ln>
          <a:effectLst/>
        </p:spPr>
      </p:pic>
      <p:pic>
        <p:nvPicPr>
          <p:cNvPr id="16388" name="Picture 4"/>
          <p:cNvPicPr>
            <a:picLocks noChangeAspect="1" noChangeArrowheads="1"/>
          </p:cNvPicPr>
          <p:nvPr/>
        </p:nvPicPr>
        <p:blipFill>
          <a:blip r:embed="rId4"/>
          <a:srcRect/>
          <a:stretch>
            <a:fillRect/>
          </a:stretch>
        </p:blipFill>
        <p:spPr bwMode="auto">
          <a:xfrm>
            <a:off x="3885117" y="1757880"/>
            <a:ext cx="3289300" cy="2463800"/>
          </a:xfrm>
          <a:prstGeom prst="rect">
            <a:avLst/>
          </a:prstGeom>
          <a:noFill/>
          <a:ln w="9525">
            <a:noFill/>
            <a:miter lim="800000"/>
            <a:headEnd/>
            <a:tailEnd/>
          </a:ln>
          <a:effectLst/>
        </p:spPr>
      </p:pic>
      <p:pic>
        <p:nvPicPr>
          <p:cNvPr id="16389" name="Picture 5"/>
          <p:cNvPicPr>
            <a:picLocks noChangeAspect="1" noChangeArrowheads="1"/>
          </p:cNvPicPr>
          <p:nvPr/>
        </p:nvPicPr>
        <p:blipFill>
          <a:blip r:embed="rId5"/>
          <a:srcRect/>
          <a:stretch>
            <a:fillRect/>
          </a:stretch>
        </p:blipFill>
        <p:spPr bwMode="auto">
          <a:xfrm>
            <a:off x="3597565" y="3694700"/>
            <a:ext cx="3289300" cy="2463800"/>
          </a:xfrm>
          <a:prstGeom prst="rect">
            <a:avLst/>
          </a:prstGeom>
          <a:noFill/>
          <a:ln w="9525">
            <a:noFill/>
            <a:miter lim="800000"/>
            <a:headEnd/>
            <a:tailEnd/>
          </a:ln>
          <a:effectLst/>
        </p:spPr>
      </p:pic>
      <p:pic>
        <p:nvPicPr>
          <p:cNvPr id="16390" name="Picture 6"/>
          <p:cNvPicPr>
            <a:picLocks noChangeAspect="1" noChangeArrowheads="1"/>
          </p:cNvPicPr>
          <p:nvPr/>
        </p:nvPicPr>
        <p:blipFill>
          <a:blip r:embed="rId6"/>
          <a:srcRect/>
          <a:stretch>
            <a:fillRect/>
          </a:stretch>
        </p:blipFill>
        <p:spPr bwMode="auto">
          <a:xfrm>
            <a:off x="5952441" y="2443578"/>
            <a:ext cx="2362200" cy="3327400"/>
          </a:xfrm>
          <a:prstGeom prst="rect">
            <a:avLst/>
          </a:prstGeom>
          <a:noFill/>
          <a:ln w="9525">
            <a:noFill/>
            <a:miter lim="800000"/>
            <a:headEnd/>
            <a:tailEnd/>
          </a:ln>
          <a:effectLst/>
        </p:spPr>
      </p:pic>
      <p:pic>
        <p:nvPicPr>
          <p:cNvPr id="16391" name="Picture 7"/>
          <p:cNvPicPr>
            <a:picLocks noChangeAspect="1" noChangeArrowheads="1"/>
          </p:cNvPicPr>
          <p:nvPr/>
        </p:nvPicPr>
        <p:blipFill>
          <a:blip r:embed="rId7"/>
          <a:srcRect/>
          <a:stretch>
            <a:fillRect/>
          </a:stretch>
        </p:blipFill>
        <p:spPr bwMode="auto">
          <a:xfrm>
            <a:off x="6014159" y="4694928"/>
            <a:ext cx="4813300" cy="1689100"/>
          </a:xfrm>
          <a:prstGeom prst="rect">
            <a:avLst/>
          </a:prstGeom>
          <a:noFill/>
          <a:ln w="9525">
            <a:noFill/>
            <a:miter lim="800000"/>
            <a:headEnd/>
            <a:tailEnd/>
          </a:ln>
          <a:effectLst/>
        </p:spPr>
      </p:pic>
      <p:pic>
        <p:nvPicPr>
          <p:cNvPr id="16392" name="Picture 8"/>
          <p:cNvPicPr>
            <a:picLocks noChangeAspect="1" noChangeArrowheads="1"/>
          </p:cNvPicPr>
          <p:nvPr/>
        </p:nvPicPr>
        <p:blipFill>
          <a:blip r:embed="rId8"/>
          <a:srcRect/>
          <a:stretch>
            <a:fillRect/>
          </a:stretch>
        </p:blipFill>
        <p:spPr bwMode="auto">
          <a:xfrm>
            <a:off x="5981434" y="1679888"/>
            <a:ext cx="5994400" cy="1358900"/>
          </a:xfrm>
          <a:prstGeom prst="rect">
            <a:avLst/>
          </a:prstGeom>
          <a:noFill/>
          <a:ln w="9525">
            <a:noFill/>
            <a:miter lim="800000"/>
            <a:headEnd/>
            <a:tailEnd/>
          </a:ln>
          <a:effectLst/>
        </p:spPr>
      </p:pic>
      <p:pic>
        <p:nvPicPr>
          <p:cNvPr id="16393" name="Picture 9"/>
          <p:cNvPicPr>
            <a:picLocks noChangeAspect="1" noChangeArrowheads="1"/>
          </p:cNvPicPr>
          <p:nvPr/>
        </p:nvPicPr>
        <p:blipFill>
          <a:blip r:embed="rId9"/>
          <a:srcRect/>
          <a:stretch>
            <a:fillRect/>
          </a:stretch>
        </p:blipFill>
        <p:spPr bwMode="auto">
          <a:xfrm>
            <a:off x="7952135" y="2953406"/>
            <a:ext cx="4038600" cy="2019300"/>
          </a:xfrm>
          <a:prstGeom prst="rect">
            <a:avLst/>
          </a:prstGeom>
          <a:noFill/>
          <a:ln w="9525">
            <a:noFill/>
            <a:miter lim="800000"/>
            <a:headEnd/>
            <a:tailEnd/>
          </a:ln>
          <a:effectLst/>
        </p:spPr>
      </p:pic>
    </p:spTree>
    <p:extLst>
      <p:ext uri="{BB962C8B-B14F-4D97-AF65-F5344CB8AC3E}">
        <p14:creationId xmlns:p14="http://schemas.microsoft.com/office/powerpoint/2010/main" val="141473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VET messages:</a:t>
            </a:r>
          </a:p>
        </p:txBody>
      </p:sp>
      <p:sp>
        <p:nvSpPr>
          <p:cNvPr id="3" name="Content Placeholder 2"/>
          <p:cNvSpPr>
            <a:spLocks noGrp="1"/>
          </p:cNvSpPr>
          <p:nvPr>
            <p:ph idx="1"/>
          </p:nvPr>
        </p:nvSpPr>
        <p:spPr/>
        <p:txBody>
          <a:bodyPr>
            <a:normAutofit fontScale="92500" lnSpcReduction="10000"/>
          </a:bodyPr>
          <a:lstStyle/>
          <a:p>
            <a:r>
              <a:rPr lang="en-US" dirty="0"/>
              <a:t>Intrinsic value –  what are people learning – images show lots of happy people looking at objects and activities – not focused on intrinsic educational role of VET, i.e. how and what people learn;</a:t>
            </a:r>
          </a:p>
          <a:p>
            <a:endParaRPr lang="en-US" dirty="0"/>
          </a:p>
          <a:p>
            <a:r>
              <a:rPr lang="en-US" dirty="0"/>
              <a:t>Instrumental value – images highlight the objects/activities that ‘belong’ or ‘go with’ certain types of people, the people are ‘doing’ the vocation –this is what VET can offer people who look like this;</a:t>
            </a:r>
          </a:p>
          <a:p>
            <a:endParaRPr lang="en-US" dirty="0"/>
          </a:p>
          <a:p>
            <a:r>
              <a:rPr lang="en-US" dirty="0"/>
              <a:t>Positional value – images indicate the position and skills that vocational  learning leads to, </a:t>
            </a:r>
            <a:r>
              <a:rPr lang="en-US" dirty="0" err="1"/>
              <a:t>signalled</a:t>
            </a:r>
            <a:r>
              <a:rPr lang="en-US" dirty="0"/>
              <a:t> by dress codes, types of people, locations of images and the things people can manipulate/operate.</a:t>
            </a:r>
          </a:p>
        </p:txBody>
      </p:sp>
    </p:spTree>
    <p:extLst>
      <p:ext uri="{BB962C8B-B14F-4D97-AF65-F5344CB8AC3E}">
        <p14:creationId xmlns:p14="http://schemas.microsoft.com/office/powerpoint/2010/main" val="4044861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epistemic access is VET providing?</a:t>
            </a:r>
          </a:p>
        </p:txBody>
      </p:sp>
      <p:sp>
        <p:nvSpPr>
          <p:cNvPr id="3" name="Content Placeholder 2"/>
          <p:cNvSpPr>
            <a:spLocks noGrp="1"/>
          </p:cNvSpPr>
          <p:nvPr>
            <p:ph idx="1"/>
          </p:nvPr>
        </p:nvSpPr>
        <p:spPr/>
        <p:txBody>
          <a:bodyPr/>
          <a:lstStyle/>
          <a:p>
            <a:pPr>
              <a:buNone/>
            </a:pPr>
            <a:endParaRPr lang="en-US" dirty="0"/>
          </a:p>
        </p:txBody>
      </p:sp>
      <p:pic>
        <p:nvPicPr>
          <p:cNvPr id="18434" name="Picture 2"/>
          <p:cNvPicPr>
            <a:picLocks noChangeAspect="1" noChangeArrowheads="1"/>
          </p:cNvPicPr>
          <p:nvPr/>
        </p:nvPicPr>
        <p:blipFill>
          <a:blip r:embed="rId2"/>
          <a:srcRect/>
          <a:stretch>
            <a:fillRect/>
          </a:stretch>
        </p:blipFill>
        <p:spPr bwMode="auto">
          <a:xfrm>
            <a:off x="1314247" y="2314202"/>
            <a:ext cx="2362200" cy="3441700"/>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a:srcRect/>
          <a:stretch>
            <a:fillRect/>
          </a:stretch>
        </p:blipFill>
        <p:spPr bwMode="auto">
          <a:xfrm>
            <a:off x="4663444" y="1854426"/>
            <a:ext cx="4038600" cy="2019300"/>
          </a:xfrm>
          <a:prstGeom prst="rect">
            <a:avLst/>
          </a:prstGeom>
          <a:noFill/>
          <a:ln w="9525">
            <a:noFill/>
            <a:miter lim="800000"/>
            <a:headEnd/>
            <a:tailEnd/>
          </a:ln>
          <a:effectLst/>
        </p:spPr>
      </p:pic>
      <p:pic>
        <p:nvPicPr>
          <p:cNvPr id="18436" name="Picture 4"/>
          <p:cNvPicPr>
            <a:picLocks noChangeAspect="1" noChangeArrowheads="1"/>
          </p:cNvPicPr>
          <p:nvPr/>
        </p:nvPicPr>
        <p:blipFill>
          <a:blip r:embed="rId4"/>
          <a:srcRect/>
          <a:stretch>
            <a:fillRect/>
          </a:stretch>
        </p:blipFill>
        <p:spPr bwMode="auto">
          <a:xfrm>
            <a:off x="6990705" y="4049052"/>
            <a:ext cx="3581400" cy="2387600"/>
          </a:xfrm>
          <a:prstGeom prst="rect">
            <a:avLst/>
          </a:prstGeom>
          <a:noFill/>
          <a:ln w="9525">
            <a:noFill/>
            <a:miter lim="800000"/>
            <a:headEnd/>
            <a:tailEnd/>
          </a:ln>
          <a:effectLst/>
        </p:spPr>
      </p:pic>
      <p:sp>
        <p:nvSpPr>
          <p:cNvPr id="7" name="TextBox 6"/>
          <p:cNvSpPr txBox="1"/>
          <p:nvPr/>
        </p:nvSpPr>
        <p:spPr>
          <a:xfrm>
            <a:off x="1369053" y="5836788"/>
            <a:ext cx="2467897" cy="369332"/>
          </a:xfrm>
          <a:prstGeom prst="rect">
            <a:avLst/>
          </a:prstGeom>
          <a:noFill/>
        </p:spPr>
        <p:txBody>
          <a:bodyPr wrap="square" rtlCol="0">
            <a:spAutoFit/>
          </a:bodyPr>
          <a:lstStyle/>
          <a:p>
            <a:r>
              <a:rPr lang="en-US" dirty="0"/>
              <a:t>UK further education</a:t>
            </a:r>
          </a:p>
        </p:txBody>
      </p:sp>
      <p:sp>
        <p:nvSpPr>
          <p:cNvPr id="9" name="TextBox 8"/>
          <p:cNvSpPr txBox="1"/>
          <p:nvPr/>
        </p:nvSpPr>
        <p:spPr>
          <a:xfrm>
            <a:off x="4980829" y="3972257"/>
            <a:ext cx="1657276" cy="2308324"/>
          </a:xfrm>
          <a:prstGeom prst="rect">
            <a:avLst/>
          </a:prstGeom>
          <a:noFill/>
        </p:spPr>
        <p:txBody>
          <a:bodyPr wrap="square" rtlCol="0">
            <a:spAutoFit/>
          </a:bodyPr>
          <a:lstStyle/>
          <a:p>
            <a:r>
              <a:rPr lang="en-US" dirty="0"/>
              <a:t>Australian report on students by industry above and Bridges to Higher Education to the right</a:t>
            </a:r>
          </a:p>
        </p:txBody>
      </p:sp>
    </p:spTree>
    <p:extLst>
      <p:ext uri="{BB962C8B-B14F-4D97-AF65-F5344CB8AC3E}">
        <p14:creationId xmlns:p14="http://schemas.microsoft.com/office/powerpoint/2010/main" val="3104412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9978" y="473562"/>
            <a:ext cx="7772400" cy="1470025"/>
          </a:xfrm>
        </p:spPr>
        <p:txBody>
          <a:bodyPr>
            <a:normAutofit fontScale="90000"/>
          </a:bodyPr>
          <a:lstStyle/>
          <a:p>
            <a:pPr lvl="0" algn="dist"/>
            <a:r>
              <a:rPr lang="en-AU" dirty="0"/>
              <a:t>Managing Learning </a:t>
            </a:r>
            <a:br>
              <a:rPr lang="en-US" dirty="0"/>
            </a:br>
            <a:endParaRPr lang="en-US" dirty="0"/>
          </a:p>
        </p:txBody>
      </p:sp>
      <p:sp>
        <p:nvSpPr>
          <p:cNvPr id="3" name="Subtitle 2"/>
          <p:cNvSpPr>
            <a:spLocks noGrp="1"/>
          </p:cNvSpPr>
          <p:nvPr>
            <p:ph type="subTitle" idx="1"/>
          </p:nvPr>
        </p:nvSpPr>
        <p:spPr>
          <a:xfrm>
            <a:off x="-10948258" y="4208061"/>
            <a:ext cx="8232422" cy="4302124"/>
          </a:xfrm>
        </p:spPr>
        <p:txBody>
          <a:bodyPr/>
          <a:lstStyle/>
          <a:p>
            <a:endParaRPr lang="en-US" dirty="0"/>
          </a:p>
        </p:txBody>
      </p:sp>
      <p:pic>
        <p:nvPicPr>
          <p:cNvPr id="6" name="Picture 5" descr="Screen Shot 2017-03-28 at 6.27.2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5780" y="1828125"/>
            <a:ext cx="1552520" cy="1654423"/>
          </a:xfrm>
          <a:prstGeom prst="rect">
            <a:avLst/>
          </a:prstGeom>
        </p:spPr>
      </p:pic>
      <p:pic>
        <p:nvPicPr>
          <p:cNvPr id="9" name="Picture 8" descr="Screen Shot 2017-03-28 at 8.13.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694" y="1828124"/>
            <a:ext cx="1563510" cy="1654423"/>
          </a:xfrm>
          <a:prstGeom prst="rect">
            <a:avLst/>
          </a:prstGeom>
        </p:spPr>
      </p:pic>
      <p:pic>
        <p:nvPicPr>
          <p:cNvPr id="10" name="Picture 9" descr="Screen Shot 2017-03-28 at 6.36.35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2925" y="3587426"/>
            <a:ext cx="1611266" cy="1685924"/>
          </a:xfrm>
          <a:prstGeom prst="rect">
            <a:avLst/>
          </a:prstGeom>
        </p:spPr>
      </p:pic>
      <p:pic>
        <p:nvPicPr>
          <p:cNvPr id="11" name="Picture 10" descr="Screen Shot 2017-03-28 at 6.40.28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780" y="3564848"/>
            <a:ext cx="1552520" cy="1752600"/>
          </a:xfrm>
          <a:prstGeom prst="rect">
            <a:avLst/>
          </a:prstGeom>
        </p:spPr>
      </p:pic>
      <p:pic>
        <p:nvPicPr>
          <p:cNvPr id="12" name="Picture 11" descr="Screen Shot 2017-03-28 at 6.31.2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6750" y="3564848"/>
            <a:ext cx="1686984" cy="1752600"/>
          </a:xfrm>
          <a:prstGeom prst="rect">
            <a:avLst/>
          </a:prstGeom>
        </p:spPr>
      </p:pic>
      <p:pic>
        <p:nvPicPr>
          <p:cNvPr id="16" name="Picture 15" descr="Screen Shot 2017-03-29 at 8.43.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6189" y="3587426"/>
            <a:ext cx="1744873" cy="1685924"/>
          </a:xfrm>
          <a:prstGeom prst="rect">
            <a:avLst/>
          </a:prstGeom>
        </p:spPr>
      </p:pic>
      <p:pic>
        <p:nvPicPr>
          <p:cNvPr id="17" name="Picture 16" descr="Screen Shot 2017-03-29 at 8.36.42 A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0694" y="3587426"/>
            <a:ext cx="1563510" cy="1730022"/>
          </a:xfrm>
          <a:prstGeom prst="rect">
            <a:avLst/>
          </a:prstGeom>
        </p:spPr>
      </p:pic>
      <p:pic>
        <p:nvPicPr>
          <p:cNvPr id="8" name="Picture 7" descr="Screen Shot 2017-03-29 at 10.48.28 A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2795" y="1828125"/>
            <a:ext cx="1641396" cy="1654423"/>
          </a:xfrm>
          <a:prstGeom prst="rect">
            <a:avLst/>
          </a:prstGeom>
        </p:spPr>
      </p:pic>
      <p:pic>
        <p:nvPicPr>
          <p:cNvPr id="13" name="Picture 12" descr="Screen Shot 2017-03-29 at 10.49.22 A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6750" y="1777926"/>
            <a:ext cx="1726389" cy="1726389"/>
          </a:xfrm>
          <a:prstGeom prst="rect">
            <a:avLst/>
          </a:prstGeom>
        </p:spPr>
      </p:pic>
      <p:pic>
        <p:nvPicPr>
          <p:cNvPr id="19" name="Picture 18" descr="Screen Shot 2017-03-29 at 10.57.57 AM.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0681" y="1777926"/>
            <a:ext cx="1750380" cy="1718083"/>
          </a:xfrm>
          <a:prstGeom prst="rect">
            <a:avLst/>
          </a:prstGeom>
        </p:spPr>
      </p:pic>
      <p:sp>
        <p:nvSpPr>
          <p:cNvPr id="27" name="Subtitle 2"/>
          <p:cNvSpPr txBox="1">
            <a:spLocks/>
          </p:cNvSpPr>
          <p:nvPr/>
        </p:nvSpPr>
        <p:spPr>
          <a:xfrm>
            <a:off x="2079978" y="716844"/>
            <a:ext cx="8232422" cy="430212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dirty="0"/>
          </a:p>
        </p:txBody>
      </p:sp>
      <p:sp>
        <p:nvSpPr>
          <p:cNvPr id="28" name="Title 1"/>
          <p:cNvSpPr txBox="1">
            <a:spLocks/>
          </p:cNvSpPr>
          <p:nvPr/>
        </p:nvSpPr>
        <p:spPr>
          <a:xfrm>
            <a:off x="1806188" y="5676632"/>
            <a:ext cx="8548016" cy="1470025"/>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dist"/>
            <a:r>
              <a:rPr lang="en-AU" sz="3300" dirty="0"/>
              <a:t>Ten Critical Practices for Orchestrating and Producing Learning in Organisations </a:t>
            </a:r>
            <a:br>
              <a:rPr lang="en-US" dirty="0"/>
            </a:br>
            <a:endParaRPr lang="en-US" dirty="0"/>
          </a:p>
        </p:txBody>
      </p:sp>
    </p:spTree>
    <p:extLst>
      <p:ext uri="{BB962C8B-B14F-4D97-AF65-F5344CB8AC3E}">
        <p14:creationId xmlns:p14="http://schemas.microsoft.com/office/powerpoint/2010/main" val="2378206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00742" y="5911708"/>
            <a:ext cx="7772400" cy="1470025"/>
          </a:xfrm>
        </p:spPr>
        <p:txBody>
          <a:bodyPr>
            <a:normAutofit fontScale="90000"/>
          </a:bodyPr>
          <a:lstStyle/>
          <a:p>
            <a:pPr lvl="0" algn="dist"/>
            <a:r>
              <a:rPr lang="en-AU" dirty="0"/>
              <a:t>Managing Learning </a:t>
            </a:r>
            <a:br>
              <a:rPr lang="en-US" dirty="0"/>
            </a:br>
            <a:endParaRPr lang="en-US" dirty="0"/>
          </a:p>
        </p:txBody>
      </p:sp>
      <p:sp>
        <p:nvSpPr>
          <p:cNvPr id="3" name="Subtitle 2"/>
          <p:cNvSpPr>
            <a:spLocks noGrp="1"/>
          </p:cNvSpPr>
          <p:nvPr>
            <p:ph type="subTitle" idx="1"/>
          </p:nvPr>
        </p:nvSpPr>
        <p:spPr>
          <a:xfrm>
            <a:off x="1927578" y="564444"/>
            <a:ext cx="8232422" cy="5074356"/>
          </a:xfrm>
        </p:spPr>
        <p:txBody>
          <a:bodyPr/>
          <a:lstStyle/>
          <a:p>
            <a:endParaRPr lang="en-US" dirty="0"/>
          </a:p>
        </p:txBody>
      </p:sp>
      <p:pic>
        <p:nvPicPr>
          <p:cNvPr id="6" name="Picture 5" descr="Screen Shot 2017-03-28 at 6.27.27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5780" y="338082"/>
            <a:ext cx="1552520" cy="1654423"/>
          </a:xfrm>
          <a:prstGeom prst="rect">
            <a:avLst/>
          </a:prstGeom>
        </p:spPr>
      </p:pic>
      <p:pic>
        <p:nvPicPr>
          <p:cNvPr id="9" name="Picture 8" descr="Screen Shot 2017-03-28 at 8.13.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694" y="338081"/>
            <a:ext cx="1563510" cy="1654423"/>
          </a:xfrm>
          <a:prstGeom prst="rect">
            <a:avLst/>
          </a:prstGeom>
        </p:spPr>
      </p:pic>
      <p:pic>
        <p:nvPicPr>
          <p:cNvPr id="10" name="Picture 9" descr="Screen Shot 2017-03-28 at 6.36.35 PM.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2925" y="3136546"/>
            <a:ext cx="1611266" cy="1685924"/>
          </a:xfrm>
          <a:prstGeom prst="rect">
            <a:avLst/>
          </a:prstGeom>
        </p:spPr>
      </p:pic>
      <p:pic>
        <p:nvPicPr>
          <p:cNvPr id="11" name="Picture 10" descr="Screen Shot 2017-03-28 at 6.40.28 P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780" y="3113968"/>
            <a:ext cx="1552520" cy="1752600"/>
          </a:xfrm>
          <a:prstGeom prst="rect">
            <a:avLst/>
          </a:prstGeom>
        </p:spPr>
      </p:pic>
      <p:pic>
        <p:nvPicPr>
          <p:cNvPr id="12" name="Picture 11" descr="Screen Shot 2017-03-28 at 6.31.2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6750" y="3113968"/>
            <a:ext cx="1686984" cy="1752600"/>
          </a:xfrm>
          <a:prstGeom prst="rect">
            <a:avLst/>
          </a:prstGeom>
        </p:spPr>
      </p:pic>
      <p:pic>
        <p:nvPicPr>
          <p:cNvPr id="16" name="Picture 15" descr="Screen Shot 2017-03-29 at 8.43.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6189" y="3136546"/>
            <a:ext cx="1744873" cy="1685924"/>
          </a:xfrm>
          <a:prstGeom prst="rect">
            <a:avLst/>
          </a:prstGeom>
        </p:spPr>
      </p:pic>
      <p:pic>
        <p:nvPicPr>
          <p:cNvPr id="17" name="Picture 16" descr="Screen Shot 2017-03-29 at 8.36.42 AM.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90694" y="3136546"/>
            <a:ext cx="1563510" cy="1730022"/>
          </a:xfrm>
          <a:prstGeom prst="rect">
            <a:avLst/>
          </a:prstGeom>
        </p:spPr>
      </p:pic>
      <p:pic>
        <p:nvPicPr>
          <p:cNvPr id="8" name="Picture 7" descr="Screen Shot 2017-03-29 at 10.48.28 AM.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52795" y="338082"/>
            <a:ext cx="1641396" cy="1654423"/>
          </a:xfrm>
          <a:prstGeom prst="rect">
            <a:avLst/>
          </a:prstGeom>
        </p:spPr>
      </p:pic>
      <p:pic>
        <p:nvPicPr>
          <p:cNvPr id="13" name="Picture 12" descr="Screen Shot 2017-03-29 at 10.49.22 AM.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16750" y="287883"/>
            <a:ext cx="1726389" cy="1726389"/>
          </a:xfrm>
          <a:prstGeom prst="rect">
            <a:avLst/>
          </a:prstGeom>
        </p:spPr>
      </p:pic>
      <p:pic>
        <p:nvPicPr>
          <p:cNvPr id="19" name="Picture 18" descr="Screen Shot 2017-03-29 at 10.57.57 AM.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00681" y="287883"/>
            <a:ext cx="1750380" cy="1718083"/>
          </a:xfrm>
          <a:prstGeom prst="rect">
            <a:avLst/>
          </a:prstGeom>
        </p:spPr>
      </p:pic>
      <p:sp>
        <p:nvSpPr>
          <p:cNvPr id="14" name="Subtitle 2"/>
          <p:cNvSpPr txBox="1">
            <a:spLocks/>
          </p:cNvSpPr>
          <p:nvPr/>
        </p:nvSpPr>
        <p:spPr>
          <a:xfrm>
            <a:off x="1775179" y="2158487"/>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a:t>Walk the Job and Sense Issues</a:t>
            </a:r>
            <a:endParaRPr lang="en-US" sz="1600" dirty="0"/>
          </a:p>
        </p:txBody>
      </p:sp>
      <p:sp>
        <p:nvSpPr>
          <p:cNvPr id="15" name="Subtitle 2"/>
          <p:cNvSpPr txBox="1">
            <a:spLocks/>
          </p:cNvSpPr>
          <p:nvPr/>
        </p:nvSpPr>
        <p:spPr>
          <a:xfrm>
            <a:off x="1775179" y="5068075"/>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Negotiate with Gatekeepers</a:t>
            </a:r>
          </a:p>
        </p:txBody>
      </p:sp>
      <p:sp>
        <p:nvSpPr>
          <p:cNvPr id="18" name="Subtitle 2"/>
          <p:cNvSpPr txBox="1">
            <a:spLocks/>
          </p:cNvSpPr>
          <p:nvPr/>
        </p:nvSpPr>
        <p:spPr>
          <a:xfrm>
            <a:off x="3601686" y="2151889"/>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Generate Vision with Champions</a:t>
            </a:r>
          </a:p>
        </p:txBody>
      </p:sp>
      <p:sp>
        <p:nvSpPr>
          <p:cNvPr id="20" name="Subtitle 2"/>
          <p:cNvSpPr txBox="1">
            <a:spLocks/>
          </p:cNvSpPr>
          <p:nvPr/>
        </p:nvSpPr>
        <p:spPr>
          <a:xfrm>
            <a:off x="7071004" y="2158487"/>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Agree Clear Goals</a:t>
            </a:r>
          </a:p>
        </p:txBody>
      </p:sp>
      <p:sp>
        <p:nvSpPr>
          <p:cNvPr id="21" name="Subtitle 2"/>
          <p:cNvSpPr txBox="1">
            <a:spLocks/>
          </p:cNvSpPr>
          <p:nvPr/>
        </p:nvSpPr>
        <p:spPr>
          <a:xfrm>
            <a:off x="8707967" y="2158487"/>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Give Everyone a Development Agenda</a:t>
            </a:r>
          </a:p>
        </p:txBody>
      </p:sp>
      <p:sp>
        <p:nvSpPr>
          <p:cNvPr id="22" name="Subtitle 2"/>
          <p:cNvSpPr txBox="1">
            <a:spLocks/>
          </p:cNvSpPr>
          <p:nvPr/>
        </p:nvSpPr>
        <p:spPr>
          <a:xfrm>
            <a:off x="5401733" y="1854201"/>
            <a:ext cx="1494990" cy="138179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US" sz="1600" dirty="0"/>
          </a:p>
          <a:p>
            <a:r>
              <a:rPr lang="en-US" sz="1600" dirty="0"/>
              <a:t>Gain Support from the Powerful</a:t>
            </a:r>
          </a:p>
        </p:txBody>
      </p:sp>
      <p:sp>
        <p:nvSpPr>
          <p:cNvPr id="23" name="Subtitle 2"/>
          <p:cNvSpPr txBox="1">
            <a:spLocks/>
          </p:cNvSpPr>
          <p:nvPr/>
        </p:nvSpPr>
        <p:spPr>
          <a:xfrm>
            <a:off x="7167092" y="5068074"/>
            <a:ext cx="1494990" cy="110358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Evaluate Progress</a:t>
            </a:r>
          </a:p>
        </p:txBody>
      </p:sp>
      <p:sp>
        <p:nvSpPr>
          <p:cNvPr id="24" name="Subtitle 2"/>
          <p:cNvSpPr txBox="1">
            <a:spLocks/>
          </p:cNvSpPr>
          <p:nvPr/>
        </p:nvSpPr>
        <p:spPr>
          <a:xfrm>
            <a:off x="8801706" y="5019168"/>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Monitor Individual Health</a:t>
            </a:r>
          </a:p>
        </p:txBody>
      </p:sp>
      <p:sp>
        <p:nvSpPr>
          <p:cNvPr id="25" name="Subtitle 2"/>
          <p:cNvSpPr txBox="1">
            <a:spLocks/>
          </p:cNvSpPr>
          <p:nvPr/>
        </p:nvSpPr>
        <p:spPr>
          <a:xfrm>
            <a:off x="5401733" y="5062019"/>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Let Learners choose Pathways</a:t>
            </a:r>
          </a:p>
          <a:p>
            <a:endParaRPr lang="en-US" sz="1600" dirty="0"/>
          </a:p>
        </p:txBody>
      </p:sp>
      <p:sp>
        <p:nvSpPr>
          <p:cNvPr id="26" name="Subtitle 2"/>
          <p:cNvSpPr txBox="1">
            <a:spLocks/>
          </p:cNvSpPr>
          <p:nvPr/>
        </p:nvSpPr>
        <p:spPr>
          <a:xfrm>
            <a:off x="3799201" y="5039317"/>
            <a:ext cx="1494990" cy="1160447"/>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600" dirty="0"/>
              <a:t>Give Learners Ownership</a:t>
            </a:r>
          </a:p>
        </p:txBody>
      </p:sp>
    </p:spTree>
    <p:extLst>
      <p:ext uri="{BB962C8B-B14F-4D97-AF65-F5344CB8AC3E}">
        <p14:creationId xmlns:p14="http://schemas.microsoft.com/office/powerpoint/2010/main" val="3643223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134" y="1322955"/>
            <a:ext cx="12192000" cy="1030778"/>
          </a:xfrm>
        </p:spPr>
        <p:txBody>
          <a:bodyPr>
            <a:normAutofit fontScale="90000"/>
          </a:bodyPr>
          <a:lstStyle/>
          <a:p>
            <a:br>
              <a:rPr lang="en-AU" sz="7300" b="1" dirty="0"/>
            </a:br>
            <a:r>
              <a:rPr lang="en-AU" sz="7300" b="1" dirty="0"/>
              <a:t>Research on an </a:t>
            </a:r>
            <a:r>
              <a:rPr lang="en-AU" sz="7300" b="1" dirty="0" err="1"/>
              <a:t>IPad</a:t>
            </a:r>
            <a:br>
              <a:rPr lang="en-AU" sz="4400" b="1" dirty="0"/>
            </a:br>
            <a:br>
              <a:rPr lang="en-AU" sz="4400" b="1" dirty="0"/>
            </a:br>
            <a:r>
              <a:rPr lang="en-AU" sz="4400" b="1" dirty="0"/>
              <a:t>‘Big Pictures of VET Research’</a:t>
            </a:r>
          </a:p>
        </p:txBody>
      </p:sp>
      <p:sp>
        <p:nvSpPr>
          <p:cNvPr id="5" name="Subtitle 4"/>
          <p:cNvSpPr>
            <a:spLocks noGrp="1"/>
          </p:cNvSpPr>
          <p:nvPr>
            <p:ph type="subTitle" idx="1"/>
          </p:nvPr>
        </p:nvSpPr>
        <p:spPr/>
        <p:txBody>
          <a:bodyPr/>
          <a:lstStyle/>
          <a:p>
            <a:endParaRPr lang="en-US" dirty="0"/>
          </a:p>
        </p:txBody>
      </p:sp>
      <p:pic>
        <p:nvPicPr>
          <p:cNvPr id="8" name="Picture 7" descr="Screen Shot 2017-03-28 at 1.02.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61" y="2489200"/>
            <a:ext cx="12355461" cy="3335867"/>
          </a:xfrm>
          <a:prstGeom prst="rect">
            <a:avLst/>
          </a:prstGeom>
        </p:spPr>
      </p:pic>
      <p:sp>
        <p:nvSpPr>
          <p:cNvPr id="9" name="TextBox 8"/>
          <p:cNvSpPr txBox="1"/>
          <p:nvPr/>
        </p:nvSpPr>
        <p:spPr>
          <a:xfrm>
            <a:off x="1524000" y="6045200"/>
            <a:ext cx="10955866" cy="646331"/>
          </a:xfrm>
          <a:prstGeom prst="rect">
            <a:avLst/>
          </a:prstGeom>
          <a:noFill/>
        </p:spPr>
        <p:txBody>
          <a:bodyPr wrap="square" rtlCol="0">
            <a:spAutoFit/>
          </a:bodyPr>
          <a:lstStyle/>
          <a:p>
            <a:r>
              <a:rPr lang="en-AU" sz="3600" dirty="0"/>
              <a:t>Inspired by the current David </a:t>
            </a:r>
            <a:r>
              <a:rPr lang="en-AU" sz="3600" dirty="0" err="1"/>
              <a:t>Hockney</a:t>
            </a:r>
            <a:r>
              <a:rPr lang="en-AU" sz="3600" dirty="0"/>
              <a:t> exhibition</a:t>
            </a:r>
            <a:endParaRPr lang="en-US" sz="3600" dirty="0"/>
          </a:p>
        </p:txBody>
      </p:sp>
      <p:sp>
        <p:nvSpPr>
          <p:cNvPr id="10" name="TextBox 9"/>
          <p:cNvSpPr txBox="1"/>
          <p:nvPr/>
        </p:nvSpPr>
        <p:spPr>
          <a:xfrm>
            <a:off x="372534" y="237066"/>
            <a:ext cx="1998133" cy="461665"/>
          </a:xfrm>
          <a:prstGeom prst="rect">
            <a:avLst/>
          </a:prstGeom>
          <a:noFill/>
        </p:spPr>
        <p:txBody>
          <a:bodyPr wrap="square" rtlCol="0">
            <a:spAutoFit/>
          </a:bodyPr>
          <a:lstStyle/>
          <a:p>
            <a:r>
              <a:rPr lang="en-US" sz="2400" i="1" dirty="0"/>
              <a:t>We present</a:t>
            </a:r>
            <a:r>
              <a:rPr lang="is-IS" sz="2400" i="1" dirty="0"/>
              <a:t>…</a:t>
            </a:r>
            <a:r>
              <a:rPr lang="is-IS" i="1" dirty="0"/>
              <a:t>.</a:t>
            </a:r>
            <a:endParaRPr lang="en-US" i="1" dirty="0"/>
          </a:p>
        </p:txBody>
      </p:sp>
    </p:spTree>
    <p:extLst>
      <p:ext uri="{BB962C8B-B14F-4D97-AF65-F5344CB8AC3E}">
        <p14:creationId xmlns:p14="http://schemas.microsoft.com/office/powerpoint/2010/main" val="3219991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32378" y="262115"/>
            <a:ext cx="7772400" cy="1470025"/>
          </a:xfrm>
        </p:spPr>
        <p:txBody>
          <a:bodyPr>
            <a:normAutofit/>
          </a:bodyPr>
          <a:lstStyle/>
          <a:p>
            <a:pPr lvl="0" algn="dist"/>
            <a:r>
              <a:rPr lang="en-AU" dirty="0"/>
              <a:t>Research Studies</a:t>
            </a:r>
            <a:endParaRPr lang="en-US" dirty="0"/>
          </a:p>
        </p:txBody>
      </p:sp>
      <p:sp>
        <p:nvSpPr>
          <p:cNvPr id="3" name="Subtitle 2"/>
          <p:cNvSpPr>
            <a:spLocks noGrp="1"/>
          </p:cNvSpPr>
          <p:nvPr>
            <p:ph type="subTitle" idx="1"/>
          </p:nvPr>
        </p:nvSpPr>
        <p:spPr>
          <a:xfrm>
            <a:off x="1927579" y="1503186"/>
            <a:ext cx="8655755" cy="5074356"/>
          </a:xfrm>
        </p:spPr>
        <p:txBody>
          <a:bodyPr>
            <a:normAutofit/>
          </a:bodyPr>
          <a:lstStyle/>
          <a:p>
            <a:pPr marL="457200" indent="-457200" algn="l">
              <a:buFont typeface="Arial"/>
              <a:buChar char="•"/>
            </a:pPr>
            <a:endParaRPr lang="en-US" sz="2000" dirty="0"/>
          </a:p>
          <a:p>
            <a:pPr marL="457200" indent="-457200" algn="l">
              <a:buFont typeface="Arial"/>
              <a:buChar char="•"/>
            </a:pPr>
            <a:r>
              <a:rPr lang="en-US" sz="2100" dirty="0"/>
              <a:t>Management Information System for NFP </a:t>
            </a:r>
            <a:r>
              <a:rPr lang="en-US" sz="2100" dirty="0" err="1"/>
              <a:t>organisations</a:t>
            </a:r>
            <a:r>
              <a:rPr lang="en-US" sz="2100" dirty="0"/>
              <a:t> – CI UK – 1979/82</a:t>
            </a:r>
          </a:p>
          <a:p>
            <a:pPr marL="457200" indent="-457200" algn="l">
              <a:buFont typeface="Arial"/>
              <a:buChar char="•"/>
            </a:pPr>
            <a:r>
              <a:rPr lang="en-US" sz="2100" dirty="0"/>
              <a:t>Integrated Employee Development – CI UK – 1982/85</a:t>
            </a:r>
          </a:p>
          <a:p>
            <a:pPr marL="457200" indent="-457200" algn="l">
              <a:buFont typeface="Arial"/>
              <a:buChar char="•"/>
            </a:pPr>
            <a:r>
              <a:rPr lang="en-US" sz="2100" dirty="0"/>
              <a:t>Teacher Assistant Development </a:t>
            </a:r>
            <a:r>
              <a:rPr lang="en-US" sz="2100" dirty="0" err="1"/>
              <a:t>Programme</a:t>
            </a:r>
            <a:r>
              <a:rPr lang="en-US" sz="2100" dirty="0"/>
              <a:t> – CI UK – 19 87/89</a:t>
            </a:r>
          </a:p>
          <a:p>
            <a:pPr marL="457200" indent="-457200" algn="l">
              <a:buFont typeface="Arial"/>
              <a:buChar char="•"/>
            </a:pPr>
            <a:r>
              <a:rPr lang="en-US" sz="2100" dirty="0"/>
              <a:t>CBT Workplace Learning – NCVER – 1998/2000</a:t>
            </a:r>
          </a:p>
          <a:p>
            <a:pPr marL="457200" indent="-457200" algn="l">
              <a:buFont typeface="Arial"/>
              <a:buChar char="•"/>
            </a:pPr>
            <a:r>
              <a:rPr lang="en-US" sz="2100" dirty="0"/>
              <a:t>TAFE Leadership – NCVER – 2002/3</a:t>
            </a:r>
          </a:p>
          <a:p>
            <a:pPr marL="457200" indent="-457200" algn="l">
              <a:buFont typeface="Arial"/>
              <a:buChar char="•"/>
            </a:pPr>
            <a:r>
              <a:rPr lang="en-US" sz="2100" dirty="0"/>
              <a:t>Frontline Management Development – NCVER – 2001/5</a:t>
            </a:r>
          </a:p>
          <a:p>
            <a:pPr marL="457200" indent="-457200" algn="l">
              <a:buFont typeface="Arial"/>
              <a:buChar char="•"/>
            </a:pPr>
            <a:r>
              <a:rPr lang="en-US" sz="2100" dirty="0"/>
              <a:t>Department of Planning and Infrastructure culture change – 2004/7</a:t>
            </a:r>
          </a:p>
          <a:p>
            <a:pPr marL="457200" indent="-457200" algn="l">
              <a:buFont typeface="Arial"/>
              <a:buChar char="•"/>
            </a:pPr>
            <a:r>
              <a:rPr lang="en-US" sz="2100" dirty="0"/>
              <a:t>Professional Wellbeing – ARC – 2005/9 </a:t>
            </a:r>
          </a:p>
          <a:p>
            <a:pPr marL="457200" indent="-457200" algn="l">
              <a:buFont typeface="Arial"/>
              <a:buChar char="•"/>
            </a:pPr>
            <a:r>
              <a:rPr lang="en-US" sz="2100" dirty="0"/>
              <a:t>Mandatory Construction Training – CTF WA – 20010/13</a:t>
            </a:r>
          </a:p>
          <a:p>
            <a:pPr marL="457200" indent="-457200" algn="l">
              <a:buFont typeface="Arial"/>
              <a:buChar char="•"/>
            </a:pPr>
            <a:r>
              <a:rPr lang="en-US" sz="2100" dirty="0"/>
              <a:t>Building Research Capacity – NCVER – 2010/15</a:t>
            </a:r>
          </a:p>
          <a:p>
            <a:pPr marL="457200" indent="-457200" algn="l">
              <a:buFont typeface="Arial"/>
              <a:buChar char="•"/>
            </a:pPr>
            <a:r>
              <a:rPr lang="en-US" sz="2100" dirty="0"/>
              <a:t>Improving Supervisor Development – ATL – 2012/15</a:t>
            </a:r>
          </a:p>
          <a:p>
            <a:pPr algn="l"/>
            <a:endParaRPr lang="en-US" sz="2000" dirty="0"/>
          </a:p>
          <a:p>
            <a:pPr algn="l"/>
            <a:endParaRPr lang="en-US" sz="2000" dirty="0"/>
          </a:p>
          <a:p>
            <a:pPr marL="457200" indent="-457200" algn="l">
              <a:buFont typeface="Arial"/>
              <a:buChar char="•"/>
            </a:pPr>
            <a:endParaRPr lang="en-US" sz="2000" dirty="0"/>
          </a:p>
        </p:txBody>
      </p:sp>
    </p:spTree>
    <p:extLst>
      <p:ext uri="{BB962C8B-B14F-4D97-AF65-F5344CB8AC3E}">
        <p14:creationId xmlns:p14="http://schemas.microsoft.com/office/powerpoint/2010/main" val="1223428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Contact the researchers</a:t>
            </a:r>
          </a:p>
        </p:txBody>
      </p:sp>
      <p:sp>
        <p:nvSpPr>
          <p:cNvPr id="3" name="Content Placeholder 2"/>
          <p:cNvSpPr>
            <a:spLocks noGrp="1"/>
          </p:cNvSpPr>
          <p:nvPr>
            <p:ph idx="1"/>
          </p:nvPr>
        </p:nvSpPr>
        <p:spPr/>
        <p:txBody>
          <a:bodyPr/>
          <a:lstStyle/>
          <a:p>
            <a:r>
              <a:rPr lang="en-AU" dirty="0"/>
              <a:t>Erica Smith (Federation University)  </a:t>
            </a:r>
            <a:r>
              <a:rPr lang="en-AU" dirty="0">
                <a:hlinkClick r:id="rId2"/>
              </a:rPr>
              <a:t>e.smith@federation.edu.au</a:t>
            </a:r>
            <a:endParaRPr lang="en-AU" dirty="0"/>
          </a:p>
          <a:p>
            <a:r>
              <a:rPr lang="en-AU" dirty="0"/>
              <a:t>Stephen Billett (Griffith University) </a:t>
            </a:r>
            <a:r>
              <a:rPr lang="en-AU" dirty="0">
                <a:hlinkClick r:id="rId3"/>
              </a:rPr>
              <a:t>s.billett@griffith.edu.au</a:t>
            </a:r>
            <a:endParaRPr lang="en-AU" dirty="0"/>
          </a:p>
          <a:p>
            <a:r>
              <a:rPr lang="en-AU" dirty="0"/>
              <a:t>Sue Webb (Monash University) </a:t>
            </a:r>
            <a:r>
              <a:rPr lang="en-AU" dirty="0">
                <a:hlinkClick r:id="rId4"/>
              </a:rPr>
              <a:t>susan.webb@monash.edu</a:t>
            </a:r>
            <a:endParaRPr lang="en-AU" dirty="0"/>
          </a:p>
          <a:p>
            <a:r>
              <a:rPr lang="en-AU" dirty="0"/>
              <a:t>Llandis Barratt-Pugh (Edith Cowan University) </a:t>
            </a:r>
            <a:r>
              <a:rPr lang="en-AU" dirty="0">
                <a:hlinkClick r:id="rId5"/>
              </a:rPr>
              <a:t>l.barratt_pugh@ecu.edu.au</a:t>
            </a:r>
            <a:endParaRPr lang="en-AU" dirty="0"/>
          </a:p>
          <a:p>
            <a:endParaRPr lang="en-AU" dirty="0"/>
          </a:p>
        </p:txBody>
      </p:sp>
    </p:spTree>
    <p:extLst>
      <p:ext uri="{BB962C8B-B14F-4D97-AF65-F5344CB8AC3E}">
        <p14:creationId xmlns:p14="http://schemas.microsoft.com/office/powerpoint/2010/main" val="144688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AU" sz="3600" dirty="0"/>
              <a:t>D</a:t>
            </a:r>
          </a:p>
        </p:txBody>
      </p:sp>
      <p:sp>
        <p:nvSpPr>
          <p:cNvPr id="3" name="Content Placeholder 2"/>
          <p:cNvSpPr>
            <a:spLocks noGrp="1"/>
          </p:cNvSpPr>
          <p:nvPr>
            <p:ph idx="1"/>
          </p:nvPr>
        </p:nvSpPr>
        <p:spPr>
          <a:xfrm>
            <a:off x="6756400" y="220133"/>
            <a:ext cx="4597400" cy="6256276"/>
          </a:xfrm>
        </p:spPr>
        <p:txBody>
          <a:bodyPr>
            <a:normAutofit/>
          </a:bodyPr>
          <a:lstStyle/>
          <a:p>
            <a:pPr marL="0" indent="0">
              <a:buNone/>
            </a:pPr>
            <a:r>
              <a:rPr lang="en-US" dirty="0"/>
              <a:t>   </a:t>
            </a:r>
            <a:r>
              <a:rPr lang="en-US" i="1" dirty="0"/>
              <a:t>Each Researcher presents</a:t>
            </a:r>
            <a:r>
              <a:rPr lang="en-US" dirty="0"/>
              <a:t>:</a:t>
            </a:r>
          </a:p>
          <a:p>
            <a:pPr marL="0" indent="0">
              <a:buNone/>
            </a:pPr>
            <a:endParaRPr lang="en-US" dirty="0"/>
          </a:p>
          <a:p>
            <a:r>
              <a:rPr lang="en-US" dirty="0"/>
              <a:t>One </a:t>
            </a:r>
            <a:r>
              <a:rPr lang="en-US" dirty="0" err="1"/>
              <a:t>IPad</a:t>
            </a:r>
            <a:r>
              <a:rPr lang="en-US" dirty="0"/>
              <a:t> ‘Big Picture’ slide – </a:t>
            </a:r>
          </a:p>
          <a:p>
            <a:pPr marL="0" indent="0">
              <a:buNone/>
            </a:pPr>
            <a:r>
              <a:rPr lang="en-US" dirty="0"/>
              <a:t>   </a:t>
            </a:r>
            <a:r>
              <a:rPr lang="en-US" dirty="0" err="1"/>
              <a:t>Reconceptualising</a:t>
            </a:r>
            <a:r>
              <a:rPr lang="en-US" dirty="0"/>
              <a:t> a body of</a:t>
            </a:r>
          </a:p>
          <a:p>
            <a:pPr marL="0" indent="0">
              <a:buNone/>
            </a:pPr>
            <a:r>
              <a:rPr lang="en-US" dirty="0"/>
              <a:t>    research work. </a:t>
            </a:r>
          </a:p>
          <a:p>
            <a:endParaRPr lang="en-US" dirty="0"/>
          </a:p>
          <a:p>
            <a:r>
              <a:rPr lang="en-US" dirty="0"/>
              <a:t>One </a:t>
            </a:r>
            <a:r>
              <a:rPr lang="en-US" dirty="0" err="1"/>
              <a:t>IPad</a:t>
            </a:r>
            <a:r>
              <a:rPr lang="en-US" dirty="0"/>
              <a:t> slide listing the key points.</a:t>
            </a:r>
          </a:p>
          <a:p>
            <a:endParaRPr lang="en-US" dirty="0"/>
          </a:p>
          <a:p>
            <a:r>
              <a:rPr lang="en-US" dirty="0"/>
              <a:t>One </a:t>
            </a:r>
            <a:r>
              <a:rPr lang="en-US" dirty="0" err="1"/>
              <a:t>IPad</a:t>
            </a:r>
            <a:r>
              <a:rPr lang="en-US" dirty="0"/>
              <a:t> slide listing the relevant research studies.</a:t>
            </a:r>
          </a:p>
          <a:p>
            <a:endParaRPr lang="en-US" dirty="0"/>
          </a:p>
        </p:txBody>
      </p:sp>
      <p:pic>
        <p:nvPicPr>
          <p:cNvPr id="5" name="Picture 4" descr="Screen Shot 2017-03-28 at 1.02.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8" y="210896"/>
            <a:ext cx="6464215" cy="6291503"/>
          </a:xfrm>
          <a:prstGeom prst="rect">
            <a:avLst/>
          </a:prstGeom>
        </p:spPr>
      </p:pic>
    </p:spTree>
    <p:extLst>
      <p:ext uri="{BB962C8B-B14F-4D97-AF65-F5344CB8AC3E}">
        <p14:creationId xmlns:p14="http://schemas.microsoft.com/office/powerpoint/2010/main" val="2209005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p:spPr>
        <p:txBody>
          <a:bodyPr>
            <a:normAutofit/>
          </a:bodyPr>
          <a:lstStyle/>
          <a:p>
            <a:pPr algn="ctr"/>
            <a:r>
              <a:rPr lang="en-AU" sz="3600" dirty="0"/>
              <a:t>D</a:t>
            </a:r>
          </a:p>
        </p:txBody>
      </p:sp>
      <p:sp>
        <p:nvSpPr>
          <p:cNvPr id="3" name="Content Placeholder 2"/>
          <p:cNvSpPr>
            <a:spLocks noGrp="1"/>
          </p:cNvSpPr>
          <p:nvPr>
            <p:ph idx="1"/>
          </p:nvPr>
        </p:nvSpPr>
        <p:spPr>
          <a:xfrm>
            <a:off x="7044267" y="372534"/>
            <a:ext cx="5350932" cy="6180665"/>
          </a:xfrm>
        </p:spPr>
        <p:txBody>
          <a:bodyPr>
            <a:normAutofit/>
          </a:bodyPr>
          <a:lstStyle/>
          <a:p>
            <a:pPr lvl="0">
              <a:lnSpc>
                <a:spcPct val="100000"/>
              </a:lnSpc>
            </a:pPr>
            <a:r>
              <a:rPr lang="en-AU" dirty="0"/>
              <a:t>What’s right and what’s wrong with competency-based training?  </a:t>
            </a:r>
            <a:r>
              <a:rPr lang="en-AU" i="1" dirty="0"/>
              <a:t>Erica</a:t>
            </a:r>
            <a:r>
              <a:rPr lang="en-AU" dirty="0"/>
              <a:t> </a:t>
            </a:r>
            <a:endParaRPr lang="en-US" dirty="0"/>
          </a:p>
          <a:p>
            <a:pPr lvl="0">
              <a:lnSpc>
                <a:spcPct val="100000"/>
              </a:lnSpc>
            </a:pPr>
            <a:r>
              <a:rPr lang="en-AU" dirty="0"/>
              <a:t>The standing of vocational education: Status, consequences and responses. </a:t>
            </a:r>
            <a:r>
              <a:rPr lang="en-AU" i="1" dirty="0"/>
              <a:t>Stephen</a:t>
            </a:r>
            <a:endParaRPr lang="en-US" i="1" dirty="0"/>
          </a:p>
          <a:p>
            <a:pPr lvl="0">
              <a:lnSpc>
                <a:spcPct val="100000"/>
              </a:lnSpc>
            </a:pPr>
            <a:r>
              <a:rPr lang="en-AU" dirty="0"/>
              <a:t>Where is the education in vocational education and training? </a:t>
            </a:r>
            <a:r>
              <a:rPr lang="en-AU" i="1" dirty="0"/>
              <a:t>Sue</a:t>
            </a:r>
            <a:endParaRPr lang="en-US" i="1" dirty="0"/>
          </a:p>
          <a:p>
            <a:pPr lvl="0">
              <a:lnSpc>
                <a:spcPct val="100000"/>
              </a:lnSpc>
            </a:pPr>
            <a:r>
              <a:rPr lang="en-AU" dirty="0"/>
              <a:t>Managing learning: Critical practices for orchestrating and producing learning in organisations. </a:t>
            </a:r>
            <a:r>
              <a:rPr lang="en-AU" i="1" dirty="0" err="1"/>
              <a:t>Llandis</a:t>
            </a:r>
            <a:r>
              <a:rPr lang="en-AU" dirty="0"/>
              <a:t> </a:t>
            </a:r>
            <a:endParaRPr lang="en-US" dirty="0"/>
          </a:p>
          <a:p>
            <a:endParaRPr lang="en-AU" dirty="0"/>
          </a:p>
        </p:txBody>
      </p:sp>
      <p:pic>
        <p:nvPicPr>
          <p:cNvPr id="5" name="Picture 4" descr="Screen Shot 2017-03-28 at 1.02.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66" y="338667"/>
            <a:ext cx="6833539" cy="6095999"/>
          </a:xfrm>
          <a:prstGeom prst="rect">
            <a:avLst/>
          </a:prstGeom>
        </p:spPr>
      </p:pic>
    </p:spTree>
    <p:extLst>
      <p:ext uri="{BB962C8B-B14F-4D97-AF65-F5344CB8AC3E}">
        <p14:creationId xmlns:p14="http://schemas.microsoft.com/office/powerpoint/2010/main" val="60243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7" y="338666"/>
            <a:ext cx="12192000" cy="1325563"/>
          </a:xfrm>
        </p:spPr>
        <p:txBody>
          <a:bodyPr>
            <a:normAutofit fontScale="90000"/>
          </a:bodyPr>
          <a:lstStyle/>
          <a:p>
            <a:br>
              <a:rPr lang="en-AU" sz="3600" dirty="0"/>
            </a:br>
            <a:r>
              <a:rPr lang="en-AU" sz="3600" dirty="0"/>
              <a:t>Just as </a:t>
            </a:r>
            <a:r>
              <a:rPr lang="en-AU" sz="3100" dirty="0">
                <a:latin typeface="Calibri"/>
                <a:cs typeface="Calibri"/>
              </a:rPr>
              <a:t>Fine Art has progressed from oils to etchings, performances and video.</a:t>
            </a:r>
            <a:br>
              <a:rPr lang="en-US" sz="3600" dirty="0">
                <a:latin typeface="Calibri"/>
                <a:cs typeface="Calibri"/>
              </a:rPr>
            </a:br>
            <a:br>
              <a:rPr lang="en-US" sz="3600" dirty="0"/>
            </a:br>
            <a:r>
              <a:rPr lang="en-US" sz="3600" dirty="0"/>
              <a:t>So </a:t>
            </a:r>
            <a:r>
              <a:rPr lang="en-AU" sz="3600" dirty="0"/>
              <a:t>David </a:t>
            </a:r>
            <a:r>
              <a:rPr lang="en-AU" sz="3600" dirty="0" err="1"/>
              <a:t>Hockney</a:t>
            </a:r>
            <a:r>
              <a:rPr lang="en-AU" sz="3600" dirty="0"/>
              <a:t> has continually adopted </a:t>
            </a:r>
            <a:br>
              <a:rPr lang="en-AU" sz="3600" dirty="0"/>
            </a:br>
            <a:r>
              <a:rPr lang="en-AU" sz="3600" dirty="0"/>
              <a:t>technologies in his work:</a:t>
            </a:r>
          </a:p>
        </p:txBody>
      </p:sp>
      <p:pic>
        <p:nvPicPr>
          <p:cNvPr id="7" name="Content Placeholder 6" descr="Screen Shot 2017-03-28 at 1.03.31 PM.png"/>
          <p:cNvPicPr>
            <a:picLocks noGrp="1" noChangeAspect="1"/>
          </p:cNvPicPr>
          <p:nvPr>
            <p:ph idx="1"/>
          </p:nvPr>
        </p:nvPicPr>
        <p:blipFill>
          <a:blip r:embed="rId2">
            <a:extLst>
              <a:ext uri="{28A0092B-C50C-407E-A947-70E740481C1C}">
                <a14:useLocalDpi xmlns:a14="http://schemas.microsoft.com/office/drawing/2010/main" val="0"/>
              </a:ext>
            </a:extLst>
          </a:blip>
          <a:srcRect t="35733" b="35733"/>
          <a:stretch>
            <a:fillRect/>
          </a:stretch>
        </p:blipFill>
        <p:spPr>
          <a:xfrm>
            <a:off x="194733" y="4634441"/>
            <a:ext cx="11810999" cy="2079625"/>
          </a:xfrm>
        </p:spPr>
      </p:pic>
      <p:sp>
        <p:nvSpPr>
          <p:cNvPr id="5" name="Rectangle 4"/>
          <p:cNvSpPr/>
          <p:nvPr/>
        </p:nvSpPr>
        <p:spPr>
          <a:xfrm>
            <a:off x="2844271" y="2133599"/>
            <a:ext cx="4589462" cy="2369880"/>
          </a:xfrm>
          <a:prstGeom prst="rect">
            <a:avLst/>
          </a:prstGeom>
        </p:spPr>
        <p:txBody>
          <a:bodyPr wrap="square">
            <a:spAutoFit/>
          </a:bodyPr>
          <a:lstStyle/>
          <a:p>
            <a:pPr>
              <a:spcAft>
                <a:spcPts val="0"/>
              </a:spcAft>
            </a:pPr>
            <a:r>
              <a:rPr lang="en-AU" sz="2800" i="1" dirty="0">
                <a:ea typeface="ＭＳ 明朝"/>
                <a:cs typeface="Times New Roman"/>
              </a:rPr>
              <a:t>He began by capturing technology invading nature with his pictures of Californian sprinklers and pool reflections</a:t>
            </a:r>
            <a:r>
              <a:rPr lang="en-AU" sz="3200" dirty="0">
                <a:ea typeface="ＭＳ 明朝"/>
                <a:cs typeface="Times New Roman"/>
              </a:rPr>
              <a:t>. </a:t>
            </a:r>
            <a:endParaRPr lang="en-US" sz="3200" dirty="0">
              <a:ea typeface="ＭＳ 明朝"/>
              <a:cs typeface="Times New Roman"/>
            </a:endParaRPr>
          </a:p>
          <a:p>
            <a:pPr>
              <a:spcAft>
                <a:spcPts val="0"/>
              </a:spcAft>
            </a:pPr>
            <a:r>
              <a:rPr lang="en-AU" sz="3200" dirty="0">
                <a:ea typeface="ＭＳ 明朝"/>
                <a:cs typeface="Times New Roman"/>
              </a:rPr>
              <a:t> </a:t>
            </a:r>
            <a:endParaRPr lang="en-US" sz="3200" dirty="0">
              <a:effectLst/>
              <a:ea typeface="ＭＳ 明朝"/>
              <a:cs typeface="Times New Roman"/>
            </a:endParaRPr>
          </a:p>
        </p:txBody>
      </p:sp>
      <p:pic>
        <p:nvPicPr>
          <p:cNvPr id="8" name="Picture 7" descr="Screen Shot 2017-03-28 at 1.04.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7066" y="784343"/>
            <a:ext cx="4131734" cy="3821523"/>
          </a:xfrm>
          <a:prstGeom prst="rect">
            <a:avLst/>
          </a:prstGeom>
        </p:spPr>
      </p:pic>
    </p:spTree>
    <p:extLst>
      <p:ext uri="{BB962C8B-B14F-4D97-AF65-F5344CB8AC3E}">
        <p14:creationId xmlns:p14="http://schemas.microsoft.com/office/powerpoint/2010/main" val="817819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469" y="254000"/>
            <a:ext cx="6688664" cy="5113866"/>
          </a:xfrm>
        </p:spPr>
        <p:txBody>
          <a:bodyPr>
            <a:normAutofit/>
          </a:bodyPr>
          <a:lstStyle/>
          <a:p>
            <a:r>
              <a:rPr lang="en-AU" sz="3600" dirty="0"/>
              <a:t>He used compact 35mm auto-lens cameras for his </a:t>
            </a:r>
            <a:r>
              <a:rPr lang="en-AU" sz="3600" i="1" dirty="0"/>
              <a:t>‘Joiners.</a:t>
            </a:r>
            <a:br>
              <a:rPr lang="en-US" sz="3600" dirty="0"/>
            </a:br>
            <a:r>
              <a:rPr lang="en-AU" sz="3600" i="1" dirty="0"/>
              <a:t> </a:t>
            </a:r>
            <a:br>
              <a:rPr lang="en-AU" sz="3600" i="1" dirty="0"/>
            </a:br>
            <a:r>
              <a:rPr lang="en-AU" sz="3600" dirty="0"/>
              <a:t>And now he is using Photoshop and </a:t>
            </a:r>
            <a:r>
              <a:rPr lang="en-AU" sz="3600" dirty="0" err="1"/>
              <a:t>IPad</a:t>
            </a:r>
            <a:r>
              <a:rPr lang="en-AU" sz="3600" dirty="0"/>
              <a:t> painting programmes. </a:t>
            </a:r>
            <a:br>
              <a:rPr lang="en-US" sz="3600" dirty="0"/>
            </a:br>
            <a:br>
              <a:rPr lang="en-US" sz="3600" dirty="0"/>
            </a:br>
            <a:r>
              <a:rPr lang="en-AU" sz="2800" i="1" dirty="0"/>
              <a:t>For the first time in art history, every reproduction is now the same as the original</a:t>
            </a:r>
            <a:r>
              <a:rPr lang="en-AU" sz="3600" dirty="0"/>
              <a:t>.</a:t>
            </a:r>
            <a:br>
              <a:rPr lang="en-US" sz="3600" dirty="0"/>
            </a:br>
            <a:endParaRPr lang="en-AU" sz="3600" dirty="0"/>
          </a:p>
        </p:txBody>
      </p:sp>
      <p:pic>
        <p:nvPicPr>
          <p:cNvPr id="6" name="Content Placeholder 5" descr="Screen Shot 2017-03-28 at 1.56.26 PM.png"/>
          <p:cNvPicPr>
            <a:picLocks noGrp="1" noChangeAspect="1"/>
          </p:cNvPicPr>
          <p:nvPr>
            <p:ph idx="1"/>
          </p:nvPr>
        </p:nvPicPr>
        <p:blipFill>
          <a:blip r:embed="rId2">
            <a:extLst>
              <a:ext uri="{28A0092B-C50C-407E-A947-70E740481C1C}">
                <a14:useLocalDpi xmlns:a14="http://schemas.microsoft.com/office/drawing/2010/main" val="0"/>
              </a:ext>
            </a:extLst>
          </a:blip>
          <a:srcRect t="28722" b="28722"/>
          <a:stretch>
            <a:fillRect/>
          </a:stretch>
        </p:blipFill>
        <p:spPr>
          <a:xfrm>
            <a:off x="177799" y="4634442"/>
            <a:ext cx="11743267" cy="2079625"/>
          </a:xfrm>
        </p:spPr>
      </p:pic>
      <p:pic>
        <p:nvPicPr>
          <p:cNvPr id="5" name="Picture 4" descr="Screen Shot 2017-03-28 at 1.56.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067" y="205801"/>
            <a:ext cx="4794250" cy="4336565"/>
          </a:xfrm>
          <a:prstGeom prst="rect">
            <a:avLst/>
          </a:prstGeom>
        </p:spPr>
      </p:pic>
    </p:spTree>
    <p:extLst>
      <p:ext uri="{BB962C8B-B14F-4D97-AF65-F5344CB8AC3E}">
        <p14:creationId xmlns:p14="http://schemas.microsoft.com/office/powerpoint/2010/main" val="3671804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2" y="-1168402"/>
            <a:ext cx="12158131" cy="4030133"/>
          </a:xfrm>
        </p:spPr>
        <p:txBody>
          <a:bodyPr>
            <a:normAutofit/>
          </a:bodyPr>
          <a:lstStyle/>
          <a:p>
            <a:r>
              <a:rPr lang="en-US" sz="3600" dirty="0"/>
              <a:t>In 1983 David </a:t>
            </a:r>
            <a:r>
              <a:rPr lang="en-US" sz="3600" dirty="0" err="1"/>
              <a:t>Hockney</a:t>
            </a:r>
            <a:r>
              <a:rPr lang="en-US" sz="3600" dirty="0"/>
              <a:t> received an Honorary Doctorate from the University of Bradford – </a:t>
            </a:r>
            <a:r>
              <a:rPr lang="en-US" sz="2800" i="1" dirty="0" err="1"/>
              <a:t>Llandis</a:t>
            </a:r>
            <a:r>
              <a:rPr lang="en-US" sz="2800" i="1" dirty="0"/>
              <a:t> took a ‘joiner’ of this event.</a:t>
            </a:r>
            <a:endParaRPr lang="en-AU" sz="2800" i="1" dirty="0"/>
          </a:p>
        </p:txBody>
      </p:sp>
      <p:pic>
        <p:nvPicPr>
          <p:cNvPr id="4" name="Content Placeholder 3" descr="Screen Shot 2017-03-22 at 12.37.45 PM.png"/>
          <p:cNvPicPr>
            <a:picLocks noGrp="1" noChangeAspect="1"/>
          </p:cNvPicPr>
          <p:nvPr>
            <p:ph idx="1"/>
          </p:nvPr>
        </p:nvPicPr>
        <p:blipFill>
          <a:blip r:embed="rId2">
            <a:extLst>
              <a:ext uri="{28A0092B-C50C-407E-A947-70E740481C1C}">
                <a14:useLocalDpi xmlns:a14="http://schemas.microsoft.com/office/drawing/2010/main" val="0"/>
              </a:ext>
            </a:extLst>
          </a:blip>
          <a:srcRect l="25427" r="25427"/>
          <a:stretch>
            <a:fillRect/>
          </a:stretch>
        </p:blipFill>
        <p:spPr/>
      </p:pic>
    </p:spTree>
    <p:extLst>
      <p:ext uri="{BB962C8B-B14F-4D97-AF65-F5344CB8AC3E}">
        <p14:creationId xmlns:p14="http://schemas.microsoft.com/office/powerpoint/2010/main" val="354681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1337735"/>
            <a:ext cx="11480800" cy="1291697"/>
          </a:xfrm>
        </p:spPr>
        <p:txBody>
          <a:bodyPr>
            <a:normAutofit fontScale="90000"/>
          </a:bodyPr>
          <a:lstStyle/>
          <a:p>
            <a:pPr>
              <a:lnSpc>
                <a:spcPct val="60000"/>
              </a:lnSpc>
            </a:pPr>
            <a:br>
              <a:rPr lang="en-AU" sz="3600" dirty="0"/>
            </a:br>
            <a:br>
              <a:rPr lang="en-AU" sz="3600" dirty="0"/>
            </a:br>
            <a:br>
              <a:rPr lang="en-AU" sz="3600" dirty="0"/>
            </a:br>
            <a:br>
              <a:rPr lang="en-AU" sz="3600" dirty="0"/>
            </a:br>
            <a:br>
              <a:rPr lang="en-AU" sz="3600" dirty="0"/>
            </a:br>
            <a:br>
              <a:rPr lang="en-AU" sz="3600" dirty="0"/>
            </a:br>
            <a:br>
              <a:rPr lang="en-AU" sz="3600" dirty="0"/>
            </a:br>
            <a:br>
              <a:rPr lang="en-AU" sz="3600" dirty="0"/>
            </a:br>
            <a:r>
              <a:rPr lang="en-AU" sz="3600" dirty="0"/>
              <a:t>But now - complete libraries now lie on your Kindle.</a:t>
            </a:r>
            <a:br>
              <a:rPr lang="en-US" sz="3600" dirty="0"/>
            </a:br>
            <a:r>
              <a:rPr lang="en-AU" sz="3600" dirty="0"/>
              <a:t> </a:t>
            </a:r>
            <a:br>
              <a:rPr lang="en-US" sz="3600" dirty="0"/>
            </a:br>
            <a:r>
              <a:rPr lang="en-US" sz="3600" dirty="0"/>
              <a:t>                                </a:t>
            </a:r>
            <a:r>
              <a:rPr lang="en-AU" sz="3600" dirty="0"/>
              <a:t>Your whole academic life work is on a USB</a:t>
            </a:r>
            <a:br>
              <a:rPr lang="en-US" sz="3600" dirty="0"/>
            </a:br>
            <a:r>
              <a:rPr lang="en-AU" sz="3600" dirty="0"/>
              <a:t> </a:t>
            </a:r>
            <a:br>
              <a:rPr lang="en-US" sz="3600" dirty="0"/>
            </a:br>
            <a:r>
              <a:rPr lang="en-AU" sz="3600" dirty="0"/>
              <a:t> A year of your life in pictures now flashes on your phone screen</a:t>
            </a:r>
            <a:r>
              <a:rPr lang="is-IS" sz="3600" dirty="0"/>
              <a:t>….</a:t>
            </a:r>
            <a:br>
              <a:rPr lang="is-IS" sz="3600" dirty="0"/>
            </a:br>
            <a:br>
              <a:rPr lang="is-IS" sz="3600" dirty="0"/>
            </a:br>
            <a:br>
              <a:rPr lang="is-IS" sz="3600" dirty="0"/>
            </a:br>
            <a:br>
              <a:rPr lang="is-IS" sz="3600" dirty="0"/>
            </a:br>
            <a:br>
              <a:rPr lang="is-IS" sz="3600" dirty="0"/>
            </a:br>
            <a:br>
              <a:rPr lang="is-IS" sz="3600" dirty="0"/>
            </a:br>
            <a:r>
              <a:rPr lang="en-AU" sz="3600" dirty="0"/>
              <a:t> </a:t>
            </a: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br>
              <a:rPr lang="en-US" sz="3600" dirty="0"/>
            </a:br>
            <a:endParaRPr lang="en-AU" sz="3600" dirty="0"/>
          </a:p>
        </p:txBody>
      </p:sp>
      <p:sp>
        <p:nvSpPr>
          <p:cNvPr id="3" name="Content Placeholder 2"/>
          <p:cNvSpPr>
            <a:spLocks noGrp="1"/>
          </p:cNvSpPr>
          <p:nvPr>
            <p:ph idx="1"/>
          </p:nvPr>
        </p:nvSpPr>
        <p:spPr>
          <a:xfrm>
            <a:off x="838200" y="4397621"/>
            <a:ext cx="10515600" cy="2078788"/>
          </a:xfrm>
        </p:spPr>
        <p:txBody>
          <a:bodyPr/>
          <a:lstStyle/>
          <a:p>
            <a:endParaRPr lang="en-AU" dirty="0"/>
          </a:p>
          <a:p>
            <a:endParaRPr lang="en-AU" dirty="0"/>
          </a:p>
          <a:p>
            <a:endParaRPr lang="en-AU" dirty="0"/>
          </a:p>
        </p:txBody>
      </p:sp>
      <p:pic>
        <p:nvPicPr>
          <p:cNvPr id="5" name="Picture 4" descr="Screen Shot 2017-03-28 at 1.27.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8001"/>
            <a:ext cx="12192000" cy="3407832"/>
          </a:xfrm>
          <a:prstGeom prst="rect">
            <a:avLst/>
          </a:prstGeom>
        </p:spPr>
      </p:pic>
      <p:sp>
        <p:nvSpPr>
          <p:cNvPr id="6" name="TextBox 5"/>
          <p:cNvSpPr txBox="1"/>
          <p:nvPr/>
        </p:nvSpPr>
        <p:spPr>
          <a:xfrm>
            <a:off x="541867" y="5486400"/>
            <a:ext cx="11430000" cy="1384995"/>
          </a:xfrm>
          <a:prstGeom prst="rect">
            <a:avLst/>
          </a:prstGeom>
          <a:noFill/>
        </p:spPr>
        <p:txBody>
          <a:bodyPr wrap="square" rtlCol="0">
            <a:spAutoFit/>
          </a:bodyPr>
          <a:lstStyle/>
          <a:p>
            <a:r>
              <a:rPr lang="en-AU" sz="2800" dirty="0"/>
              <a:t>We </a:t>
            </a:r>
            <a:r>
              <a:rPr lang="en-AU" sz="2800"/>
              <a:t>now reinterpret </a:t>
            </a:r>
            <a:r>
              <a:rPr lang="en-AU" sz="2800" dirty="0"/>
              <a:t>and refocus our </a:t>
            </a:r>
            <a:r>
              <a:rPr lang="en-AU" sz="2800"/>
              <a:t>work - onto </a:t>
            </a:r>
            <a:r>
              <a:rPr lang="en-AU" sz="2800" dirty="0"/>
              <a:t>a small screen.</a:t>
            </a:r>
            <a:br>
              <a:rPr lang="en-US" sz="2800" dirty="0"/>
            </a:br>
            <a:r>
              <a:rPr lang="en-AU" sz="2800" dirty="0"/>
              <a:t> </a:t>
            </a:r>
            <a:br>
              <a:rPr lang="en-US" sz="2800" dirty="0"/>
            </a:br>
            <a:r>
              <a:rPr lang="en-US" sz="2800" dirty="0"/>
              <a:t>                     </a:t>
            </a:r>
            <a:r>
              <a:rPr lang="en-AU" sz="2800" dirty="0"/>
              <a:t>In reflection – what have we learned and what does it all mean?</a:t>
            </a:r>
            <a:endParaRPr lang="en-US" dirty="0"/>
          </a:p>
        </p:txBody>
      </p:sp>
    </p:spTree>
    <p:extLst>
      <p:ext uri="{BB962C8B-B14F-4D97-AF65-F5344CB8AC3E}">
        <p14:creationId xmlns:p14="http://schemas.microsoft.com/office/powerpoint/2010/main" val="2935051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AU" dirty="0"/>
            </a:br>
            <a:r>
              <a:rPr lang="en-AU" b="1" dirty="0"/>
              <a:t>CBT: an image. CBT in 1994</a:t>
            </a:r>
            <a:br>
              <a:rPr lang="en-AU" dirty="0"/>
            </a:br>
            <a:r>
              <a:rPr lang="en-AU" sz="2200" dirty="0"/>
              <a:t>S: Based on competency standards or with formal industry consultation; C: Written in CBT format</a:t>
            </a:r>
            <a:br>
              <a:rPr lang="en-AU" sz="2200" dirty="0"/>
            </a:br>
            <a:r>
              <a:rPr lang="en-AU" sz="2200" dirty="0"/>
              <a:t>I: Industry Involved in course monitoring; R: RPL procedures operated; A: Assessment on demand and at least partly in the workplace</a:t>
            </a:r>
            <a:br>
              <a:rPr lang="en-AU" sz="2200" dirty="0"/>
            </a:br>
            <a:r>
              <a:rPr lang="en-AU" sz="2200" dirty="0"/>
              <a:t>  </a:t>
            </a:r>
          </a:p>
        </p:txBody>
      </p:sp>
      <p:pic>
        <p:nvPicPr>
          <p:cNvPr id="4" name="Content Placeholder 3"/>
          <p:cNvPicPr>
            <a:picLocks noGrp="1" noChangeAspect="1"/>
          </p:cNvPicPr>
          <p:nvPr>
            <p:ph idx="1"/>
          </p:nvPr>
        </p:nvPicPr>
        <p:blipFill>
          <a:blip r:embed="rId2"/>
          <a:stretch>
            <a:fillRect/>
          </a:stretch>
        </p:blipFill>
        <p:spPr>
          <a:xfrm>
            <a:off x="1824373" y="1841679"/>
            <a:ext cx="7151586" cy="4391696"/>
          </a:xfrm>
          <a:prstGeom prst="rect">
            <a:avLst/>
          </a:prstGeom>
        </p:spPr>
      </p:pic>
    </p:spTree>
    <p:extLst>
      <p:ext uri="{BB962C8B-B14F-4D97-AF65-F5344CB8AC3E}">
        <p14:creationId xmlns:p14="http://schemas.microsoft.com/office/powerpoint/2010/main" val="2085042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BE3472B65A1143B982F7B2EE1D8377" ma:contentTypeVersion="13" ma:contentTypeDescription="Create a new document." ma:contentTypeScope="" ma:versionID="4ff8073c3b522eb8b9c748b39c812379">
  <xsd:schema xmlns:xsd="http://www.w3.org/2001/XMLSchema" xmlns:xs="http://www.w3.org/2001/XMLSchema" xmlns:p="http://schemas.microsoft.com/office/2006/metadata/properties" xmlns:ns2="fb404576-cde5-42a3-ab17-5103a495c61b" xmlns:ns3="bae00214-0dab-4a74-be3b-bfd7314de5f1" targetNamespace="http://schemas.microsoft.com/office/2006/metadata/properties" ma:root="true" ma:fieldsID="a183c1295684f7746251bca9af5f9e46" ns2:_="" ns3:_="">
    <xsd:import namespace="fb404576-cde5-42a3-ab17-5103a495c61b"/>
    <xsd:import namespace="bae00214-0dab-4a74-be3b-bfd7314de5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404576-cde5-42a3-ab17-5103a495c6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e00214-0dab-4a74-be3b-bfd7314de5f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F4CDC86-2CE4-4F66-B18E-07DC3FA771E2}"/>
</file>

<file path=customXml/itemProps2.xml><?xml version="1.0" encoding="utf-8"?>
<ds:datastoreItem xmlns:ds="http://schemas.openxmlformats.org/officeDocument/2006/customXml" ds:itemID="{29B1CF96-DB4F-405C-B347-A0463ADE19B7}"/>
</file>

<file path=customXml/itemProps3.xml><?xml version="1.0" encoding="utf-8"?>
<ds:datastoreItem xmlns:ds="http://schemas.openxmlformats.org/officeDocument/2006/customXml" ds:itemID="{7E206F5F-7EFF-4624-94A3-5BCA0F81D475}"/>
</file>

<file path=docProps/app.xml><?xml version="1.0" encoding="utf-8"?>
<Properties xmlns="http://schemas.openxmlformats.org/officeDocument/2006/extended-properties" xmlns:vt="http://schemas.openxmlformats.org/officeDocument/2006/docPropsVTypes">
  <TotalTime>158</TotalTime>
  <Words>1043</Words>
  <Application>Microsoft Office PowerPoint</Application>
  <PresentationFormat>Widescreen</PresentationFormat>
  <Paragraphs>122</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ＭＳ 明朝</vt:lpstr>
      <vt:lpstr>Times New Roman</vt:lpstr>
      <vt:lpstr>Office Theme</vt:lpstr>
      <vt:lpstr>                                                             Re-interpretations:   Researchers present new ways of looking at their research </vt:lpstr>
      <vt:lpstr> Research on an IPad  ‘Big Pictures of VET Research’</vt:lpstr>
      <vt:lpstr>D</vt:lpstr>
      <vt:lpstr>D</vt:lpstr>
      <vt:lpstr> Just as Fine Art has progressed from oils to etchings, performances and video.  So David Hockney has continually adopted  technologies in his work:</vt:lpstr>
      <vt:lpstr>He used compact 35mm auto-lens cameras for his ‘Joiners.   And now he is using Photoshop and IPad painting programmes.   For the first time in art history, every reproduction is now the same as the original. </vt:lpstr>
      <vt:lpstr>In 1983 David Hockney received an Honorary Doctorate from the University of Bradford – Llandis took a ‘joiner’ of this event.</vt:lpstr>
      <vt:lpstr>        But now - complete libraries now lie on your Kindle.                                   Your whole academic life work is on a USB    A year of your life in pictures now flashes on your phone screen….                </vt:lpstr>
      <vt:lpstr> CBT: an image. CBT in 1994 S: Based on competency standards or with formal industry consultation; C: Written in CBT format I: Industry Involved in course monitoring; R: RPL procedures operated; A: Assessment on demand and at least partly in the workplace   </vt:lpstr>
      <vt:lpstr>My publications specifically about CBT</vt:lpstr>
      <vt:lpstr>PowerPoint Presentation</vt:lpstr>
      <vt:lpstr>PowerPoint Presentation</vt:lpstr>
      <vt:lpstr>PowerPoint Presentation</vt:lpstr>
      <vt:lpstr>PowerPoint Presentation</vt:lpstr>
      <vt:lpstr>Where is education in VET in Australia?</vt:lpstr>
      <vt:lpstr>The VET messages:</vt:lpstr>
      <vt:lpstr>What epistemic access is VET providing?</vt:lpstr>
      <vt:lpstr>Managing Learning  </vt:lpstr>
      <vt:lpstr>Managing Learning  </vt:lpstr>
      <vt:lpstr>Research Studies</vt:lpstr>
      <vt:lpstr>Contact the researchers</vt:lpstr>
    </vt:vector>
  </TitlesOfParts>
  <Company>University of Ballarat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Header</dc:title>
  <dc:creator>Morgan Wise</dc:creator>
  <cp:lastModifiedBy>Montse</cp:lastModifiedBy>
  <cp:revision>18</cp:revision>
  <dcterms:created xsi:type="dcterms:W3CDTF">2017-03-23T06:59:23Z</dcterms:created>
  <dcterms:modified xsi:type="dcterms:W3CDTF">2017-11-06T05:27:14Z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0x010100E8BE3472B65A1143B982F7B2EE1D8377</vt:lpwstr>
  </property>
</Properties>
</file>