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31.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0.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notesMasters/notesMaster1.xml" ContentType="application/vnd.openxmlformats-officedocument.presentationml.notesMaster+xml"/>
  <Override PartName="/ppt/theme/theme2.xml" ContentType="application/vnd.openxmlformats-officedocument.theme+xml"/>
  <Override PartName="/ppt/diagrams/drawing1.xml" ContentType="application/vnd.ms-office.drawingml.diagramDrawing+xml"/>
  <Override PartName="/ppt/theme/theme1.xml" ContentType="application/vnd.openxmlformats-officedocument.theme+xml"/>
  <Override PartName="/ppt/diagrams/drawing3.xml" ContentType="application/vnd.ms-office.drawingml.diagramDrawing+xml"/>
  <Override PartName="/ppt/diagrams/quickStyle3.xml" ContentType="application/vnd.openxmlformats-officedocument.drawingml.diagramStyle+xml"/>
  <Override PartName="/ppt/diagrams/layout2.xml" ContentType="application/vnd.openxmlformats-officedocument.drawingml.diagramLayout+xml"/>
  <Override PartName="/ppt/diagrams/colors3.xml" ContentType="application/vnd.openxmlformats-officedocument.drawingml.diagramColors+xml"/>
  <Override PartName="/ppt/diagrams/colors2.xml" ContentType="application/vnd.openxmlformats-officedocument.drawingml.diagramColors+xml"/>
  <Override PartName="/ppt/diagrams/quickStyle2.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256" r:id="rId2"/>
    <p:sldId id="257" r:id="rId3"/>
    <p:sldId id="258" r:id="rId4"/>
    <p:sldId id="259" r:id="rId5"/>
    <p:sldId id="283" r:id="rId6"/>
    <p:sldId id="260" r:id="rId7"/>
    <p:sldId id="261" r:id="rId8"/>
    <p:sldId id="262" r:id="rId9"/>
    <p:sldId id="303" r:id="rId10"/>
    <p:sldId id="288" r:id="rId11"/>
    <p:sldId id="309" r:id="rId12"/>
    <p:sldId id="311" r:id="rId13"/>
    <p:sldId id="312" r:id="rId14"/>
    <p:sldId id="289" r:id="rId15"/>
    <p:sldId id="266" r:id="rId16"/>
    <p:sldId id="299" r:id="rId17"/>
    <p:sldId id="267" r:id="rId18"/>
    <p:sldId id="305" r:id="rId19"/>
    <p:sldId id="298" r:id="rId20"/>
    <p:sldId id="272" r:id="rId21"/>
    <p:sldId id="293" r:id="rId22"/>
    <p:sldId id="273" r:id="rId23"/>
    <p:sldId id="304" r:id="rId24"/>
    <p:sldId id="275" r:id="rId25"/>
    <p:sldId id="282" r:id="rId26"/>
    <p:sldId id="300" r:id="rId27"/>
    <p:sldId id="276" r:id="rId28"/>
    <p:sldId id="277" r:id="rId29"/>
    <p:sldId id="313" r:id="rId30"/>
    <p:sldId id="278" r:id="rId31"/>
    <p:sldId id="294" r:id="rId32"/>
    <p:sldId id="290" r:id="rId33"/>
    <p:sldId id="279" r:id="rId34"/>
    <p:sldId id="280" r:id="rId35"/>
    <p:sldId id="296" r:id="rId36"/>
    <p:sldId id="281" r:id="rId37"/>
    <p:sldId id="291" r:id="rId38"/>
    <p:sldId id="30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59" autoAdjust="0"/>
  </p:normalViewPr>
  <p:slideViewPr>
    <p:cSldViewPr snapToGrid="0">
      <p:cViewPr varScale="1">
        <p:scale>
          <a:sx n="57" d="100"/>
          <a:sy n="57" d="100"/>
        </p:scale>
        <p:origin x="96" y="83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187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3C3B8-09B0-478A-8932-5AB38A03EEE1}" type="doc">
      <dgm:prSet loTypeId="urn:microsoft.com/office/officeart/2016/7/layout/LinearArrowProcessNumbered" loCatId="process" qsTypeId="urn:microsoft.com/office/officeart/2005/8/quickstyle/simple1" qsCatId="simple" csTypeId="urn:microsoft.com/office/officeart/2005/8/colors/accent0_2" csCatId="mainScheme" phldr="1"/>
      <dgm:spPr/>
      <dgm:t>
        <a:bodyPr/>
        <a:lstStyle/>
        <a:p>
          <a:endParaRPr lang="en-US"/>
        </a:p>
      </dgm:t>
    </dgm:pt>
    <dgm:pt modelId="{6D53A420-437B-4D28-9603-749451D083E2}">
      <dgm:prSet/>
      <dgm:spPr/>
      <dgm:t>
        <a:bodyPr/>
        <a:lstStyle/>
        <a:p>
          <a:r>
            <a:rPr lang="en-AU" b="1" dirty="0"/>
            <a:t>The need</a:t>
          </a:r>
          <a:r>
            <a:rPr lang="en-US" b="1" dirty="0"/>
            <a:t> for a pedagogical device that gives meaning to the understanding of competency development by clarifying the components of competency and their relationships</a:t>
          </a:r>
          <a:r>
            <a:rPr lang="en-AU" b="1" dirty="0"/>
            <a:t>. </a:t>
          </a:r>
          <a:endParaRPr lang="en-US" b="1" dirty="0"/>
        </a:p>
      </dgm:t>
    </dgm:pt>
    <dgm:pt modelId="{AC91C493-36E3-432D-B2AD-7BBD2C7C93F2}" type="parTrans" cxnId="{E3F8300D-C417-4B2E-B4BB-8F114EF37DB2}">
      <dgm:prSet/>
      <dgm:spPr/>
      <dgm:t>
        <a:bodyPr/>
        <a:lstStyle/>
        <a:p>
          <a:endParaRPr lang="en-US"/>
        </a:p>
      </dgm:t>
    </dgm:pt>
    <dgm:pt modelId="{23842F8B-2127-4087-950E-207BF97CF84B}" type="sibTrans" cxnId="{E3F8300D-C417-4B2E-B4BB-8F114EF37DB2}">
      <dgm:prSet phldrT="1" phldr="0"/>
      <dgm:spPr/>
      <dgm:t>
        <a:bodyPr/>
        <a:lstStyle/>
        <a:p>
          <a:r>
            <a:rPr lang="en-US"/>
            <a:t>1</a:t>
          </a:r>
        </a:p>
      </dgm:t>
    </dgm:pt>
    <dgm:pt modelId="{C778AEF9-8E5B-411E-95E3-8669053E830A}">
      <dgm:prSet/>
      <dgm:spPr/>
      <dgm:t>
        <a:bodyPr/>
        <a:lstStyle/>
        <a:p>
          <a:r>
            <a:rPr lang="en-AU" b="1" dirty="0"/>
            <a:t>The need to understand how to pedagogically engage with Training Packages.</a:t>
          </a:r>
        </a:p>
      </dgm:t>
    </dgm:pt>
    <dgm:pt modelId="{9FC4C450-B669-4912-A38B-6F6A6F460EAB}" type="parTrans" cxnId="{E43A2C50-8813-4328-AFC2-81E4BCC4B8CF}">
      <dgm:prSet/>
      <dgm:spPr/>
      <dgm:t>
        <a:bodyPr/>
        <a:lstStyle/>
        <a:p>
          <a:endParaRPr lang="en-US"/>
        </a:p>
      </dgm:t>
    </dgm:pt>
    <dgm:pt modelId="{07D3381C-57C5-4C2D-B3DE-CC1E3D331FB2}" type="sibTrans" cxnId="{E43A2C50-8813-4328-AFC2-81E4BCC4B8CF}">
      <dgm:prSet phldrT="3" phldr="0"/>
      <dgm:spPr/>
      <dgm:t>
        <a:bodyPr/>
        <a:lstStyle/>
        <a:p>
          <a:r>
            <a:rPr lang="en-US"/>
            <a:t>3</a:t>
          </a:r>
        </a:p>
      </dgm:t>
    </dgm:pt>
    <dgm:pt modelId="{21672D7F-329D-4946-9514-68AE75D8D4E3}">
      <dgm:prSet/>
      <dgm:spPr/>
      <dgm:t>
        <a:bodyPr/>
        <a:lstStyle/>
        <a:p>
          <a:r>
            <a:rPr lang="en-AU" b="1" dirty="0"/>
            <a:t>The need to blend life-long learning and competency development pedagogies.</a:t>
          </a:r>
        </a:p>
        <a:p>
          <a:r>
            <a:rPr lang="en-AU" b="1" dirty="0"/>
            <a:t>This research presents such a framework comprised of: DHM. Competencivism and PROPE theory, (mental GPS).</a:t>
          </a:r>
          <a:endParaRPr lang="en-US" dirty="0"/>
        </a:p>
      </dgm:t>
    </dgm:pt>
    <dgm:pt modelId="{05954294-6683-4EC5-9D91-EB3E6B1B7A6D}" type="parTrans" cxnId="{A1784BC4-5817-4EEC-A51A-32D60DB7DA10}">
      <dgm:prSet/>
      <dgm:spPr/>
      <dgm:t>
        <a:bodyPr/>
        <a:lstStyle/>
        <a:p>
          <a:endParaRPr lang="en-US"/>
        </a:p>
      </dgm:t>
    </dgm:pt>
    <dgm:pt modelId="{64AC7623-B0FD-48B8-ADEB-11196A2A38DA}" type="sibTrans" cxnId="{A1784BC4-5817-4EEC-A51A-32D60DB7DA10}">
      <dgm:prSet phldrT="4" phldr="0"/>
      <dgm:spPr/>
      <dgm:t>
        <a:bodyPr/>
        <a:lstStyle/>
        <a:p>
          <a:r>
            <a:rPr lang="en-US"/>
            <a:t>4</a:t>
          </a:r>
        </a:p>
      </dgm:t>
    </dgm:pt>
    <dgm:pt modelId="{72040F27-70C5-4BAD-AA87-9954C7EB9712}">
      <dgm:prSet/>
      <dgm:spPr/>
      <dgm:t>
        <a:bodyPr/>
        <a:lstStyle/>
        <a:p>
          <a:r>
            <a:rPr lang="en-AU" b="1" dirty="0"/>
            <a:t>The  need  for an applied learning theory as a  facilitative  </a:t>
          </a:r>
          <a:r>
            <a:rPr lang="en-US" b="1" dirty="0"/>
            <a:t>framework for both  teaching and  learning. </a:t>
          </a:r>
        </a:p>
      </dgm:t>
    </dgm:pt>
    <dgm:pt modelId="{7C310FAF-62A0-4942-912C-E4B903E7E723}" type="parTrans" cxnId="{E19A15FF-D675-4D9E-B865-FC4ACB6CD599}">
      <dgm:prSet/>
      <dgm:spPr/>
      <dgm:t>
        <a:bodyPr/>
        <a:lstStyle/>
        <a:p>
          <a:endParaRPr lang="en-US"/>
        </a:p>
      </dgm:t>
    </dgm:pt>
    <dgm:pt modelId="{83C0C3C3-5A0C-4DA7-BACC-5BAC6280E4A1}" type="sibTrans" cxnId="{E19A15FF-D675-4D9E-B865-FC4ACB6CD599}">
      <dgm:prSet/>
      <dgm:spPr/>
      <dgm:t>
        <a:bodyPr/>
        <a:lstStyle/>
        <a:p>
          <a:r>
            <a:rPr lang="en-US" dirty="0"/>
            <a:t>2</a:t>
          </a:r>
        </a:p>
      </dgm:t>
    </dgm:pt>
    <dgm:pt modelId="{68F7320F-5B19-4B68-98BB-BA8D9566769E}" type="pres">
      <dgm:prSet presAssocID="{3213C3B8-09B0-478A-8932-5AB38A03EEE1}" presName="linearFlow" presStyleCnt="0">
        <dgm:presLayoutVars>
          <dgm:dir/>
          <dgm:animLvl val="lvl"/>
          <dgm:resizeHandles val="exact"/>
        </dgm:presLayoutVars>
      </dgm:prSet>
      <dgm:spPr/>
      <dgm:t>
        <a:bodyPr/>
        <a:lstStyle/>
        <a:p>
          <a:endParaRPr lang="en-US"/>
        </a:p>
      </dgm:t>
    </dgm:pt>
    <dgm:pt modelId="{8766DE14-1A59-4E3D-AF15-D1A08ADDD8D8}" type="pres">
      <dgm:prSet presAssocID="{6D53A420-437B-4D28-9603-749451D083E2}" presName="compositeNode" presStyleCnt="0"/>
      <dgm:spPr/>
    </dgm:pt>
    <dgm:pt modelId="{7C602ED1-317A-4D82-AA4B-7FD05D76B1A5}" type="pres">
      <dgm:prSet presAssocID="{6D53A420-437B-4D28-9603-749451D083E2}" presName="parTx" presStyleLbl="node1" presStyleIdx="0" presStyleCnt="0">
        <dgm:presLayoutVars>
          <dgm:chMax val="0"/>
          <dgm:chPref val="0"/>
          <dgm:bulletEnabled val="1"/>
        </dgm:presLayoutVars>
      </dgm:prSet>
      <dgm:spPr/>
    </dgm:pt>
    <dgm:pt modelId="{1D667C30-7027-41E6-AA60-08A386B2CEC0}" type="pres">
      <dgm:prSet presAssocID="{6D53A420-437B-4D28-9603-749451D083E2}" presName="parSh" presStyleCnt="0"/>
      <dgm:spPr/>
    </dgm:pt>
    <dgm:pt modelId="{CA2FAEA5-76F5-4A49-AEEC-02C3198081F8}" type="pres">
      <dgm:prSet presAssocID="{6D53A420-437B-4D28-9603-749451D083E2}" presName="lineNode" presStyleLbl="alignAccFollowNode1" presStyleIdx="0" presStyleCnt="12"/>
      <dgm:spPr/>
    </dgm:pt>
    <dgm:pt modelId="{4D709411-6304-4F73-8825-D70ABD1325D5}" type="pres">
      <dgm:prSet presAssocID="{6D53A420-437B-4D28-9603-749451D083E2}" presName="lineArrowNode" presStyleLbl="alignAccFollowNode1" presStyleIdx="1" presStyleCnt="12"/>
      <dgm:spPr/>
    </dgm:pt>
    <dgm:pt modelId="{5B4BE4A9-8EB1-45E6-A32F-F2E34D1ABCED}" type="pres">
      <dgm:prSet presAssocID="{23842F8B-2127-4087-950E-207BF97CF84B}" presName="sibTransNodeCircle" presStyleLbl="alignNode1" presStyleIdx="0" presStyleCnt="4">
        <dgm:presLayoutVars>
          <dgm:chMax val="0"/>
          <dgm:bulletEnabled/>
        </dgm:presLayoutVars>
      </dgm:prSet>
      <dgm:spPr/>
      <dgm:t>
        <a:bodyPr/>
        <a:lstStyle/>
        <a:p>
          <a:endParaRPr lang="en-US"/>
        </a:p>
      </dgm:t>
    </dgm:pt>
    <dgm:pt modelId="{0160B40B-E2A3-4355-8989-7EB6EB8D7E17}" type="pres">
      <dgm:prSet presAssocID="{23842F8B-2127-4087-950E-207BF97CF84B}" presName="spacerBetweenCircleAndCallout" presStyleCnt="0">
        <dgm:presLayoutVars/>
      </dgm:prSet>
      <dgm:spPr/>
    </dgm:pt>
    <dgm:pt modelId="{036715C9-8516-44C2-BF54-9C8792D6F973}" type="pres">
      <dgm:prSet presAssocID="{6D53A420-437B-4D28-9603-749451D083E2}" presName="nodeText" presStyleLbl="alignAccFollowNode1" presStyleIdx="2" presStyleCnt="12">
        <dgm:presLayoutVars>
          <dgm:bulletEnabled val="1"/>
        </dgm:presLayoutVars>
      </dgm:prSet>
      <dgm:spPr/>
      <dgm:t>
        <a:bodyPr/>
        <a:lstStyle/>
        <a:p>
          <a:endParaRPr lang="en-US"/>
        </a:p>
      </dgm:t>
    </dgm:pt>
    <dgm:pt modelId="{F11096C5-2F0C-4AD0-9C6F-41E3DE1ED899}" type="pres">
      <dgm:prSet presAssocID="{23842F8B-2127-4087-950E-207BF97CF84B}" presName="sibTransComposite" presStyleCnt="0"/>
      <dgm:spPr/>
    </dgm:pt>
    <dgm:pt modelId="{969D0925-80BA-4209-8A73-602739E8A3C3}" type="pres">
      <dgm:prSet presAssocID="{72040F27-70C5-4BAD-AA87-9954C7EB9712}" presName="compositeNode" presStyleCnt="0"/>
      <dgm:spPr/>
    </dgm:pt>
    <dgm:pt modelId="{7748F59D-4E77-4A5F-946D-C0DAEA15F61E}" type="pres">
      <dgm:prSet presAssocID="{72040F27-70C5-4BAD-AA87-9954C7EB9712}" presName="parTx" presStyleLbl="node1" presStyleIdx="0" presStyleCnt="0">
        <dgm:presLayoutVars>
          <dgm:chMax val="0"/>
          <dgm:chPref val="0"/>
          <dgm:bulletEnabled val="1"/>
        </dgm:presLayoutVars>
      </dgm:prSet>
      <dgm:spPr/>
    </dgm:pt>
    <dgm:pt modelId="{4C4A4D36-EE01-47A5-8C7C-42FDDE9AFF09}" type="pres">
      <dgm:prSet presAssocID="{72040F27-70C5-4BAD-AA87-9954C7EB9712}" presName="parSh" presStyleCnt="0"/>
      <dgm:spPr/>
    </dgm:pt>
    <dgm:pt modelId="{A35BA877-014F-4B2A-9E04-B77A223E621D}" type="pres">
      <dgm:prSet presAssocID="{72040F27-70C5-4BAD-AA87-9954C7EB9712}" presName="lineNode" presStyleLbl="alignAccFollowNode1" presStyleIdx="3" presStyleCnt="12"/>
      <dgm:spPr/>
    </dgm:pt>
    <dgm:pt modelId="{A20147F5-A4A4-4FE6-8D80-DF1C83F3CC77}" type="pres">
      <dgm:prSet presAssocID="{72040F27-70C5-4BAD-AA87-9954C7EB9712}" presName="lineArrowNode" presStyleLbl="alignAccFollowNode1" presStyleIdx="4" presStyleCnt="12"/>
      <dgm:spPr/>
    </dgm:pt>
    <dgm:pt modelId="{BC53C10B-3A8C-443E-9A50-9FED31046492}" type="pres">
      <dgm:prSet presAssocID="{83C0C3C3-5A0C-4DA7-BACC-5BAC6280E4A1}" presName="sibTransNodeCircle" presStyleLbl="alignNode1" presStyleIdx="1" presStyleCnt="4">
        <dgm:presLayoutVars>
          <dgm:chMax val="0"/>
          <dgm:bulletEnabled/>
        </dgm:presLayoutVars>
      </dgm:prSet>
      <dgm:spPr/>
      <dgm:t>
        <a:bodyPr/>
        <a:lstStyle/>
        <a:p>
          <a:endParaRPr lang="en-US"/>
        </a:p>
      </dgm:t>
    </dgm:pt>
    <dgm:pt modelId="{376E3CA2-0ED3-4095-B045-ABDF1EE0B08A}" type="pres">
      <dgm:prSet presAssocID="{83C0C3C3-5A0C-4DA7-BACC-5BAC6280E4A1}" presName="spacerBetweenCircleAndCallout" presStyleCnt="0">
        <dgm:presLayoutVars/>
      </dgm:prSet>
      <dgm:spPr/>
    </dgm:pt>
    <dgm:pt modelId="{3B4EA67F-6443-4D25-B574-3A1CC88B78F8}" type="pres">
      <dgm:prSet presAssocID="{72040F27-70C5-4BAD-AA87-9954C7EB9712}" presName="nodeText" presStyleLbl="alignAccFollowNode1" presStyleIdx="5" presStyleCnt="12">
        <dgm:presLayoutVars>
          <dgm:bulletEnabled val="1"/>
        </dgm:presLayoutVars>
      </dgm:prSet>
      <dgm:spPr/>
      <dgm:t>
        <a:bodyPr/>
        <a:lstStyle/>
        <a:p>
          <a:endParaRPr lang="en-US"/>
        </a:p>
      </dgm:t>
    </dgm:pt>
    <dgm:pt modelId="{06B5DB67-2B54-40C7-A3BC-6596A163E3B5}" type="pres">
      <dgm:prSet presAssocID="{83C0C3C3-5A0C-4DA7-BACC-5BAC6280E4A1}" presName="sibTransComposite" presStyleCnt="0"/>
      <dgm:spPr/>
    </dgm:pt>
    <dgm:pt modelId="{FED1C60B-9CA6-4C83-A6C7-9901E139E9EA}" type="pres">
      <dgm:prSet presAssocID="{C778AEF9-8E5B-411E-95E3-8669053E830A}" presName="compositeNode" presStyleCnt="0"/>
      <dgm:spPr/>
    </dgm:pt>
    <dgm:pt modelId="{4D91AC5D-D49C-4572-A968-966C20AD33A1}" type="pres">
      <dgm:prSet presAssocID="{C778AEF9-8E5B-411E-95E3-8669053E830A}" presName="parTx" presStyleLbl="node1" presStyleIdx="0" presStyleCnt="0">
        <dgm:presLayoutVars>
          <dgm:chMax val="0"/>
          <dgm:chPref val="0"/>
          <dgm:bulletEnabled val="1"/>
        </dgm:presLayoutVars>
      </dgm:prSet>
      <dgm:spPr/>
    </dgm:pt>
    <dgm:pt modelId="{177A5307-AD49-4AD0-A662-B8ACA48A75EC}" type="pres">
      <dgm:prSet presAssocID="{C778AEF9-8E5B-411E-95E3-8669053E830A}" presName="parSh" presStyleCnt="0"/>
      <dgm:spPr/>
    </dgm:pt>
    <dgm:pt modelId="{8137D320-2D68-4F16-82F3-3E8B4AF897EE}" type="pres">
      <dgm:prSet presAssocID="{C778AEF9-8E5B-411E-95E3-8669053E830A}" presName="lineNode" presStyleLbl="alignAccFollowNode1" presStyleIdx="6" presStyleCnt="12"/>
      <dgm:spPr/>
    </dgm:pt>
    <dgm:pt modelId="{D61D55D2-766C-4A0C-9AE6-BAB81FF8C89F}" type="pres">
      <dgm:prSet presAssocID="{C778AEF9-8E5B-411E-95E3-8669053E830A}" presName="lineArrowNode" presStyleLbl="alignAccFollowNode1" presStyleIdx="7" presStyleCnt="12"/>
      <dgm:spPr/>
    </dgm:pt>
    <dgm:pt modelId="{2F3A1E93-CCA1-4926-83E3-D05E5B21164C}" type="pres">
      <dgm:prSet presAssocID="{07D3381C-57C5-4C2D-B3DE-CC1E3D331FB2}" presName="sibTransNodeCircle" presStyleLbl="alignNode1" presStyleIdx="2" presStyleCnt="4">
        <dgm:presLayoutVars>
          <dgm:chMax val="0"/>
          <dgm:bulletEnabled/>
        </dgm:presLayoutVars>
      </dgm:prSet>
      <dgm:spPr/>
      <dgm:t>
        <a:bodyPr/>
        <a:lstStyle/>
        <a:p>
          <a:endParaRPr lang="en-US"/>
        </a:p>
      </dgm:t>
    </dgm:pt>
    <dgm:pt modelId="{B56F3525-8D1E-4732-A64D-8D9623D349DD}" type="pres">
      <dgm:prSet presAssocID="{07D3381C-57C5-4C2D-B3DE-CC1E3D331FB2}" presName="spacerBetweenCircleAndCallout" presStyleCnt="0">
        <dgm:presLayoutVars/>
      </dgm:prSet>
      <dgm:spPr/>
    </dgm:pt>
    <dgm:pt modelId="{C5D6F905-4178-42DA-9963-FD8EC8324C5D}" type="pres">
      <dgm:prSet presAssocID="{C778AEF9-8E5B-411E-95E3-8669053E830A}" presName="nodeText" presStyleLbl="alignAccFollowNode1" presStyleIdx="8" presStyleCnt="12">
        <dgm:presLayoutVars>
          <dgm:bulletEnabled val="1"/>
        </dgm:presLayoutVars>
      </dgm:prSet>
      <dgm:spPr/>
      <dgm:t>
        <a:bodyPr/>
        <a:lstStyle/>
        <a:p>
          <a:endParaRPr lang="en-US"/>
        </a:p>
      </dgm:t>
    </dgm:pt>
    <dgm:pt modelId="{627E760E-C6BE-4EC7-9100-BC642CF6202C}" type="pres">
      <dgm:prSet presAssocID="{07D3381C-57C5-4C2D-B3DE-CC1E3D331FB2}" presName="sibTransComposite" presStyleCnt="0"/>
      <dgm:spPr/>
    </dgm:pt>
    <dgm:pt modelId="{5C76969E-D9C4-4718-AA09-99DA7DCB18A9}" type="pres">
      <dgm:prSet presAssocID="{21672D7F-329D-4946-9514-68AE75D8D4E3}" presName="compositeNode" presStyleCnt="0"/>
      <dgm:spPr/>
    </dgm:pt>
    <dgm:pt modelId="{221A9AD0-2BC1-4623-A374-FDCD3EA32408}" type="pres">
      <dgm:prSet presAssocID="{21672D7F-329D-4946-9514-68AE75D8D4E3}" presName="parTx" presStyleLbl="node1" presStyleIdx="0" presStyleCnt="0">
        <dgm:presLayoutVars>
          <dgm:chMax val="0"/>
          <dgm:chPref val="0"/>
          <dgm:bulletEnabled val="1"/>
        </dgm:presLayoutVars>
      </dgm:prSet>
      <dgm:spPr/>
    </dgm:pt>
    <dgm:pt modelId="{5A4BA46E-3B4D-4928-8EB0-C13722CC9941}" type="pres">
      <dgm:prSet presAssocID="{21672D7F-329D-4946-9514-68AE75D8D4E3}" presName="parSh" presStyleCnt="0"/>
      <dgm:spPr/>
    </dgm:pt>
    <dgm:pt modelId="{52370A57-C148-4D77-9EB9-D7CF4D20A054}" type="pres">
      <dgm:prSet presAssocID="{21672D7F-329D-4946-9514-68AE75D8D4E3}" presName="lineNode" presStyleLbl="alignAccFollowNode1" presStyleIdx="9" presStyleCnt="12"/>
      <dgm:spPr/>
    </dgm:pt>
    <dgm:pt modelId="{2B6CD638-3820-42F4-BF67-660A902699B4}" type="pres">
      <dgm:prSet presAssocID="{21672D7F-329D-4946-9514-68AE75D8D4E3}" presName="lineArrowNode" presStyleLbl="alignAccFollowNode1" presStyleIdx="10" presStyleCnt="12"/>
      <dgm:spPr/>
    </dgm:pt>
    <dgm:pt modelId="{A1696C8A-E73A-4FF3-8FA3-6A58A347D98B}" type="pres">
      <dgm:prSet presAssocID="{64AC7623-B0FD-48B8-ADEB-11196A2A38DA}" presName="sibTransNodeCircle" presStyleLbl="alignNode1" presStyleIdx="3" presStyleCnt="4">
        <dgm:presLayoutVars>
          <dgm:chMax val="0"/>
          <dgm:bulletEnabled/>
        </dgm:presLayoutVars>
      </dgm:prSet>
      <dgm:spPr/>
      <dgm:t>
        <a:bodyPr/>
        <a:lstStyle/>
        <a:p>
          <a:endParaRPr lang="en-US"/>
        </a:p>
      </dgm:t>
    </dgm:pt>
    <dgm:pt modelId="{E49FBE59-1E82-47E8-8C18-FB3D89992952}" type="pres">
      <dgm:prSet presAssocID="{64AC7623-B0FD-48B8-ADEB-11196A2A38DA}" presName="spacerBetweenCircleAndCallout" presStyleCnt="0">
        <dgm:presLayoutVars/>
      </dgm:prSet>
      <dgm:spPr/>
    </dgm:pt>
    <dgm:pt modelId="{3CBB7C8B-A65E-46A2-BA21-60EB9F84F169}" type="pres">
      <dgm:prSet presAssocID="{21672D7F-329D-4946-9514-68AE75D8D4E3}" presName="nodeText" presStyleLbl="alignAccFollowNode1" presStyleIdx="11" presStyleCnt="12">
        <dgm:presLayoutVars>
          <dgm:bulletEnabled val="1"/>
        </dgm:presLayoutVars>
      </dgm:prSet>
      <dgm:spPr/>
      <dgm:t>
        <a:bodyPr/>
        <a:lstStyle/>
        <a:p>
          <a:endParaRPr lang="en-US"/>
        </a:p>
      </dgm:t>
    </dgm:pt>
  </dgm:ptLst>
  <dgm:cxnLst>
    <dgm:cxn modelId="{A454E617-10BC-4D35-8AB4-C506462E1D7C}" type="presOf" srcId="{6D53A420-437B-4D28-9603-749451D083E2}" destId="{036715C9-8516-44C2-BF54-9C8792D6F973}" srcOrd="0" destOrd="0" presId="urn:microsoft.com/office/officeart/2016/7/layout/LinearArrowProcessNumbered"/>
    <dgm:cxn modelId="{451E9AE8-9CD4-4CC7-BABD-766970079382}" type="presOf" srcId="{23842F8B-2127-4087-950E-207BF97CF84B}" destId="{5B4BE4A9-8EB1-45E6-A32F-F2E34D1ABCED}" srcOrd="0" destOrd="0" presId="urn:microsoft.com/office/officeart/2016/7/layout/LinearArrowProcessNumbered"/>
    <dgm:cxn modelId="{E3F8300D-C417-4B2E-B4BB-8F114EF37DB2}" srcId="{3213C3B8-09B0-478A-8932-5AB38A03EEE1}" destId="{6D53A420-437B-4D28-9603-749451D083E2}" srcOrd="0" destOrd="0" parTransId="{AC91C493-36E3-432D-B2AD-7BBD2C7C93F2}" sibTransId="{23842F8B-2127-4087-950E-207BF97CF84B}"/>
    <dgm:cxn modelId="{0E367B51-9CA5-4700-BE3E-A79F3B676C68}" type="presOf" srcId="{64AC7623-B0FD-48B8-ADEB-11196A2A38DA}" destId="{A1696C8A-E73A-4FF3-8FA3-6A58A347D98B}" srcOrd="0" destOrd="0" presId="urn:microsoft.com/office/officeart/2016/7/layout/LinearArrowProcessNumbered"/>
    <dgm:cxn modelId="{0411BF38-26CC-445C-8966-A51311B41BE1}" type="presOf" srcId="{C778AEF9-8E5B-411E-95E3-8669053E830A}" destId="{C5D6F905-4178-42DA-9963-FD8EC8324C5D}" srcOrd="0" destOrd="0" presId="urn:microsoft.com/office/officeart/2016/7/layout/LinearArrowProcessNumbered"/>
    <dgm:cxn modelId="{E43A2C50-8813-4328-AFC2-81E4BCC4B8CF}" srcId="{3213C3B8-09B0-478A-8932-5AB38A03EEE1}" destId="{C778AEF9-8E5B-411E-95E3-8669053E830A}" srcOrd="2" destOrd="0" parTransId="{9FC4C450-B669-4912-A38B-6F6A6F460EAB}" sibTransId="{07D3381C-57C5-4C2D-B3DE-CC1E3D331FB2}"/>
    <dgm:cxn modelId="{0491D47D-E74C-42A8-BC02-724D04BF3FA9}" type="presOf" srcId="{21672D7F-329D-4946-9514-68AE75D8D4E3}" destId="{3CBB7C8B-A65E-46A2-BA21-60EB9F84F169}" srcOrd="0" destOrd="0" presId="urn:microsoft.com/office/officeart/2016/7/layout/LinearArrowProcessNumbered"/>
    <dgm:cxn modelId="{23F84B05-5C5C-4242-8F4C-76EA85763046}" type="presOf" srcId="{3213C3B8-09B0-478A-8932-5AB38A03EEE1}" destId="{68F7320F-5B19-4B68-98BB-BA8D9566769E}" srcOrd="0" destOrd="0" presId="urn:microsoft.com/office/officeart/2016/7/layout/LinearArrowProcessNumbered"/>
    <dgm:cxn modelId="{E19A15FF-D675-4D9E-B865-FC4ACB6CD599}" srcId="{3213C3B8-09B0-478A-8932-5AB38A03EEE1}" destId="{72040F27-70C5-4BAD-AA87-9954C7EB9712}" srcOrd="1" destOrd="0" parTransId="{7C310FAF-62A0-4942-912C-E4B903E7E723}" sibTransId="{83C0C3C3-5A0C-4DA7-BACC-5BAC6280E4A1}"/>
    <dgm:cxn modelId="{E0A13E5F-8ABD-4E08-9D65-4DD2E847C64D}" type="presOf" srcId="{72040F27-70C5-4BAD-AA87-9954C7EB9712}" destId="{3B4EA67F-6443-4D25-B574-3A1CC88B78F8}" srcOrd="0" destOrd="0" presId="urn:microsoft.com/office/officeart/2016/7/layout/LinearArrowProcessNumbered"/>
    <dgm:cxn modelId="{A1784BC4-5817-4EEC-A51A-32D60DB7DA10}" srcId="{3213C3B8-09B0-478A-8932-5AB38A03EEE1}" destId="{21672D7F-329D-4946-9514-68AE75D8D4E3}" srcOrd="3" destOrd="0" parTransId="{05954294-6683-4EC5-9D91-EB3E6B1B7A6D}" sibTransId="{64AC7623-B0FD-48B8-ADEB-11196A2A38DA}"/>
    <dgm:cxn modelId="{E9E46EA1-0851-4E7F-9546-D9D9582CEC99}" type="presOf" srcId="{07D3381C-57C5-4C2D-B3DE-CC1E3D331FB2}" destId="{2F3A1E93-CCA1-4926-83E3-D05E5B21164C}" srcOrd="0" destOrd="0" presId="urn:microsoft.com/office/officeart/2016/7/layout/LinearArrowProcessNumbered"/>
    <dgm:cxn modelId="{63D622F5-9FDF-4E26-A01A-F754A1E432EC}" type="presOf" srcId="{83C0C3C3-5A0C-4DA7-BACC-5BAC6280E4A1}" destId="{BC53C10B-3A8C-443E-9A50-9FED31046492}" srcOrd="0" destOrd="0" presId="urn:microsoft.com/office/officeart/2016/7/layout/LinearArrowProcessNumbered"/>
    <dgm:cxn modelId="{921ADFE4-FD97-41CA-AD8E-575B120AFEA6}" type="presParOf" srcId="{68F7320F-5B19-4B68-98BB-BA8D9566769E}" destId="{8766DE14-1A59-4E3D-AF15-D1A08ADDD8D8}" srcOrd="0" destOrd="0" presId="urn:microsoft.com/office/officeart/2016/7/layout/LinearArrowProcessNumbered"/>
    <dgm:cxn modelId="{5C252E89-43D2-4D28-8D0A-86D3DB977B1E}" type="presParOf" srcId="{8766DE14-1A59-4E3D-AF15-D1A08ADDD8D8}" destId="{7C602ED1-317A-4D82-AA4B-7FD05D76B1A5}" srcOrd="0" destOrd="0" presId="urn:microsoft.com/office/officeart/2016/7/layout/LinearArrowProcessNumbered"/>
    <dgm:cxn modelId="{96DC501B-F9B6-4075-8F60-FD0B50C728E1}" type="presParOf" srcId="{8766DE14-1A59-4E3D-AF15-D1A08ADDD8D8}" destId="{1D667C30-7027-41E6-AA60-08A386B2CEC0}" srcOrd="1" destOrd="0" presId="urn:microsoft.com/office/officeart/2016/7/layout/LinearArrowProcessNumbered"/>
    <dgm:cxn modelId="{413F2F4F-DE4A-4032-BFC9-404717BE4780}" type="presParOf" srcId="{1D667C30-7027-41E6-AA60-08A386B2CEC0}" destId="{CA2FAEA5-76F5-4A49-AEEC-02C3198081F8}" srcOrd="0" destOrd="0" presId="urn:microsoft.com/office/officeart/2016/7/layout/LinearArrowProcessNumbered"/>
    <dgm:cxn modelId="{252A12F3-3E3E-45DE-8EDE-BED68F185631}" type="presParOf" srcId="{1D667C30-7027-41E6-AA60-08A386B2CEC0}" destId="{4D709411-6304-4F73-8825-D70ABD1325D5}" srcOrd="1" destOrd="0" presId="urn:microsoft.com/office/officeart/2016/7/layout/LinearArrowProcessNumbered"/>
    <dgm:cxn modelId="{4E2F5BFB-CBDA-4F90-AADE-450267046E30}" type="presParOf" srcId="{1D667C30-7027-41E6-AA60-08A386B2CEC0}" destId="{5B4BE4A9-8EB1-45E6-A32F-F2E34D1ABCED}" srcOrd="2" destOrd="0" presId="urn:microsoft.com/office/officeart/2016/7/layout/LinearArrowProcessNumbered"/>
    <dgm:cxn modelId="{B23E72A7-43AC-475C-85D2-D7EB183D0557}" type="presParOf" srcId="{1D667C30-7027-41E6-AA60-08A386B2CEC0}" destId="{0160B40B-E2A3-4355-8989-7EB6EB8D7E17}" srcOrd="3" destOrd="0" presId="urn:microsoft.com/office/officeart/2016/7/layout/LinearArrowProcessNumbered"/>
    <dgm:cxn modelId="{946FA410-5C42-4ABC-A404-C03B2EF5B88E}" type="presParOf" srcId="{8766DE14-1A59-4E3D-AF15-D1A08ADDD8D8}" destId="{036715C9-8516-44C2-BF54-9C8792D6F973}" srcOrd="2" destOrd="0" presId="urn:microsoft.com/office/officeart/2016/7/layout/LinearArrowProcessNumbered"/>
    <dgm:cxn modelId="{480EB889-BC3F-43F5-8B07-F1B0B2558AC3}" type="presParOf" srcId="{68F7320F-5B19-4B68-98BB-BA8D9566769E}" destId="{F11096C5-2F0C-4AD0-9C6F-41E3DE1ED899}" srcOrd="1" destOrd="0" presId="urn:microsoft.com/office/officeart/2016/7/layout/LinearArrowProcessNumbered"/>
    <dgm:cxn modelId="{FBBAF159-4741-419F-815B-5C6FAAB85293}" type="presParOf" srcId="{68F7320F-5B19-4B68-98BB-BA8D9566769E}" destId="{969D0925-80BA-4209-8A73-602739E8A3C3}" srcOrd="2" destOrd="0" presId="urn:microsoft.com/office/officeart/2016/7/layout/LinearArrowProcessNumbered"/>
    <dgm:cxn modelId="{8CC2BBA5-EB46-4209-B5AD-ED02F693B8D5}" type="presParOf" srcId="{969D0925-80BA-4209-8A73-602739E8A3C3}" destId="{7748F59D-4E77-4A5F-946D-C0DAEA15F61E}" srcOrd="0" destOrd="0" presId="urn:microsoft.com/office/officeart/2016/7/layout/LinearArrowProcessNumbered"/>
    <dgm:cxn modelId="{E8893305-2FBF-4E99-87C2-8CFECC231B30}" type="presParOf" srcId="{969D0925-80BA-4209-8A73-602739E8A3C3}" destId="{4C4A4D36-EE01-47A5-8C7C-42FDDE9AFF09}" srcOrd="1" destOrd="0" presId="urn:microsoft.com/office/officeart/2016/7/layout/LinearArrowProcessNumbered"/>
    <dgm:cxn modelId="{DB883F48-DB04-431B-8EC4-05B0571857F2}" type="presParOf" srcId="{4C4A4D36-EE01-47A5-8C7C-42FDDE9AFF09}" destId="{A35BA877-014F-4B2A-9E04-B77A223E621D}" srcOrd="0" destOrd="0" presId="urn:microsoft.com/office/officeart/2016/7/layout/LinearArrowProcessNumbered"/>
    <dgm:cxn modelId="{E6914D3D-2DAA-4A73-8BDF-7F06109C5922}" type="presParOf" srcId="{4C4A4D36-EE01-47A5-8C7C-42FDDE9AFF09}" destId="{A20147F5-A4A4-4FE6-8D80-DF1C83F3CC77}" srcOrd="1" destOrd="0" presId="urn:microsoft.com/office/officeart/2016/7/layout/LinearArrowProcessNumbered"/>
    <dgm:cxn modelId="{F5FAA940-02DE-4662-8141-3AFC5FC7DB84}" type="presParOf" srcId="{4C4A4D36-EE01-47A5-8C7C-42FDDE9AFF09}" destId="{BC53C10B-3A8C-443E-9A50-9FED31046492}" srcOrd="2" destOrd="0" presId="urn:microsoft.com/office/officeart/2016/7/layout/LinearArrowProcessNumbered"/>
    <dgm:cxn modelId="{AE1DFBB8-C8B3-44B0-9B36-C2AC33465604}" type="presParOf" srcId="{4C4A4D36-EE01-47A5-8C7C-42FDDE9AFF09}" destId="{376E3CA2-0ED3-4095-B045-ABDF1EE0B08A}" srcOrd="3" destOrd="0" presId="urn:microsoft.com/office/officeart/2016/7/layout/LinearArrowProcessNumbered"/>
    <dgm:cxn modelId="{672CCFB4-1AEB-43CF-9F15-0CB1B731B3DA}" type="presParOf" srcId="{969D0925-80BA-4209-8A73-602739E8A3C3}" destId="{3B4EA67F-6443-4D25-B574-3A1CC88B78F8}" srcOrd="2" destOrd="0" presId="urn:microsoft.com/office/officeart/2016/7/layout/LinearArrowProcessNumbered"/>
    <dgm:cxn modelId="{5E88F794-FCEB-4F21-AA48-C4E850849754}" type="presParOf" srcId="{68F7320F-5B19-4B68-98BB-BA8D9566769E}" destId="{06B5DB67-2B54-40C7-A3BC-6596A163E3B5}" srcOrd="3" destOrd="0" presId="urn:microsoft.com/office/officeart/2016/7/layout/LinearArrowProcessNumbered"/>
    <dgm:cxn modelId="{706A970C-7129-4C4C-BA01-44EEA93CBBE4}" type="presParOf" srcId="{68F7320F-5B19-4B68-98BB-BA8D9566769E}" destId="{FED1C60B-9CA6-4C83-A6C7-9901E139E9EA}" srcOrd="4" destOrd="0" presId="urn:microsoft.com/office/officeart/2016/7/layout/LinearArrowProcessNumbered"/>
    <dgm:cxn modelId="{0E5E4131-0CEF-4CD8-9271-60EB483C9EE3}" type="presParOf" srcId="{FED1C60B-9CA6-4C83-A6C7-9901E139E9EA}" destId="{4D91AC5D-D49C-4572-A968-966C20AD33A1}" srcOrd="0" destOrd="0" presId="urn:microsoft.com/office/officeart/2016/7/layout/LinearArrowProcessNumbered"/>
    <dgm:cxn modelId="{41CD144D-9D73-45F7-9C50-4A9C384BFA81}" type="presParOf" srcId="{FED1C60B-9CA6-4C83-A6C7-9901E139E9EA}" destId="{177A5307-AD49-4AD0-A662-B8ACA48A75EC}" srcOrd="1" destOrd="0" presId="urn:microsoft.com/office/officeart/2016/7/layout/LinearArrowProcessNumbered"/>
    <dgm:cxn modelId="{777F0574-980A-451D-93A2-9CA02CF50A10}" type="presParOf" srcId="{177A5307-AD49-4AD0-A662-B8ACA48A75EC}" destId="{8137D320-2D68-4F16-82F3-3E8B4AF897EE}" srcOrd="0" destOrd="0" presId="urn:microsoft.com/office/officeart/2016/7/layout/LinearArrowProcessNumbered"/>
    <dgm:cxn modelId="{EE7DAFFA-52FC-4667-817B-CD5991E8946A}" type="presParOf" srcId="{177A5307-AD49-4AD0-A662-B8ACA48A75EC}" destId="{D61D55D2-766C-4A0C-9AE6-BAB81FF8C89F}" srcOrd="1" destOrd="0" presId="urn:microsoft.com/office/officeart/2016/7/layout/LinearArrowProcessNumbered"/>
    <dgm:cxn modelId="{5D93B46C-25E0-4CE0-9152-73FC3967E27C}" type="presParOf" srcId="{177A5307-AD49-4AD0-A662-B8ACA48A75EC}" destId="{2F3A1E93-CCA1-4926-83E3-D05E5B21164C}" srcOrd="2" destOrd="0" presId="urn:microsoft.com/office/officeart/2016/7/layout/LinearArrowProcessNumbered"/>
    <dgm:cxn modelId="{A1E4FCA6-50F8-4F9B-891F-D57343898C70}" type="presParOf" srcId="{177A5307-AD49-4AD0-A662-B8ACA48A75EC}" destId="{B56F3525-8D1E-4732-A64D-8D9623D349DD}" srcOrd="3" destOrd="0" presId="urn:microsoft.com/office/officeart/2016/7/layout/LinearArrowProcessNumbered"/>
    <dgm:cxn modelId="{EACCFE76-C122-41D9-995B-EB6A6788695F}" type="presParOf" srcId="{FED1C60B-9CA6-4C83-A6C7-9901E139E9EA}" destId="{C5D6F905-4178-42DA-9963-FD8EC8324C5D}" srcOrd="2" destOrd="0" presId="urn:microsoft.com/office/officeart/2016/7/layout/LinearArrowProcessNumbered"/>
    <dgm:cxn modelId="{485035FE-C592-4C21-837E-336806C42830}" type="presParOf" srcId="{68F7320F-5B19-4B68-98BB-BA8D9566769E}" destId="{627E760E-C6BE-4EC7-9100-BC642CF6202C}" srcOrd="5" destOrd="0" presId="urn:microsoft.com/office/officeart/2016/7/layout/LinearArrowProcessNumbered"/>
    <dgm:cxn modelId="{6060E2B3-E4B4-4D22-A8A8-6D9CAAE28EAE}" type="presParOf" srcId="{68F7320F-5B19-4B68-98BB-BA8D9566769E}" destId="{5C76969E-D9C4-4718-AA09-99DA7DCB18A9}" srcOrd="6" destOrd="0" presId="urn:microsoft.com/office/officeart/2016/7/layout/LinearArrowProcessNumbered"/>
    <dgm:cxn modelId="{BE50AB92-404F-4188-9821-259850CA3883}" type="presParOf" srcId="{5C76969E-D9C4-4718-AA09-99DA7DCB18A9}" destId="{221A9AD0-2BC1-4623-A374-FDCD3EA32408}" srcOrd="0" destOrd="0" presId="urn:microsoft.com/office/officeart/2016/7/layout/LinearArrowProcessNumbered"/>
    <dgm:cxn modelId="{CCEF67AF-833C-4F5B-9D95-7F251D836F0C}" type="presParOf" srcId="{5C76969E-D9C4-4718-AA09-99DA7DCB18A9}" destId="{5A4BA46E-3B4D-4928-8EB0-C13722CC9941}" srcOrd="1" destOrd="0" presId="urn:microsoft.com/office/officeart/2016/7/layout/LinearArrowProcessNumbered"/>
    <dgm:cxn modelId="{13AFE49F-32EE-4EF1-8CF9-A8E7EF7FF5AB}" type="presParOf" srcId="{5A4BA46E-3B4D-4928-8EB0-C13722CC9941}" destId="{52370A57-C148-4D77-9EB9-D7CF4D20A054}" srcOrd="0" destOrd="0" presId="urn:microsoft.com/office/officeart/2016/7/layout/LinearArrowProcessNumbered"/>
    <dgm:cxn modelId="{26A7C2A6-78D4-45B8-863C-C01F7845FF72}" type="presParOf" srcId="{5A4BA46E-3B4D-4928-8EB0-C13722CC9941}" destId="{2B6CD638-3820-42F4-BF67-660A902699B4}" srcOrd="1" destOrd="0" presId="urn:microsoft.com/office/officeart/2016/7/layout/LinearArrowProcessNumbered"/>
    <dgm:cxn modelId="{9F807727-0F27-4E0D-975B-7118A5CFBEC5}" type="presParOf" srcId="{5A4BA46E-3B4D-4928-8EB0-C13722CC9941}" destId="{A1696C8A-E73A-4FF3-8FA3-6A58A347D98B}" srcOrd="2" destOrd="0" presId="urn:microsoft.com/office/officeart/2016/7/layout/LinearArrowProcessNumbered"/>
    <dgm:cxn modelId="{A45213ED-228A-4D8C-9457-D5D28E0D3AD6}" type="presParOf" srcId="{5A4BA46E-3B4D-4928-8EB0-C13722CC9941}" destId="{E49FBE59-1E82-47E8-8C18-FB3D89992952}" srcOrd="3" destOrd="0" presId="urn:microsoft.com/office/officeart/2016/7/layout/LinearArrowProcessNumbered"/>
    <dgm:cxn modelId="{37574641-6792-4F6D-92B3-9DD6500CF11B}" type="presParOf" srcId="{5C76969E-D9C4-4718-AA09-99DA7DCB18A9}" destId="{3CBB7C8B-A65E-46A2-BA21-60EB9F84F169}"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F78390-18F9-4CE8-9257-3D30E96EAC8D}" type="doc">
      <dgm:prSet loTypeId="urn:microsoft.com/office/officeart/2016/7/layout/HorizontalActionList" loCatId="List" qsTypeId="urn:microsoft.com/office/officeart/2005/8/quickstyle/simple1" qsCatId="simple" csTypeId="urn:microsoft.com/office/officeart/2005/8/colors/accent0_2" csCatId="mainScheme" phldr="1"/>
      <dgm:spPr/>
      <dgm:t>
        <a:bodyPr/>
        <a:lstStyle/>
        <a:p>
          <a:endParaRPr lang="en-US"/>
        </a:p>
      </dgm:t>
    </dgm:pt>
    <dgm:pt modelId="{C00C6A19-CF3A-49C5-A828-18D729996562}">
      <dgm:prSet/>
      <dgm:spPr/>
      <dgm:t>
        <a:bodyPr/>
        <a:lstStyle/>
        <a:p>
          <a:r>
            <a:rPr lang="en-US"/>
            <a:t>The Teachers</a:t>
          </a:r>
        </a:p>
        <a:p>
          <a:r>
            <a:rPr lang="en-US"/>
            <a:t>Need</a:t>
          </a:r>
        </a:p>
      </dgm:t>
    </dgm:pt>
    <dgm:pt modelId="{AE83ACDF-4B13-4F19-96E9-CD6AA751F1CA}" type="parTrans" cxnId="{F2D43EAE-8C04-45CE-BD5F-4D43A97E798A}">
      <dgm:prSet/>
      <dgm:spPr/>
      <dgm:t>
        <a:bodyPr/>
        <a:lstStyle/>
        <a:p>
          <a:endParaRPr lang="en-US"/>
        </a:p>
      </dgm:t>
    </dgm:pt>
    <dgm:pt modelId="{9FCE0344-3F87-48ED-A872-9B10B160206D}" type="sibTrans" cxnId="{F2D43EAE-8C04-45CE-BD5F-4D43A97E798A}">
      <dgm:prSet/>
      <dgm:spPr/>
      <dgm:t>
        <a:bodyPr/>
        <a:lstStyle/>
        <a:p>
          <a:endParaRPr lang="en-US"/>
        </a:p>
      </dgm:t>
    </dgm:pt>
    <dgm:pt modelId="{D26D5DF0-1966-46A8-A201-169E53F357A2}">
      <dgm:prSet/>
      <dgm:spPr/>
      <dgm:t>
        <a:bodyPr/>
        <a:lstStyle/>
        <a:p>
          <a:r>
            <a:rPr lang="en-AU" b="1">
              <a:effectLst>
                <a:outerShdw blurRad="38100" dist="38100" dir="2700000" algn="tl">
                  <a:srgbClr val="000000">
                    <a:alpha val="43137"/>
                  </a:srgbClr>
                </a:outerShdw>
              </a:effectLst>
            </a:rPr>
            <a:t>To continue assisting learners in developing competence in the framework until such time as they are confident, independent, current and competently intelligent. </a:t>
          </a:r>
          <a:r>
            <a:rPr lang="en-US"/>
            <a:t> </a:t>
          </a:r>
        </a:p>
      </dgm:t>
    </dgm:pt>
    <dgm:pt modelId="{50C73640-6855-48B8-98FC-12C863613D7F}" type="parTrans" cxnId="{2200E40F-0203-4B34-B171-1FAA17EFE02F}">
      <dgm:prSet/>
      <dgm:spPr/>
      <dgm:t>
        <a:bodyPr/>
        <a:lstStyle/>
        <a:p>
          <a:endParaRPr lang="en-US"/>
        </a:p>
      </dgm:t>
    </dgm:pt>
    <dgm:pt modelId="{93049218-3671-43F8-BC62-67031C12BC7A}" type="sibTrans" cxnId="{2200E40F-0203-4B34-B171-1FAA17EFE02F}">
      <dgm:prSet/>
      <dgm:spPr/>
      <dgm:t>
        <a:bodyPr/>
        <a:lstStyle/>
        <a:p>
          <a:endParaRPr lang="en-US"/>
        </a:p>
      </dgm:t>
    </dgm:pt>
    <dgm:pt modelId="{E54FF0F8-DF6F-476A-96AC-D0716866E752}">
      <dgm:prSet/>
      <dgm:spPr/>
      <dgm:t>
        <a:bodyPr/>
        <a:lstStyle/>
        <a:p>
          <a:r>
            <a:rPr lang="en-US"/>
            <a:t>The Learners </a:t>
          </a:r>
        </a:p>
        <a:p>
          <a:r>
            <a:rPr lang="en-US"/>
            <a:t>Need</a:t>
          </a:r>
        </a:p>
      </dgm:t>
    </dgm:pt>
    <dgm:pt modelId="{9DFE9F8E-9CB7-48E3-949E-E35DFE5BF2FC}" type="parTrans" cxnId="{27693DEC-1734-4E6B-9C02-0C7405C6DAA5}">
      <dgm:prSet/>
      <dgm:spPr/>
      <dgm:t>
        <a:bodyPr/>
        <a:lstStyle/>
        <a:p>
          <a:endParaRPr lang="en-US"/>
        </a:p>
      </dgm:t>
    </dgm:pt>
    <dgm:pt modelId="{45470E70-01B7-43A7-A531-C58FFE0D3307}" type="sibTrans" cxnId="{27693DEC-1734-4E6B-9C02-0C7405C6DAA5}">
      <dgm:prSet/>
      <dgm:spPr/>
      <dgm:t>
        <a:bodyPr/>
        <a:lstStyle/>
        <a:p>
          <a:endParaRPr lang="en-US"/>
        </a:p>
      </dgm:t>
    </dgm:pt>
    <dgm:pt modelId="{52C7215D-678A-4FE2-B7E2-A2217143865E}">
      <dgm:prSet/>
      <dgm:spPr/>
      <dgm:t>
        <a:bodyPr/>
        <a:lstStyle/>
        <a:p>
          <a:r>
            <a:rPr lang="en-AU" b="1" dirty="0">
              <a:effectLst>
                <a:outerShdw blurRad="38100" dist="38100" dir="2700000" algn="tl">
                  <a:srgbClr val="000000">
                    <a:alpha val="43137"/>
                  </a:srgbClr>
                </a:outerShdw>
              </a:effectLst>
            </a:rPr>
            <a:t> To demonstrate that they have achieved the four premises of confidence or certainty (Premise 1), independence or autonomy (Premise 2), currency (Premise 3) and competency intelligence (Premise4) </a:t>
          </a:r>
          <a:endParaRPr lang="en-US" dirty="0"/>
        </a:p>
      </dgm:t>
    </dgm:pt>
    <dgm:pt modelId="{C1E53467-38E9-4F9E-BAC2-7FF5B91B5D9C}" type="parTrans" cxnId="{45DD44F7-EAA3-4711-B7C0-234EDB5FC1B3}">
      <dgm:prSet/>
      <dgm:spPr/>
      <dgm:t>
        <a:bodyPr/>
        <a:lstStyle/>
        <a:p>
          <a:endParaRPr lang="en-US"/>
        </a:p>
      </dgm:t>
    </dgm:pt>
    <dgm:pt modelId="{898D614F-0607-451A-9E70-EA977D302DF4}" type="sibTrans" cxnId="{45DD44F7-EAA3-4711-B7C0-234EDB5FC1B3}">
      <dgm:prSet/>
      <dgm:spPr/>
      <dgm:t>
        <a:bodyPr/>
        <a:lstStyle/>
        <a:p>
          <a:endParaRPr lang="en-US"/>
        </a:p>
      </dgm:t>
    </dgm:pt>
    <dgm:pt modelId="{00316DC5-AE7D-4C4D-995C-C92C2FFF2E09}" type="pres">
      <dgm:prSet presAssocID="{C9F78390-18F9-4CE8-9257-3D30E96EAC8D}" presName="Name0" presStyleCnt="0">
        <dgm:presLayoutVars>
          <dgm:dir/>
          <dgm:animLvl val="lvl"/>
          <dgm:resizeHandles val="exact"/>
        </dgm:presLayoutVars>
      </dgm:prSet>
      <dgm:spPr/>
      <dgm:t>
        <a:bodyPr/>
        <a:lstStyle/>
        <a:p>
          <a:endParaRPr lang="en-US"/>
        </a:p>
      </dgm:t>
    </dgm:pt>
    <dgm:pt modelId="{C915A34A-2388-4B46-9F80-95B104441A3B}" type="pres">
      <dgm:prSet presAssocID="{C00C6A19-CF3A-49C5-A828-18D729996562}" presName="composite" presStyleCnt="0"/>
      <dgm:spPr/>
    </dgm:pt>
    <dgm:pt modelId="{E30B8AEB-D738-45AF-83B2-94801801C6A5}" type="pres">
      <dgm:prSet presAssocID="{C00C6A19-CF3A-49C5-A828-18D729996562}" presName="parTx" presStyleLbl="alignNode1" presStyleIdx="0" presStyleCnt="2">
        <dgm:presLayoutVars>
          <dgm:chMax val="0"/>
          <dgm:chPref val="0"/>
        </dgm:presLayoutVars>
      </dgm:prSet>
      <dgm:spPr/>
      <dgm:t>
        <a:bodyPr/>
        <a:lstStyle/>
        <a:p>
          <a:endParaRPr lang="en-US"/>
        </a:p>
      </dgm:t>
    </dgm:pt>
    <dgm:pt modelId="{9FB9B04D-3BFD-4A73-8B7B-7F3E61D28CC3}" type="pres">
      <dgm:prSet presAssocID="{C00C6A19-CF3A-49C5-A828-18D729996562}" presName="desTx" presStyleLbl="alignAccFollowNode1" presStyleIdx="0" presStyleCnt="2">
        <dgm:presLayoutVars/>
      </dgm:prSet>
      <dgm:spPr/>
      <dgm:t>
        <a:bodyPr/>
        <a:lstStyle/>
        <a:p>
          <a:endParaRPr lang="en-US"/>
        </a:p>
      </dgm:t>
    </dgm:pt>
    <dgm:pt modelId="{1DEED6C9-E171-43B2-AE63-314515D9ABD2}" type="pres">
      <dgm:prSet presAssocID="{9FCE0344-3F87-48ED-A872-9B10B160206D}" presName="space" presStyleCnt="0"/>
      <dgm:spPr/>
    </dgm:pt>
    <dgm:pt modelId="{1E0C6555-AA4A-44D7-B590-1F3F51502B08}" type="pres">
      <dgm:prSet presAssocID="{E54FF0F8-DF6F-476A-96AC-D0716866E752}" presName="composite" presStyleCnt="0"/>
      <dgm:spPr/>
    </dgm:pt>
    <dgm:pt modelId="{46FF466E-AFE7-435C-84DD-33F5B760EF57}" type="pres">
      <dgm:prSet presAssocID="{E54FF0F8-DF6F-476A-96AC-D0716866E752}" presName="parTx" presStyleLbl="alignNode1" presStyleIdx="1" presStyleCnt="2">
        <dgm:presLayoutVars>
          <dgm:chMax val="0"/>
          <dgm:chPref val="0"/>
        </dgm:presLayoutVars>
      </dgm:prSet>
      <dgm:spPr/>
      <dgm:t>
        <a:bodyPr/>
        <a:lstStyle/>
        <a:p>
          <a:endParaRPr lang="en-US"/>
        </a:p>
      </dgm:t>
    </dgm:pt>
    <dgm:pt modelId="{AAD24D27-911C-43D8-A23A-F740C3A04D75}" type="pres">
      <dgm:prSet presAssocID="{E54FF0F8-DF6F-476A-96AC-D0716866E752}" presName="desTx" presStyleLbl="alignAccFollowNode1" presStyleIdx="1" presStyleCnt="2">
        <dgm:presLayoutVars/>
      </dgm:prSet>
      <dgm:spPr/>
      <dgm:t>
        <a:bodyPr/>
        <a:lstStyle/>
        <a:p>
          <a:endParaRPr lang="en-US"/>
        </a:p>
      </dgm:t>
    </dgm:pt>
  </dgm:ptLst>
  <dgm:cxnLst>
    <dgm:cxn modelId="{27693DEC-1734-4E6B-9C02-0C7405C6DAA5}" srcId="{C9F78390-18F9-4CE8-9257-3D30E96EAC8D}" destId="{E54FF0F8-DF6F-476A-96AC-D0716866E752}" srcOrd="1" destOrd="0" parTransId="{9DFE9F8E-9CB7-48E3-949E-E35DFE5BF2FC}" sibTransId="{45470E70-01B7-43A7-A531-C58FFE0D3307}"/>
    <dgm:cxn modelId="{2C86E96C-0444-4558-B530-B3A1B337358B}" type="presOf" srcId="{D26D5DF0-1966-46A8-A201-169E53F357A2}" destId="{9FB9B04D-3BFD-4A73-8B7B-7F3E61D28CC3}" srcOrd="0" destOrd="0" presId="urn:microsoft.com/office/officeart/2016/7/layout/HorizontalActionList"/>
    <dgm:cxn modelId="{2200E40F-0203-4B34-B171-1FAA17EFE02F}" srcId="{C00C6A19-CF3A-49C5-A828-18D729996562}" destId="{D26D5DF0-1966-46A8-A201-169E53F357A2}" srcOrd="0" destOrd="0" parTransId="{50C73640-6855-48B8-98FC-12C863613D7F}" sibTransId="{93049218-3671-43F8-BC62-67031C12BC7A}"/>
    <dgm:cxn modelId="{19301759-E060-429A-8BD9-5A5A5221B41C}" type="presOf" srcId="{C9F78390-18F9-4CE8-9257-3D30E96EAC8D}" destId="{00316DC5-AE7D-4C4D-995C-C92C2FFF2E09}" srcOrd="0" destOrd="0" presId="urn:microsoft.com/office/officeart/2016/7/layout/HorizontalActionList"/>
    <dgm:cxn modelId="{57072CD5-6DC8-45A2-8121-E2F0BB7F9422}" type="presOf" srcId="{C00C6A19-CF3A-49C5-A828-18D729996562}" destId="{E30B8AEB-D738-45AF-83B2-94801801C6A5}" srcOrd="0" destOrd="0" presId="urn:microsoft.com/office/officeart/2016/7/layout/HorizontalActionList"/>
    <dgm:cxn modelId="{E509C05F-28AF-48F5-8E0D-DE4E82A1E160}" type="presOf" srcId="{52C7215D-678A-4FE2-B7E2-A2217143865E}" destId="{AAD24D27-911C-43D8-A23A-F740C3A04D75}" srcOrd="0" destOrd="0" presId="urn:microsoft.com/office/officeart/2016/7/layout/HorizontalActionList"/>
    <dgm:cxn modelId="{45DD44F7-EAA3-4711-B7C0-234EDB5FC1B3}" srcId="{E54FF0F8-DF6F-476A-96AC-D0716866E752}" destId="{52C7215D-678A-4FE2-B7E2-A2217143865E}" srcOrd="0" destOrd="0" parTransId="{C1E53467-38E9-4F9E-BAC2-7FF5B91B5D9C}" sibTransId="{898D614F-0607-451A-9E70-EA977D302DF4}"/>
    <dgm:cxn modelId="{F2D43EAE-8C04-45CE-BD5F-4D43A97E798A}" srcId="{C9F78390-18F9-4CE8-9257-3D30E96EAC8D}" destId="{C00C6A19-CF3A-49C5-A828-18D729996562}" srcOrd="0" destOrd="0" parTransId="{AE83ACDF-4B13-4F19-96E9-CD6AA751F1CA}" sibTransId="{9FCE0344-3F87-48ED-A872-9B10B160206D}"/>
    <dgm:cxn modelId="{E00CBA23-2A2C-418F-9D17-DBE6B5FE22DB}" type="presOf" srcId="{E54FF0F8-DF6F-476A-96AC-D0716866E752}" destId="{46FF466E-AFE7-435C-84DD-33F5B760EF57}" srcOrd="0" destOrd="0" presId="urn:microsoft.com/office/officeart/2016/7/layout/HorizontalActionList"/>
    <dgm:cxn modelId="{7493F813-4B4E-426E-A224-F9D601953F8F}" type="presParOf" srcId="{00316DC5-AE7D-4C4D-995C-C92C2FFF2E09}" destId="{C915A34A-2388-4B46-9F80-95B104441A3B}" srcOrd="0" destOrd="0" presId="urn:microsoft.com/office/officeart/2016/7/layout/HorizontalActionList"/>
    <dgm:cxn modelId="{BC54F055-F13F-4FF4-8D4A-B25D08448991}" type="presParOf" srcId="{C915A34A-2388-4B46-9F80-95B104441A3B}" destId="{E30B8AEB-D738-45AF-83B2-94801801C6A5}" srcOrd="0" destOrd="0" presId="urn:microsoft.com/office/officeart/2016/7/layout/HorizontalActionList"/>
    <dgm:cxn modelId="{94CA2F9F-974A-4A7B-8D30-5B40FA28200C}" type="presParOf" srcId="{C915A34A-2388-4B46-9F80-95B104441A3B}" destId="{9FB9B04D-3BFD-4A73-8B7B-7F3E61D28CC3}" srcOrd="1" destOrd="0" presId="urn:microsoft.com/office/officeart/2016/7/layout/HorizontalActionList"/>
    <dgm:cxn modelId="{006BFC65-05A4-4A34-B26A-2BE3DA0ECF5B}" type="presParOf" srcId="{00316DC5-AE7D-4C4D-995C-C92C2FFF2E09}" destId="{1DEED6C9-E171-43B2-AE63-314515D9ABD2}" srcOrd="1" destOrd="0" presId="urn:microsoft.com/office/officeart/2016/7/layout/HorizontalActionList"/>
    <dgm:cxn modelId="{006967D7-3FEC-4573-9A39-ABAA6CF31CE7}" type="presParOf" srcId="{00316DC5-AE7D-4C4D-995C-C92C2FFF2E09}" destId="{1E0C6555-AA4A-44D7-B590-1F3F51502B08}" srcOrd="2" destOrd="0" presId="urn:microsoft.com/office/officeart/2016/7/layout/HorizontalActionList"/>
    <dgm:cxn modelId="{3A90734C-BA61-489B-A305-1C16EE8B52BE}" type="presParOf" srcId="{1E0C6555-AA4A-44D7-B590-1F3F51502B08}" destId="{46FF466E-AFE7-435C-84DD-33F5B760EF57}" srcOrd="0" destOrd="0" presId="urn:microsoft.com/office/officeart/2016/7/layout/HorizontalActionList"/>
    <dgm:cxn modelId="{F3DFE213-251E-484A-89E2-7267031A023E}" type="presParOf" srcId="{1E0C6555-AA4A-44D7-B590-1F3F51502B08}" destId="{AAD24D27-911C-43D8-A23A-F740C3A04D75}" srcOrd="1" destOrd="0" presId="urn:microsoft.com/office/officeart/2016/7/layout/Horizontal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025A12-A84E-493C-834B-603E34B2BDED}" type="doc">
      <dgm:prSet loTypeId="urn:microsoft.com/office/officeart/2016/7/layout/LinearArrowProcessNumbered" loCatId="process" qsTypeId="urn:microsoft.com/office/officeart/2005/8/quickstyle/simple1" qsCatId="simple" csTypeId="urn:microsoft.com/office/officeart/2005/8/colors/accent0_2" csCatId="mainScheme" phldr="1"/>
      <dgm:spPr/>
      <dgm:t>
        <a:bodyPr/>
        <a:lstStyle/>
        <a:p>
          <a:endParaRPr lang="en-US"/>
        </a:p>
      </dgm:t>
    </dgm:pt>
    <dgm:pt modelId="{946CBFF7-63D2-4C23-99BA-58D04E2B704C}">
      <dgm:prSet custT="1"/>
      <dgm:spPr/>
      <dgm:t>
        <a:bodyPr/>
        <a:lstStyle/>
        <a:p>
          <a:pPr algn="l"/>
          <a:r>
            <a:rPr lang="en-AU" sz="1400" b="1" dirty="0">
              <a:effectLst>
                <a:outerShdw blurRad="38100" dist="38100" dir="2700000" algn="tl">
                  <a:srgbClr val="000000">
                    <a:alpha val="43137"/>
                  </a:srgbClr>
                </a:outerShdw>
              </a:effectLst>
            </a:rPr>
            <a:t>CERTAINTY -individuals engage fully in the activities of life and perform according to the certainty that they possess a special quality called competence. </a:t>
          </a:r>
          <a:endParaRPr lang="en-US" sz="1100" dirty="0"/>
        </a:p>
      </dgm:t>
    </dgm:pt>
    <dgm:pt modelId="{4ED98FFC-D434-4A32-9F76-A57D17A8D236}" type="parTrans" cxnId="{B7CE4F23-B20E-42A7-963E-25825E472CB9}">
      <dgm:prSet/>
      <dgm:spPr/>
      <dgm:t>
        <a:bodyPr/>
        <a:lstStyle/>
        <a:p>
          <a:endParaRPr lang="en-US"/>
        </a:p>
      </dgm:t>
    </dgm:pt>
    <dgm:pt modelId="{E99A7973-8484-4153-BA9E-C37B1DE72681}" type="sibTrans" cxnId="{B7CE4F23-B20E-42A7-963E-25825E472CB9}">
      <dgm:prSet phldrT="1" phldr="0" custT="1"/>
      <dgm:spPr/>
      <dgm:t>
        <a:bodyPr/>
        <a:lstStyle/>
        <a:p>
          <a:r>
            <a:rPr lang="en-US" sz="1400" dirty="0"/>
            <a:t>Premise</a:t>
          </a:r>
          <a:r>
            <a:rPr lang="en-US" sz="1600" dirty="0"/>
            <a:t> 1</a:t>
          </a:r>
        </a:p>
      </dgm:t>
    </dgm:pt>
    <dgm:pt modelId="{0DA23195-30AB-4E6E-B57F-C854970A3D58}">
      <dgm:prSet custT="1"/>
      <dgm:spPr/>
      <dgm:t>
        <a:bodyPr/>
        <a:lstStyle/>
        <a:p>
          <a:pPr algn="just"/>
          <a:r>
            <a:rPr lang="en-US" sz="1400" b="1" dirty="0">
              <a:effectLst>
                <a:outerShdw blurRad="38100" dist="38100" dir="2700000" algn="tl">
                  <a:srgbClr val="000000">
                    <a:alpha val="43137"/>
                  </a:srgbClr>
                </a:outerShdw>
              </a:effectLst>
            </a:rPr>
            <a:t>INDEPENDENCY - </a:t>
          </a:r>
          <a:r>
            <a:rPr lang="en-AU" sz="1400" b="1" dirty="0"/>
            <a:t>to </a:t>
          </a:r>
          <a:r>
            <a:rPr lang="en-AU" sz="1400" b="1" dirty="0">
              <a:effectLst>
                <a:outerShdw blurRad="38100" dist="38100" dir="2700000" algn="tl">
                  <a:srgbClr val="000000">
                    <a:alpha val="43137"/>
                  </a:srgbClr>
                </a:outerShdw>
              </a:effectLst>
            </a:rPr>
            <a:t>achieve certainty the individual needs to develop competency and continue on this path until he/she attains independency.</a:t>
          </a:r>
          <a:endParaRPr lang="en-US" sz="1400" b="1" dirty="0">
            <a:effectLst>
              <a:outerShdw blurRad="38100" dist="38100" dir="2700000" algn="tl">
                <a:srgbClr val="000000">
                  <a:alpha val="43137"/>
                </a:srgbClr>
              </a:outerShdw>
            </a:effectLst>
          </a:endParaRPr>
        </a:p>
      </dgm:t>
    </dgm:pt>
    <dgm:pt modelId="{8501AC0E-745E-47FC-9AF6-24B35DA75ACB}" type="parTrans" cxnId="{FF0A5AA4-637D-4E31-AC06-9CCB82DD6FDC}">
      <dgm:prSet/>
      <dgm:spPr/>
      <dgm:t>
        <a:bodyPr/>
        <a:lstStyle/>
        <a:p>
          <a:endParaRPr lang="en-US"/>
        </a:p>
      </dgm:t>
    </dgm:pt>
    <dgm:pt modelId="{945E0137-3B16-49B8-9328-5895AAFCF307}" type="sibTrans" cxnId="{FF0A5AA4-637D-4E31-AC06-9CCB82DD6FDC}">
      <dgm:prSet phldrT="2" phldr="0" custT="1"/>
      <dgm:spPr/>
      <dgm:t>
        <a:bodyPr/>
        <a:lstStyle/>
        <a:p>
          <a:r>
            <a:rPr lang="en-US" sz="1400" dirty="0"/>
            <a:t>Premise 2</a:t>
          </a:r>
        </a:p>
      </dgm:t>
    </dgm:pt>
    <dgm:pt modelId="{6A1E9931-13C7-4776-9BAF-E9F99E81E0C7}">
      <dgm:prSet custT="1"/>
      <dgm:spPr/>
      <dgm:t>
        <a:bodyPr/>
        <a:lstStyle/>
        <a:p>
          <a:r>
            <a:rPr lang="en-AU" sz="1400" b="1" dirty="0">
              <a:effectLst>
                <a:outerShdw blurRad="38100" dist="38100" dir="2700000" algn="tl">
                  <a:srgbClr val="000000">
                    <a:alpha val="43137"/>
                  </a:srgbClr>
                </a:outerShdw>
              </a:effectLst>
            </a:rPr>
            <a:t>CURRENCY – The individual learner needs to maintain currency . </a:t>
          </a:r>
        </a:p>
        <a:p>
          <a:r>
            <a:rPr lang="en-AU" sz="1400" b="1" dirty="0">
              <a:effectLst>
                <a:outerShdw blurRad="38100" dist="38100" dir="2700000" algn="tl">
                  <a:srgbClr val="000000">
                    <a:alpha val="43137"/>
                  </a:srgbClr>
                </a:outerShdw>
              </a:effectLst>
            </a:rPr>
            <a:t>Without currency, the knowledge and skills become outdated and obsolete. </a:t>
          </a:r>
          <a:endParaRPr lang="en-US" sz="1400" dirty="0">
            <a:effectLst>
              <a:outerShdw blurRad="38100" dist="38100" dir="2700000" algn="tl">
                <a:srgbClr val="000000">
                  <a:alpha val="43137"/>
                </a:srgbClr>
              </a:outerShdw>
            </a:effectLst>
          </a:endParaRPr>
        </a:p>
      </dgm:t>
    </dgm:pt>
    <dgm:pt modelId="{1DF10659-CA58-4C8A-9629-B0FC954518DE}" type="parTrans" cxnId="{5910B06C-CE6D-42AD-B3C7-0EF3A97A3732}">
      <dgm:prSet/>
      <dgm:spPr/>
      <dgm:t>
        <a:bodyPr/>
        <a:lstStyle/>
        <a:p>
          <a:endParaRPr lang="en-US"/>
        </a:p>
      </dgm:t>
    </dgm:pt>
    <dgm:pt modelId="{0B50E7E8-E5EB-4056-8EE3-CD0F41DA4FF8}" type="sibTrans" cxnId="{5910B06C-CE6D-42AD-B3C7-0EF3A97A3732}">
      <dgm:prSet phldrT="3" phldr="0"/>
      <dgm:spPr/>
      <dgm:t>
        <a:bodyPr/>
        <a:lstStyle/>
        <a:p>
          <a:r>
            <a:rPr lang="en-US" dirty="0"/>
            <a:t>Premise3</a:t>
          </a:r>
        </a:p>
      </dgm:t>
    </dgm:pt>
    <dgm:pt modelId="{48AAAEB0-AA35-40DE-9372-93ACCFB9688C}">
      <dgm:prSet custT="1"/>
      <dgm:spPr/>
      <dgm:t>
        <a:bodyPr/>
        <a:lstStyle/>
        <a:p>
          <a:r>
            <a:rPr lang="en-AU" sz="1400" b="1" dirty="0">
              <a:effectLst>
                <a:outerShdw blurRad="38100" dist="38100" dir="2700000" algn="tl">
                  <a:srgbClr val="000000">
                    <a:alpha val="43137"/>
                  </a:srgbClr>
                </a:outerShdw>
              </a:effectLst>
            </a:rPr>
            <a:t>INTELLIGENCE –The learner needs to develop competency intelligence (CQ), to balance his/her intellectual abilities (IQ) and his/her emotional competences (EQ). </a:t>
          </a:r>
          <a:endParaRPr lang="en-US" sz="1400" dirty="0"/>
        </a:p>
      </dgm:t>
    </dgm:pt>
    <dgm:pt modelId="{3C79586A-847B-46BC-A95F-64B886CF0857}" type="parTrans" cxnId="{F53E31E0-B3AE-47CD-82EA-4749A381D575}">
      <dgm:prSet/>
      <dgm:spPr/>
      <dgm:t>
        <a:bodyPr/>
        <a:lstStyle/>
        <a:p>
          <a:endParaRPr lang="en-US"/>
        </a:p>
      </dgm:t>
    </dgm:pt>
    <dgm:pt modelId="{33316168-F0E1-490D-93BC-9CBE78D27C94}" type="sibTrans" cxnId="{F53E31E0-B3AE-47CD-82EA-4749A381D575}">
      <dgm:prSet phldrT="4" phldr="0"/>
      <dgm:spPr/>
      <dgm:t>
        <a:bodyPr/>
        <a:lstStyle/>
        <a:p>
          <a:r>
            <a:rPr lang="en-US" dirty="0"/>
            <a:t>Premise4</a:t>
          </a:r>
        </a:p>
      </dgm:t>
    </dgm:pt>
    <dgm:pt modelId="{3AAF9B50-6A33-4526-BB7D-66B19557ADD0}" type="pres">
      <dgm:prSet presAssocID="{9D025A12-A84E-493C-834B-603E34B2BDED}" presName="linearFlow" presStyleCnt="0">
        <dgm:presLayoutVars>
          <dgm:dir/>
          <dgm:animLvl val="lvl"/>
          <dgm:resizeHandles val="exact"/>
        </dgm:presLayoutVars>
      </dgm:prSet>
      <dgm:spPr/>
      <dgm:t>
        <a:bodyPr/>
        <a:lstStyle/>
        <a:p>
          <a:endParaRPr lang="en-US"/>
        </a:p>
      </dgm:t>
    </dgm:pt>
    <dgm:pt modelId="{5FA1121A-6CB3-41E8-BC46-E553F79E2CFF}" type="pres">
      <dgm:prSet presAssocID="{946CBFF7-63D2-4C23-99BA-58D04E2B704C}" presName="compositeNode" presStyleCnt="0"/>
      <dgm:spPr/>
    </dgm:pt>
    <dgm:pt modelId="{19795D9B-FC95-4C2E-8BA5-E7F40F29732F}" type="pres">
      <dgm:prSet presAssocID="{946CBFF7-63D2-4C23-99BA-58D04E2B704C}" presName="parTx" presStyleLbl="node1" presStyleIdx="0" presStyleCnt="0">
        <dgm:presLayoutVars>
          <dgm:chMax val="0"/>
          <dgm:chPref val="0"/>
          <dgm:bulletEnabled val="1"/>
        </dgm:presLayoutVars>
      </dgm:prSet>
      <dgm:spPr/>
    </dgm:pt>
    <dgm:pt modelId="{1C89B761-759F-461D-BC5F-A4CC8AE594E4}" type="pres">
      <dgm:prSet presAssocID="{946CBFF7-63D2-4C23-99BA-58D04E2B704C}" presName="parSh" presStyleCnt="0"/>
      <dgm:spPr/>
    </dgm:pt>
    <dgm:pt modelId="{DD23F801-6671-48BF-9B44-C7A4663B9FAC}" type="pres">
      <dgm:prSet presAssocID="{946CBFF7-63D2-4C23-99BA-58D04E2B704C}" presName="lineNode" presStyleLbl="alignAccFollowNode1" presStyleIdx="0" presStyleCnt="12"/>
      <dgm:spPr/>
    </dgm:pt>
    <dgm:pt modelId="{397889A3-BD18-4945-8EE3-1ABA667FFBC6}" type="pres">
      <dgm:prSet presAssocID="{946CBFF7-63D2-4C23-99BA-58D04E2B704C}" presName="lineArrowNode" presStyleLbl="alignAccFollowNode1" presStyleIdx="1" presStyleCnt="12"/>
      <dgm:spPr/>
    </dgm:pt>
    <dgm:pt modelId="{3EDF98B1-9F41-4527-8518-C097000E4383}" type="pres">
      <dgm:prSet presAssocID="{E99A7973-8484-4153-BA9E-C37B1DE72681}" presName="sibTransNodeCircle" presStyleLbl="alignNode1" presStyleIdx="0" presStyleCnt="4" custScaleX="100000">
        <dgm:presLayoutVars>
          <dgm:chMax val="0"/>
          <dgm:bulletEnabled/>
        </dgm:presLayoutVars>
      </dgm:prSet>
      <dgm:spPr/>
      <dgm:t>
        <a:bodyPr/>
        <a:lstStyle/>
        <a:p>
          <a:endParaRPr lang="en-US"/>
        </a:p>
      </dgm:t>
    </dgm:pt>
    <dgm:pt modelId="{AE58C5C0-7EBF-4733-BCB4-84BE8D71A744}" type="pres">
      <dgm:prSet presAssocID="{E99A7973-8484-4153-BA9E-C37B1DE72681}" presName="spacerBetweenCircleAndCallout" presStyleCnt="0">
        <dgm:presLayoutVars/>
      </dgm:prSet>
      <dgm:spPr/>
    </dgm:pt>
    <dgm:pt modelId="{E6FF4BCA-ABA8-4C78-9CCE-9D3318DF833B}" type="pres">
      <dgm:prSet presAssocID="{946CBFF7-63D2-4C23-99BA-58D04E2B704C}" presName="nodeText" presStyleLbl="alignAccFollowNode1" presStyleIdx="2" presStyleCnt="12" custLinFactNeighborX="-133" custLinFactNeighborY="-525">
        <dgm:presLayoutVars>
          <dgm:bulletEnabled val="1"/>
        </dgm:presLayoutVars>
      </dgm:prSet>
      <dgm:spPr/>
      <dgm:t>
        <a:bodyPr/>
        <a:lstStyle/>
        <a:p>
          <a:endParaRPr lang="en-US"/>
        </a:p>
      </dgm:t>
    </dgm:pt>
    <dgm:pt modelId="{DCC569E2-CF49-4345-99B8-A30D69E9B82B}" type="pres">
      <dgm:prSet presAssocID="{E99A7973-8484-4153-BA9E-C37B1DE72681}" presName="sibTransComposite" presStyleCnt="0"/>
      <dgm:spPr/>
    </dgm:pt>
    <dgm:pt modelId="{43E6450B-B338-4CC9-A9E0-BB809B30384F}" type="pres">
      <dgm:prSet presAssocID="{0DA23195-30AB-4E6E-B57F-C854970A3D58}" presName="compositeNode" presStyleCnt="0"/>
      <dgm:spPr/>
    </dgm:pt>
    <dgm:pt modelId="{C110D937-1A62-45EE-8100-F4D5669A984A}" type="pres">
      <dgm:prSet presAssocID="{0DA23195-30AB-4E6E-B57F-C854970A3D58}" presName="parTx" presStyleLbl="node1" presStyleIdx="0" presStyleCnt="0">
        <dgm:presLayoutVars>
          <dgm:chMax val="0"/>
          <dgm:chPref val="0"/>
          <dgm:bulletEnabled val="1"/>
        </dgm:presLayoutVars>
      </dgm:prSet>
      <dgm:spPr/>
    </dgm:pt>
    <dgm:pt modelId="{0DAC3974-CFF1-42CB-99EA-1640E0ECB01B}" type="pres">
      <dgm:prSet presAssocID="{0DA23195-30AB-4E6E-B57F-C854970A3D58}" presName="parSh" presStyleCnt="0"/>
      <dgm:spPr/>
    </dgm:pt>
    <dgm:pt modelId="{ED1F713D-1C8A-4226-B4BF-0023767A11FF}" type="pres">
      <dgm:prSet presAssocID="{0DA23195-30AB-4E6E-B57F-C854970A3D58}" presName="lineNode" presStyleLbl="alignAccFollowNode1" presStyleIdx="3" presStyleCnt="12"/>
      <dgm:spPr/>
    </dgm:pt>
    <dgm:pt modelId="{6D44CABF-00AC-42F2-8EA7-FDAF42175A5E}" type="pres">
      <dgm:prSet presAssocID="{0DA23195-30AB-4E6E-B57F-C854970A3D58}" presName="lineArrowNode" presStyleLbl="alignAccFollowNode1" presStyleIdx="4" presStyleCnt="12"/>
      <dgm:spPr/>
    </dgm:pt>
    <dgm:pt modelId="{DE651B56-EFE7-42CA-B0BC-CC3ADA185CD1}" type="pres">
      <dgm:prSet presAssocID="{945E0137-3B16-49B8-9328-5895AAFCF307}" presName="sibTransNodeCircle" presStyleLbl="alignNode1" presStyleIdx="1" presStyleCnt="4" custScaleX="100000" custScaleY="100000">
        <dgm:presLayoutVars>
          <dgm:chMax val="0"/>
          <dgm:bulletEnabled/>
        </dgm:presLayoutVars>
      </dgm:prSet>
      <dgm:spPr/>
      <dgm:t>
        <a:bodyPr/>
        <a:lstStyle/>
        <a:p>
          <a:endParaRPr lang="en-US"/>
        </a:p>
      </dgm:t>
    </dgm:pt>
    <dgm:pt modelId="{CE45652A-0E61-4C17-A927-1BAE064FB6E9}" type="pres">
      <dgm:prSet presAssocID="{945E0137-3B16-49B8-9328-5895AAFCF307}" presName="spacerBetweenCircleAndCallout" presStyleCnt="0">
        <dgm:presLayoutVars/>
      </dgm:prSet>
      <dgm:spPr/>
    </dgm:pt>
    <dgm:pt modelId="{3DD552E8-A4F3-4344-ABB1-40451A6BE8E6}" type="pres">
      <dgm:prSet presAssocID="{0DA23195-30AB-4E6E-B57F-C854970A3D58}" presName="nodeText" presStyleLbl="alignAccFollowNode1" presStyleIdx="5" presStyleCnt="12">
        <dgm:presLayoutVars>
          <dgm:bulletEnabled val="1"/>
        </dgm:presLayoutVars>
      </dgm:prSet>
      <dgm:spPr/>
      <dgm:t>
        <a:bodyPr/>
        <a:lstStyle/>
        <a:p>
          <a:endParaRPr lang="en-US"/>
        </a:p>
      </dgm:t>
    </dgm:pt>
    <dgm:pt modelId="{9F38DC69-F1A9-40F0-B44E-869099B25E3C}" type="pres">
      <dgm:prSet presAssocID="{945E0137-3B16-49B8-9328-5895AAFCF307}" presName="sibTransComposite" presStyleCnt="0"/>
      <dgm:spPr/>
    </dgm:pt>
    <dgm:pt modelId="{11F05204-E18B-46F4-AFA6-FDEE8B48AC1E}" type="pres">
      <dgm:prSet presAssocID="{6A1E9931-13C7-4776-9BAF-E9F99E81E0C7}" presName="compositeNode" presStyleCnt="0"/>
      <dgm:spPr/>
    </dgm:pt>
    <dgm:pt modelId="{A55B1D2C-9553-445F-A379-3AF75E12557A}" type="pres">
      <dgm:prSet presAssocID="{6A1E9931-13C7-4776-9BAF-E9F99E81E0C7}" presName="parTx" presStyleLbl="node1" presStyleIdx="0" presStyleCnt="0">
        <dgm:presLayoutVars>
          <dgm:chMax val="0"/>
          <dgm:chPref val="0"/>
          <dgm:bulletEnabled val="1"/>
        </dgm:presLayoutVars>
      </dgm:prSet>
      <dgm:spPr/>
    </dgm:pt>
    <dgm:pt modelId="{8F7FD000-2E29-4BAB-9498-2A5B20490CF9}" type="pres">
      <dgm:prSet presAssocID="{6A1E9931-13C7-4776-9BAF-E9F99E81E0C7}" presName="parSh" presStyleCnt="0"/>
      <dgm:spPr/>
    </dgm:pt>
    <dgm:pt modelId="{A31DEEAE-9557-4213-A5AB-D50778C1C0F4}" type="pres">
      <dgm:prSet presAssocID="{6A1E9931-13C7-4776-9BAF-E9F99E81E0C7}" presName="lineNode" presStyleLbl="alignAccFollowNode1" presStyleIdx="6" presStyleCnt="12"/>
      <dgm:spPr/>
    </dgm:pt>
    <dgm:pt modelId="{0971D961-7CA4-4C58-81B7-02379D0733FF}" type="pres">
      <dgm:prSet presAssocID="{6A1E9931-13C7-4776-9BAF-E9F99E81E0C7}" presName="lineArrowNode" presStyleLbl="alignAccFollowNode1" presStyleIdx="7" presStyleCnt="12"/>
      <dgm:spPr/>
    </dgm:pt>
    <dgm:pt modelId="{9395255B-B762-49DA-8875-4BAA14D19BFB}" type="pres">
      <dgm:prSet presAssocID="{0B50E7E8-E5EB-4056-8EE3-CD0F41DA4FF8}" presName="sibTransNodeCircle" presStyleLbl="alignNode1" presStyleIdx="2" presStyleCnt="4">
        <dgm:presLayoutVars>
          <dgm:chMax val="0"/>
          <dgm:bulletEnabled/>
        </dgm:presLayoutVars>
      </dgm:prSet>
      <dgm:spPr/>
      <dgm:t>
        <a:bodyPr/>
        <a:lstStyle/>
        <a:p>
          <a:endParaRPr lang="en-US"/>
        </a:p>
      </dgm:t>
    </dgm:pt>
    <dgm:pt modelId="{5C2D436D-FCE0-4CF6-9E8C-01FB94AA69F4}" type="pres">
      <dgm:prSet presAssocID="{0B50E7E8-E5EB-4056-8EE3-CD0F41DA4FF8}" presName="spacerBetweenCircleAndCallout" presStyleCnt="0">
        <dgm:presLayoutVars/>
      </dgm:prSet>
      <dgm:spPr/>
    </dgm:pt>
    <dgm:pt modelId="{C7B17433-6EF1-4E2D-8962-7278AC2A1352}" type="pres">
      <dgm:prSet presAssocID="{6A1E9931-13C7-4776-9BAF-E9F99E81E0C7}" presName="nodeText" presStyleLbl="alignAccFollowNode1" presStyleIdx="8" presStyleCnt="12">
        <dgm:presLayoutVars>
          <dgm:bulletEnabled val="1"/>
        </dgm:presLayoutVars>
      </dgm:prSet>
      <dgm:spPr/>
      <dgm:t>
        <a:bodyPr/>
        <a:lstStyle/>
        <a:p>
          <a:endParaRPr lang="en-US"/>
        </a:p>
      </dgm:t>
    </dgm:pt>
    <dgm:pt modelId="{617BB99E-4F3E-426E-BAE3-9F97B4668A61}" type="pres">
      <dgm:prSet presAssocID="{0B50E7E8-E5EB-4056-8EE3-CD0F41DA4FF8}" presName="sibTransComposite" presStyleCnt="0"/>
      <dgm:spPr/>
    </dgm:pt>
    <dgm:pt modelId="{B937BA45-E8F9-47D9-814F-4FBB60C00861}" type="pres">
      <dgm:prSet presAssocID="{48AAAEB0-AA35-40DE-9372-93ACCFB9688C}" presName="compositeNode" presStyleCnt="0"/>
      <dgm:spPr/>
    </dgm:pt>
    <dgm:pt modelId="{D7C69EE5-818B-4F78-A965-965C729D033D}" type="pres">
      <dgm:prSet presAssocID="{48AAAEB0-AA35-40DE-9372-93ACCFB9688C}" presName="parTx" presStyleLbl="node1" presStyleIdx="0" presStyleCnt="0">
        <dgm:presLayoutVars>
          <dgm:chMax val="0"/>
          <dgm:chPref val="0"/>
          <dgm:bulletEnabled val="1"/>
        </dgm:presLayoutVars>
      </dgm:prSet>
      <dgm:spPr/>
    </dgm:pt>
    <dgm:pt modelId="{7E14B124-4135-4073-B07E-4378A8F6046A}" type="pres">
      <dgm:prSet presAssocID="{48AAAEB0-AA35-40DE-9372-93ACCFB9688C}" presName="parSh" presStyleCnt="0"/>
      <dgm:spPr/>
    </dgm:pt>
    <dgm:pt modelId="{06A6D891-DEB8-48E3-BDF0-AD239F9D172A}" type="pres">
      <dgm:prSet presAssocID="{48AAAEB0-AA35-40DE-9372-93ACCFB9688C}" presName="lineNode" presStyleLbl="alignAccFollowNode1" presStyleIdx="9" presStyleCnt="12"/>
      <dgm:spPr/>
    </dgm:pt>
    <dgm:pt modelId="{254CFFB9-3D5D-4E33-B8B5-9D9611C9E207}" type="pres">
      <dgm:prSet presAssocID="{48AAAEB0-AA35-40DE-9372-93ACCFB9688C}" presName="lineArrowNode" presStyleLbl="alignAccFollowNode1" presStyleIdx="10" presStyleCnt="12"/>
      <dgm:spPr/>
    </dgm:pt>
    <dgm:pt modelId="{6A7AFAA7-26FA-480A-8AA2-7B99ACC43668}" type="pres">
      <dgm:prSet presAssocID="{33316168-F0E1-490D-93BC-9CBE78D27C94}" presName="sibTransNodeCircle" presStyleLbl="alignNode1" presStyleIdx="3" presStyleCnt="4">
        <dgm:presLayoutVars>
          <dgm:chMax val="0"/>
          <dgm:bulletEnabled/>
        </dgm:presLayoutVars>
      </dgm:prSet>
      <dgm:spPr/>
      <dgm:t>
        <a:bodyPr/>
        <a:lstStyle/>
        <a:p>
          <a:endParaRPr lang="en-US"/>
        </a:p>
      </dgm:t>
    </dgm:pt>
    <dgm:pt modelId="{83230C1A-2782-4172-B23B-5E94A149468C}" type="pres">
      <dgm:prSet presAssocID="{33316168-F0E1-490D-93BC-9CBE78D27C94}" presName="spacerBetweenCircleAndCallout" presStyleCnt="0">
        <dgm:presLayoutVars/>
      </dgm:prSet>
      <dgm:spPr/>
    </dgm:pt>
    <dgm:pt modelId="{BEFB2259-12F6-483C-89C1-39542670E835}" type="pres">
      <dgm:prSet presAssocID="{48AAAEB0-AA35-40DE-9372-93ACCFB9688C}" presName="nodeText" presStyleLbl="alignAccFollowNode1" presStyleIdx="11" presStyleCnt="12">
        <dgm:presLayoutVars>
          <dgm:bulletEnabled val="1"/>
        </dgm:presLayoutVars>
      </dgm:prSet>
      <dgm:spPr/>
      <dgm:t>
        <a:bodyPr/>
        <a:lstStyle/>
        <a:p>
          <a:endParaRPr lang="en-US"/>
        </a:p>
      </dgm:t>
    </dgm:pt>
  </dgm:ptLst>
  <dgm:cxnLst>
    <dgm:cxn modelId="{32BAB76B-841F-4609-8ABA-8D97759392B2}" type="presOf" srcId="{946CBFF7-63D2-4C23-99BA-58D04E2B704C}" destId="{E6FF4BCA-ABA8-4C78-9CCE-9D3318DF833B}" srcOrd="0" destOrd="0" presId="urn:microsoft.com/office/officeart/2016/7/layout/LinearArrowProcessNumbered"/>
    <dgm:cxn modelId="{0DA13E4E-ACF9-4005-9F9F-7D20DDCA7325}" type="presOf" srcId="{48AAAEB0-AA35-40DE-9372-93ACCFB9688C}" destId="{BEFB2259-12F6-483C-89C1-39542670E835}" srcOrd="0" destOrd="0" presId="urn:microsoft.com/office/officeart/2016/7/layout/LinearArrowProcessNumbered"/>
    <dgm:cxn modelId="{75A3F827-0C6B-4DC0-9C6D-C7F6FA3B1EA8}" type="presOf" srcId="{945E0137-3B16-49B8-9328-5895AAFCF307}" destId="{DE651B56-EFE7-42CA-B0BC-CC3ADA185CD1}" srcOrd="0" destOrd="0" presId="urn:microsoft.com/office/officeart/2016/7/layout/LinearArrowProcessNumbered"/>
    <dgm:cxn modelId="{F0558EFE-811B-444D-9066-40306231C5C9}" type="presOf" srcId="{E99A7973-8484-4153-BA9E-C37B1DE72681}" destId="{3EDF98B1-9F41-4527-8518-C097000E4383}" srcOrd="0" destOrd="0" presId="urn:microsoft.com/office/officeart/2016/7/layout/LinearArrowProcessNumbered"/>
    <dgm:cxn modelId="{1ADA90C2-CC0F-463E-8A93-12BC09BF8960}" type="presOf" srcId="{0DA23195-30AB-4E6E-B57F-C854970A3D58}" destId="{3DD552E8-A4F3-4344-ABB1-40451A6BE8E6}" srcOrd="0" destOrd="0" presId="urn:microsoft.com/office/officeart/2016/7/layout/LinearArrowProcessNumbered"/>
    <dgm:cxn modelId="{1E41D367-AE50-44BD-9A84-F3B2D64D9B01}" type="presOf" srcId="{0B50E7E8-E5EB-4056-8EE3-CD0F41DA4FF8}" destId="{9395255B-B762-49DA-8875-4BAA14D19BFB}" srcOrd="0" destOrd="0" presId="urn:microsoft.com/office/officeart/2016/7/layout/LinearArrowProcessNumbered"/>
    <dgm:cxn modelId="{5910B06C-CE6D-42AD-B3C7-0EF3A97A3732}" srcId="{9D025A12-A84E-493C-834B-603E34B2BDED}" destId="{6A1E9931-13C7-4776-9BAF-E9F99E81E0C7}" srcOrd="2" destOrd="0" parTransId="{1DF10659-CA58-4C8A-9629-B0FC954518DE}" sibTransId="{0B50E7E8-E5EB-4056-8EE3-CD0F41DA4FF8}"/>
    <dgm:cxn modelId="{B7CE4F23-B20E-42A7-963E-25825E472CB9}" srcId="{9D025A12-A84E-493C-834B-603E34B2BDED}" destId="{946CBFF7-63D2-4C23-99BA-58D04E2B704C}" srcOrd="0" destOrd="0" parTransId="{4ED98FFC-D434-4A32-9F76-A57D17A8D236}" sibTransId="{E99A7973-8484-4153-BA9E-C37B1DE72681}"/>
    <dgm:cxn modelId="{FF0A5AA4-637D-4E31-AC06-9CCB82DD6FDC}" srcId="{9D025A12-A84E-493C-834B-603E34B2BDED}" destId="{0DA23195-30AB-4E6E-B57F-C854970A3D58}" srcOrd="1" destOrd="0" parTransId="{8501AC0E-745E-47FC-9AF6-24B35DA75ACB}" sibTransId="{945E0137-3B16-49B8-9328-5895AAFCF307}"/>
    <dgm:cxn modelId="{F53E31E0-B3AE-47CD-82EA-4749A381D575}" srcId="{9D025A12-A84E-493C-834B-603E34B2BDED}" destId="{48AAAEB0-AA35-40DE-9372-93ACCFB9688C}" srcOrd="3" destOrd="0" parTransId="{3C79586A-847B-46BC-A95F-64B886CF0857}" sibTransId="{33316168-F0E1-490D-93BC-9CBE78D27C94}"/>
    <dgm:cxn modelId="{1A712248-6898-46EA-AEBB-96566A3A5BBE}" type="presOf" srcId="{9D025A12-A84E-493C-834B-603E34B2BDED}" destId="{3AAF9B50-6A33-4526-BB7D-66B19557ADD0}" srcOrd="0" destOrd="0" presId="urn:microsoft.com/office/officeart/2016/7/layout/LinearArrowProcessNumbered"/>
    <dgm:cxn modelId="{38439DD5-3C3C-4DB0-972C-1AAFC154C58C}" type="presOf" srcId="{6A1E9931-13C7-4776-9BAF-E9F99E81E0C7}" destId="{C7B17433-6EF1-4E2D-8962-7278AC2A1352}" srcOrd="0" destOrd="0" presId="urn:microsoft.com/office/officeart/2016/7/layout/LinearArrowProcessNumbered"/>
    <dgm:cxn modelId="{FCE15EF0-242C-4246-9DB3-AAB3E3F830FA}" type="presOf" srcId="{33316168-F0E1-490D-93BC-9CBE78D27C94}" destId="{6A7AFAA7-26FA-480A-8AA2-7B99ACC43668}" srcOrd="0" destOrd="0" presId="urn:microsoft.com/office/officeart/2016/7/layout/LinearArrowProcessNumbered"/>
    <dgm:cxn modelId="{07025E5E-B167-43A3-8A4A-10ABA6E695D2}" type="presParOf" srcId="{3AAF9B50-6A33-4526-BB7D-66B19557ADD0}" destId="{5FA1121A-6CB3-41E8-BC46-E553F79E2CFF}" srcOrd="0" destOrd="0" presId="urn:microsoft.com/office/officeart/2016/7/layout/LinearArrowProcessNumbered"/>
    <dgm:cxn modelId="{B094FBD8-9A28-4DDF-B0A2-F69FD2BE73C5}" type="presParOf" srcId="{5FA1121A-6CB3-41E8-BC46-E553F79E2CFF}" destId="{19795D9B-FC95-4C2E-8BA5-E7F40F29732F}" srcOrd="0" destOrd="0" presId="urn:microsoft.com/office/officeart/2016/7/layout/LinearArrowProcessNumbered"/>
    <dgm:cxn modelId="{CCE680E7-7983-4D2A-95A1-AF28DE73A9F3}" type="presParOf" srcId="{5FA1121A-6CB3-41E8-BC46-E553F79E2CFF}" destId="{1C89B761-759F-461D-BC5F-A4CC8AE594E4}" srcOrd="1" destOrd="0" presId="urn:microsoft.com/office/officeart/2016/7/layout/LinearArrowProcessNumbered"/>
    <dgm:cxn modelId="{4CA94B82-747B-42B4-895C-5A16C553458D}" type="presParOf" srcId="{1C89B761-759F-461D-BC5F-A4CC8AE594E4}" destId="{DD23F801-6671-48BF-9B44-C7A4663B9FAC}" srcOrd="0" destOrd="0" presId="urn:microsoft.com/office/officeart/2016/7/layout/LinearArrowProcessNumbered"/>
    <dgm:cxn modelId="{5EB67B41-9448-43BF-81F8-6264B111CFA0}" type="presParOf" srcId="{1C89B761-759F-461D-BC5F-A4CC8AE594E4}" destId="{397889A3-BD18-4945-8EE3-1ABA667FFBC6}" srcOrd="1" destOrd="0" presId="urn:microsoft.com/office/officeart/2016/7/layout/LinearArrowProcessNumbered"/>
    <dgm:cxn modelId="{459CB92A-A13B-4515-8EDB-E7E1A70124F7}" type="presParOf" srcId="{1C89B761-759F-461D-BC5F-A4CC8AE594E4}" destId="{3EDF98B1-9F41-4527-8518-C097000E4383}" srcOrd="2" destOrd="0" presId="urn:microsoft.com/office/officeart/2016/7/layout/LinearArrowProcessNumbered"/>
    <dgm:cxn modelId="{342AC40E-1A7E-45A8-9F20-4C9ADD906999}" type="presParOf" srcId="{1C89B761-759F-461D-BC5F-A4CC8AE594E4}" destId="{AE58C5C0-7EBF-4733-BCB4-84BE8D71A744}" srcOrd="3" destOrd="0" presId="urn:microsoft.com/office/officeart/2016/7/layout/LinearArrowProcessNumbered"/>
    <dgm:cxn modelId="{7132BB8F-C501-42D9-9788-E1252414FA64}" type="presParOf" srcId="{5FA1121A-6CB3-41E8-BC46-E553F79E2CFF}" destId="{E6FF4BCA-ABA8-4C78-9CCE-9D3318DF833B}" srcOrd="2" destOrd="0" presId="urn:microsoft.com/office/officeart/2016/7/layout/LinearArrowProcessNumbered"/>
    <dgm:cxn modelId="{FE71C2EA-48D1-417A-ADFB-7BC9002DC08E}" type="presParOf" srcId="{3AAF9B50-6A33-4526-BB7D-66B19557ADD0}" destId="{DCC569E2-CF49-4345-99B8-A30D69E9B82B}" srcOrd="1" destOrd="0" presId="urn:microsoft.com/office/officeart/2016/7/layout/LinearArrowProcessNumbered"/>
    <dgm:cxn modelId="{00351CCB-687C-47A3-B48D-BA7DE71AFDD9}" type="presParOf" srcId="{3AAF9B50-6A33-4526-BB7D-66B19557ADD0}" destId="{43E6450B-B338-4CC9-A9E0-BB809B30384F}" srcOrd="2" destOrd="0" presId="urn:microsoft.com/office/officeart/2016/7/layout/LinearArrowProcessNumbered"/>
    <dgm:cxn modelId="{8D797245-A3D6-44D6-B841-8A5757D7C4CF}" type="presParOf" srcId="{43E6450B-B338-4CC9-A9E0-BB809B30384F}" destId="{C110D937-1A62-45EE-8100-F4D5669A984A}" srcOrd="0" destOrd="0" presId="urn:microsoft.com/office/officeart/2016/7/layout/LinearArrowProcessNumbered"/>
    <dgm:cxn modelId="{91C4C5E7-9036-4B22-AB5F-D14E3A82E9D8}" type="presParOf" srcId="{43E6450B-B338-4CC9-A9E0-BB809B30384F}" destId="{0DAC3974-CFF1-42CB-99EA-1640E0ECB01B}" srcOrd="1" destOrd="0" presId="urn:microsoft.com/office/officeart/2016/7/layout/LinearArrowProcessNumbered"/>
    <dgm:cxn modelId="{2F0324FE-DAC1-4406-8C02-B185E4DD77C3}" type="presParOf" srcId="{0DAC3974-CFF1-42CB-99EA-1640E0ECB01B}" destId="{ED1F713D-1C8A-4226-B4BF-0023767A11FF}" srcOrd="0" destOrd="0" presId="urn:microsoft.com/office/officeart/2016/7/layout/LinearArrowProcessNumbered"/>
    <dgm:cxn modelId="{D86C9773-03D4-4527-8456-40668C1D5E48}" type="presParOf" srcId="{0DAC3974-CFF1-42CB-99EA-1640E0ECB01B}" destId="{6D44CABF-00AC-42F2-8EA7-FDAF42175A5E}" srcOrd="1" destOrd="0" presId="urn:microsoft.com/office/officeart/2016/7/layout/LinearArrowProcessNumbered"/>
    <dgm:cxn modelId="{D5EB2BD0-731E-4645-BBC2-C7E7F897FCE1}" type="presParOf" srcId="{0DAC3974-CFF1-42CB-99EA-1640E0ECB01B}" destId="{DE651B56-EFE7-42CA-B0BC-CC3ADA185CD1}" srcOrd="2" destOrd="0" presId="urn:microsoft.com/office/officeart/2016/7/layout/LinearArrowProcessNumbered"/>
    <dgm:cxn modelId="{EBC06C6B-B7B9-44CF-B91E-36A9D16A25C1}" type="presParOf" srcId="{0DAC3974-CFF1-42CB-99EA-1640E0ECB01B}" destId="{CE45652A-0E61-4C17-A927-1BAE064FB6E9}" srcOrd="3" destOrd="0" presId="urn:microsoft.com/office/officeart/2016/7/layout/LinearArrowProcessNumbered"/>
    <dgm:cxn modelId="{54DB2B5A-DD83-4EB9-A2AE-5BE69E994392}" type="presParOf" srcId="{43E6450B-B338-4CC9-A9E0-BB809B30384F}" destId="{3DD552E8-A4F3-4344-ABB1-40451A6BE8E6}" srcOrd="2" destOrd="0" presId="urn:microsoft.com/office/officeart/2016/7/layout/LinearArrowProcessNumbered"/>
    <dgm:cxn modelId="{CF80261E-88D7-47E8-8416-14AEA0191A2A}" type="presParOf" srcId="{3AAF9B50-6A33-4526-BB7D-66B19557ADD0}" destId="{9F38DC69-F1A9-40F0-B44E-869099B25E3C}" srcOrd="3" destOrd="0" presId="urn:microsoft.com/office/officeart/2016/7/layout/LinearArrowProcessNumbered"/>
    <dgm:cxn modelId="{7246A90B-B5B5-4783-A8B4-A2736F5E8020}" type="presParOf" srcId="{3AAF9B50-6A33-4526-BB7D-66B19557ADD0}" destId="{11F05204-E18B-46F4-AFA6-FDEE8B48AC1E}" srcOrd="4" destOrd="0" presId="urn:microsoft.com/office/officeart/2016/7/layout/LinearArrowProcessNumbered"/>
    <dgm:cxn modelId="{C7176864-2B4D-43B9-8FB7-4ABDF443A3A8}" type="presParOf" srcId="{11F05204-E18B-46F4-AFA6-FDEE8B48AC1E}" destId="{A55B1D2C-9553-445F-A379-3AF75E12557A}" srcOrd="0" destOrd="0" presId="urn:microsoft.com/office/officeart/2016/7/layout/LinearArrowProcessNumbered"/>
    <dgm:cxn modelId="{140253F0-0320-43A2-8C6C-2F1E827DF977}" type="presParOf" srcId="{11F05204-E18B-46F4-AFA6-FDEE8B48AC1E}" destId="{8F7FD000-2E29-4BAB-9498-2A5B20490CF9}" srcOrd="1" destOrd="0" presId="urn:microsoft.com/office/officeart/2016/7/layout/LinearArrowProcessNumbered"/>
    <dgm:cxn modelId="{57C6A54F-6D64-4AA6-8D03-995B0BF6A45D}" type="presParOf" srcId="{8F7FD000-2E29-4BAB-9498-2A5B20490CF9}" destId="{A31DEEAE-9557-4213-A5AB-D50778C1C0F4}" srcOrd="0" destOrd="0" presId="urn:microsoft.com/office/officeart/2016/7/layout/LinearArrowProcessNumbered"/>
    <dgm:cxn modelId="{D724DDC2-592F-4BE5-8405-967030CF8362}" type="presParOf" srcId="{8F7FD000-2E29-4BAB-9498-2A5B20490CF9}" destId="{0971D961-7CA4-4C58-81B7-02379D0733FF}" srcOrd="1" destOrd="0" presId="urn:microsoft.com/office/officeart/2016/7/layout/LinearArrowProcessNumbered"/>
    <dgm:cxn modelId="{9FD5F18B-36D4-4FC5-96D8-770E6A8D7FBE}" type="presParOf" srcId="{8F7FD000-2E29-4BAB-9498-2A5B20490CF9}" destId="{9395255B-B762-49DA-8875-4BAA14D19BFB}" srcOrd="2" destOrd="0" presId="urn:microsoft.com/office/officeart/2016/7/layout/LinearArrowProcessNumbered"/>
    <dgm:cxn modelId="{0F05EF46-8120-4796-BBD9-903317F55E8F}" type="presParOf" srcId="{8F7FD000-2E29-4BAB-9498-2A5B20490CF9}" destId="{5C2D436D-FCE0-4CF6-9E8C-01FB94AA69F4}" srcOrd="3" destOrd="0" presId="urn:microsoft.com/office/officeart/2016/7/layout/LinearArrowProcessNumbered"/>
    <dgm:cxn modelId="{D6D68497-EC63-4B09-B693-AC376CC6210B}" type="presParOf" srcId="{11F05204-E18B-46F4-AFA6-FDEE8B48AC1E}" destId="{C7B17433-6EF1-4E2D-8962-7278AC2A1352}" srcOrd="2" destOrd="0" presId="urn:microsoft.com/office/officeart/2016/7/layout/LinearArrowProcessNumbered"/>
    <dgm:cxn modelId="{97EFF4FF-CFFB-40D7-811F-31FC654A4C74}" type="presParOf" srcId="{3AAF9B50-6A33-4526-BB7D-66B19557ADD0}" destId="{617BB99E-4F3E-426E-BAE3-9F97B4668A61}" srcOrd="5" destOrd="0" presId="urn:microsoft.com/office/officeart/2016/7/layout/LinearArrowProcessNumbered"/>
    <dgm:cxn modelId="{2FDF9693-698E-482D-90FA-39B1D5AC50D0}" type="presParOf" srcId="{3AAF9B50-6A33-4526-BB7D-66B19557ADD0}" destId="{B937BA45-E8F9-47D9-814F-4FBB60C00861}" srcOrd="6" destOrd="0" presId="urn:microsoft.com/office/officeart/2016/7/layout/LinearArrowProcessNumbered"/>
    <dgm:cxn modelId="{AB094241-7829-4CE1-A8A1-82D86D84AA8A}" type="presParOf" srcId="{B937BA45-E8F9-47D9-814F-4FBB60C00861}" destId="{D7C69EE5-818B-4F78-A965-965C729D033D}" srcOrd="0" destOrd="0" presId="urn:microsoft.com/office/officeart/2016/7/layout/LinearArrowProcessNumbered"/>
    <dgm:cxn modelId="{E4B8F7DF-0FBA-4630-A47F-F27677F4FDF8}" type="presParOf" srcId="{B937BA45-E8F9-47D9-814F-4FBB60C00861}" destId="{7E14B124-4135-4073-B07E-4378A8F6046A}" srcOrd="1" destOrd="0" presId="urn:microsoft.com/office/officeart/2016/7/layout/LinearArrowProcessNumbered"/>
    <dgm:cxn modelId="{4D62F911-510D-42CD-8FED-E3A691A1AEB0}" type="presParOf" srcId="{7E14B124-4135-4073-B07E-4378A8F6046A}" destId="{06A6D891-DEB8-48E3-BDF0-AD239F9D172A}" srcOrd="0" destOrd="0" presId="urn:microsoft.com/office/officeart/2016/7/layout/LinearArrowProcessNumbered"/>
    <dgm:cxn modelId="{8EB18981-1509-4E76-AD76-1E95AAC29479}" type="presParOf" srcId="{7E14B124-4135-4073-B07E-4378A8F6046A}" destId="{254CFFB9-3D5D-4E33-B8B5-9D9611C9E207}" srcOrd="1" destOrd="0" presId="urn:microsoft.com/office/officeart/2016/7/layout/LinearArrowProcessNumbered"/>
    <dgm:cxn modelId="{AD1AE0F4-1FD1-42A8-978D-D7ED864A5473}" type="presParOf" srcId="{7E14B124-4135-4073-B07E-4378A8F6046A}" destId="{6A7AFAA7-26FA-480A-8AA2-7B99ACC43668}" srcOrd="2" destOrd="0" presId="urn:microsoft.com/office/officeart/2016/7/layout/LinearArrowProcessNumbered"/>
    <dgm:cxn modelId="{6CF18938-43B7-4E52-9534-9D4C89B50DA3}" type="presParOf" srcId="{7E14B124-4135-4073-B07E-4378A8F6046A}" destId="{83230C1A-2782-4172-B23B-5E94A149468C}" srcOrd="3" destOrd="0" presId="urn:microsoft.com/office/officeart/2016/7/layout/LinearArrowProcessNumbered"/>
    <dgm:cxn modelId="{E38BBFE5-41DC-4002-9FF4-F2E812527F0E}" type="presParOf" srcId="{B937BA45-E8F9-47D9-814F-4FBB60C00861}" destId="{BEFB2259-12F6-483C-89C1-39542670E835}"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FAEA5-76F5-4A49-AEEC-02C3198081F8}">
      <dsp:nvSpPr>
        <dsp:cNvPr id="0" name=""/>
        <dsp:cNvSpPr/>
      </dsp:nvSpPr>
      <dsp:spPr>
        <a:xfrm>
          <a:off x="1222970" y="642312"/>
          <a:ext cx="978376" cy="71"/>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709411-6304-4F73-8825-D70ABD1325D5}">
      <dsp:nvSpPr>
        <dsp:cNvPr id="0" name=""/>
        <dsp:cNvSpPr/>
      </dsp:nvSpPr>
      <dsp:spPr>
        <a:xfrm>
          <a:off x="2260049" y="560165"/>
          <a:ext cx="112513" cy="211264"/>
        </a:xfrm>
        <a:prstGeom prst="chevron">
          <a:avLst>
            <a:gd name="adj" fmla="val 9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4BE4A9-8EB1-45E6-A32F-F2E34D1ABCED}">
      <dsp:nvSpPr>
        <dsp:cNvPr id="0" name=""/>
        <dsp:cNvSpPr/>
      </dsp:nvSpPr>
      <dsp:spPr>
        <a:xfrm>
          <a:off x="596422" y="138098"/>
          <a:ext cx="1008501" cy="100850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5" tIns="39135" rIns="39135" bIns="39135" numCol="1" spcCol="1270" anchor="ctr" anchorCtr="0">
          <a:noAutofit/>
        </a:bodyPr>
        <a:lstStyle/>
        <a:p>
          <a:pPr lvl="0" algn="ctr" defTabSz="1955800">
            <a:lnSpc>
              <a:spcPct val="90000"/>
            </a:lnSpc>
            <a:spcBef>
              <a:spcPct val="0"/>
            </a:spcBef>
            <a:spcAft>
              <a:spcPct val="35000"/>
            </a:spcAft>
          </a:pPr>
          <a:r>
            <a:rPr lang="en-US" sz="4400" kern="1200"/>
            <a:t>1</a:t>
          </a:r>
        </a:p>
      </dsp:txBody>
      <dsp:txXfrm>
        <a:off x="744114" y="285790"/>
        <a:ext cx="713117" cy="713117"/>
      </dsp:txXfrm>
    </dsp:sp>
    <dsp:sp modelId="{036715C9-8516-44C2-BF54-9C8792D6F973}">
      <dsp:nvSpPr>
        <dsp:cNvPr id="0" name=""/>
        <dsp:cNvSpPr/>
      </dsp:nvSpPr>
      <dsp:spPr>
        <a:xfrm>
          <a:off x="0" y="1312149"/>
          <a:ext cx="2201346" cy="1965600"/>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645" tIns="165100" rIns="173645" bIns="165100" numCol="1" spcCol="1270" anchor="t" anchorCtr="0">
          <a:noAutofit/>
        </a:bodyPr>
        <a:lstStyle/>
        <a:p>
          <a:pPr lvl="0" algn="l" defTabSz="488950">
            <a:lnSpc>
              <a:spcPct val="90000"/>
            </a:lnSpc>
            <a:spcBef>
              <a:spcPct val="0"/>
            </a:spcBef>
            <a:spcAft>
              <a:spcPct val="35000"/>
            </a:spcAft>
          </a:pPr>
          <a:r>
            <a:rPr lang="en-AU" sz="1100" b="1" kern="1200" dirty="0"/>
            <a:t>The need</a:t>
          </a:r>
          <a:r>
            <a:rPr lang="en-US" sz="1100" b="1" kern="1200" dirty="0"/>
            <a:t> for a pedagogical device that gives meaning to the understanding of competency development by clarifying the components of competency and their relationships</a:t>
          </a:r>
          <a:r>
            <a:rPr lang="en-AU" sz="1100" b="1" kern="1200" dirty="0"/>
            <a:t>. </a:t>
          </a:r>
          <a:endParaRPr lang="en-US" sz="1100" b="1" kern="1200" dirty="0"/>
        </a:p>
      </dsp:txBody>
      <dsp:txXfrm>
        <a:off x="0" y="1705269"/>
        <a:ext cx="2201346" cy="1572480"/>
      </dsp:txXfrm>
    </dsp:sp>
    <dsp:sp modelId="{A35BA877-014F-4B2A-9E04-B77A223E621D}">
      <dsp:nvSpPr>
        <dsp:cNvPr id="0" name=""/>
        <dsp:cNvSpPr/>
      </dsp:nvSpPr>
      <dsp:spPr>
        <a:xfrm>
          <a:off x="2445940" y="642466"/>
          <a:ext cx="2201346" cy="72"/>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20147F5-A4A4-4FE6-8D80-DF1C83F3CC77}">
      <dsp:nvSpPr>
        <dsp:cNvPr id="0" name=""/>
        <dsp:cNvSpPr/>
      </dsp:nvSpPr>
      <dsp:spPr>
        <a:xfrm>
          <a:off x="4705990" y="560293"/>
          <a:ext cx="112513" cy="211393"/>
        </a:xfrm>
        <a:prstGeom prst="chevron">
          <a:avLst>
            <a:gd name="adj" fmla="val 9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53C10B-3A8C-443E-9A50-9FED31046492}">
      <dsp:nvSpPr>
        <dsp:cNvPr id="0" name=""/>
        <dsp:cNvSpPr/>
      </dsp:nvSpPr>
      <dsp:spPr>
        <a:xfrm>
          <a:off x="3042363" y="138251"/>
          <a:ext cx="1008501" cy="100850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5" tIns="39135" rIns="39135" bIns="39135" numCol="1" spcCol="1270" anchor="ctr" anchorCtr="0">
          <a:noAutofit/>
        </a:bodyPr>
        <a:lstStyle/>
        <a:p>
          <a:pPr lvl="0" algn="ctr" defTabSz="1955800">
            <a:lnSpc>
              <a:spcPct val="90000"/>
            </a:lnSpc>
            <a:spcBef>
              <a:spcPct val="0"/>
            </a:spcBef>
            <a:spcAft>
              <a:spcPct val="35000"/>
            </a:spcAft>
          </a:pPr>
          <a:r>
            <a:rPr lang="en-US" sz="4400" kern="1200" dirty="0"/>
            <a:t>2</a:t>
          </a:r>
        </a:p>
      </dsp:txBody>
      <dsp:txXfrm>
        <a:off x="3190055" y="285943"/>
        <a:ext cx="713117" cy="713117"/>
      </dsp:txXfrm>
    </dsp:sp>
    <dsp:sp modelId="{3B4EA67F-6443-4D25-B574-3A1CC88B78F8}">
      <dsp:nvSpPr>
        <dsp:cNvPr id="0" name=""/>
        <dsp:cNvSpPr/>
      </dsp:nvSpPr>
      <dsp:spPr>
        <a:xfrm>
          <a:off x="2445940" y="1312506"/>
          <a:ext cx="2201346" cy="1965600"/>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645" tIns="165100" rIns="173645" bIns="165100" numCol="1" spcCol="1270" anchor="t" anchorCtr="0">
          <a:noAutofit/>
        </a:bodyPr>
        <a:lstStyle/>
        <a:p>
          <a:pPr lvl="0" algn="l" defTabSz="488950">
            <a:lnSpc>
              <a:spcPct val="90000"/>
            </a:lnSpc>
            <a:spcBef>
              <a:spcPct val="0"/>
            </a:spcBef>
            <a:spcAft>
              <a:spcPct val="35000"/>
            </a:spcAft>
          </a:pPr>
          <a:r>
            <a:rPr lang="en-AU" sz="1100" b="1" kern="1200" dirty="0"/>
            <a:t>The  need  for an applied learning theory as a  facilitative  </a:t>
          </a:r>
          <a:r>
            <a:rPr lang="en-US" sz="1100" b="1" kern="1200" dirty="0"/>
            <a:t>framework for both  teaching and  learning. </a:t>
          </a:r>
        </a:p>
      </dsp:txBody>
      <dsp:txXfrm>
        <a:off x="2445940" y="1705626"/>
        <a:ext cx="2201346" cy="1572480"/>
      </dsp:txXfrm>
    </dsp:sp>
    <dsp:sp modelId="{8137D320-2D68-4F16-82F3-3E8B4AF897EE}">
      <dsp:nvSpPr>
        <dsp:cNvPr id="0" name=""/>
        <dsp:cNvSpPr/>
      </dsp:nvSpPr>
      <dsp:spPr>
        <a:xfrm>
          <a:off x="4891881" y="642466"/>
          <a:ext cx="2201346" cy="72"/>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1D55D2-766C-4A0C-9AE6-BAB81FF8C89F}">
      <dsp:nvSpPr>
        <dsp:cNvPr id="0" name=""/>
        <dsp:cNvSpPr/>
      </dsp:nvSpPr>
      <dsp:spPr>
        <a:xfrm>
          <a:off x="7151930" y="560293"/>
          <a:ext cx="112513" cy="211393"/>
        </a:xfrm>
        <a:prstGeom prst="chevron">
          <a:avLst>
            <a:gd name="adj" fmla="val 9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3A1E93-CCA1-4926-83E3-D05E5B21164C}">
      <dsp:nvSpPr>
        <dsp:cNvPr id="0" name=""/>
        <dsp:cNvSpPr/>
      </dsp:nvSpPr>
      <dsp:spPr>
        <a:xfrm>
          <a:off x="5488303" y="138251"/>
          <a:ext cx="1008501" cy="100850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5" tIns="39135" rIns="39135" bIns="39135" numCol="1" spcCol="1270" anchor="ctr" anchorCtr="0">
          <a:noAutofit/>
        </a:bodyPr>
        <a:lstStyle/>
        <a:p>
          <a:pPr lvl="0" algn="ctr" defTabSz="1955800">
            <a:lnSpc>
              <a:spcPct val="90000"/>
            </a:lnSpc>
            <a:spcBef>
              <a:spcPct val="0"/>
            </a:spcBef>
            <a:spcAft>
              <a:spcPct val="35000"/>
            </a:spcAft>
          </a:pPr>
          <a:r>
            <a:rPr lang="en-US" sz="4400" kern="1200"/>
            <a:t>3</a:t>
          </a:r>
        </a:p>
      </dsp:txBody>
      <dsp:txXfrm>
        <a:off x="5635995" y="285943"/>
        <a:ext cx="713117" cy="713117"/>
      </dsp:txXfrm>
    </dsp:sp>
    <dsp:sp modelId="{C5D6F905-4178-42DA-9963-FD8EC8324C5D}">
      <dsp:nvSpPr>
        <dsp:cNvPr id="0" name=""/>
        <dsp:cNvSpPr/>
      </dsp:nvSpPr>
      <dsp:spPr>
        <a:xfrm>
          <a:off x="4891881" y="1312506"/>
          <a:ext cx="2201346" cy="1965600"/>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645" tIns="165100" rIns="173645" bIns="165100" numCol="1" spcCol="1270" anchor="t" anchorCtr="0">
          <a:noAutofit/>
        </a:bodyPr>
        <a:lstStyle/>
        <a:p>
          <a:pPr lvl="0" algn="l" defTabSz="488950">
            <a:lnSpc>
              <a:spcPct val="90000"/>
            </a:lnSpc>
            <a:spcBef>
              <a:spcPct val="0"/>
            </a:spcBef>
            <a:spcAft>
              <a:spcPct val="35000"/>
            </a:spcAft>
          </a:pPr>
          <a:r>
            <a:rPr lang="en-AU" sz="1100" b="1" kern="1200" dirty="0"/>
            <a:t>The need to understand how to pedagogically engage with Training Packages.</a:t>
          </a:r>
        </a:p>
      </dsp:txBody>
      <dsp:txXfrm>
        <a:off x="4891881" y="1705626"/>
        <a:ext cx="2201346" cy="1572480"/>
      </dsp:txXfrm>
    </dsp:sp>
    <dsp:sp modelId="{52370A57-C148-4D77-9EB9-D7CF4D20A054}">
      <dsp:nvSpPr>
        <dsp:cNvPr id="0" name=""/>
        <dsp:cNvSpPr/>
      </dsp:nvSpPr>
      <dsp:spPr>
        <a:xfrm>
          <a:off x="7337822" y="642466"/>
          <a:ext cx="1100673" cy="72"/>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696C8A-E73A-4FF3-8FA3-6A58A347D98B}">
      <dsp:nvSpPr>
        <dsp:cNvPr id="0" name=""/>
        <dsp:cNvSpPr/>
      </dsp:nvSpPr>
      <dsp:spPr>
        <a:xfrm>
          <a:off x="7934244" y="138251"/>
          <a:ext cx="1008501" cy="100850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5" tIns="39135" rIns="39135" bIns="39135" numCol="1" spcCol="1270" anchor="ctr" anchorCtr="0">
          <a:noAutofit/>
        </a:bodyPr>
        <a:lstStyle/>
        <a:p>
          <a:pPr lvl="0" algn="ctr" defTabSz="1955800">
            <a:lnSpc>
              <a:spcPct val="90000"/>
            </a:lnSpc>
            <a:spcBef>
              <a:spcPct val="0"/>
            </a:spcBef>
            <a:spcAft>
              <a:spcPct val="35000"/>
            </a:spcAft>
          </a:pPr>
          <a:r>
            <a:rPr lang="en-US" sz="4400" kern="1200"/>
            <a:t>4</a:t>
          </a:r>
        </a:p>
      </dsp:txBody>
      <dsp:txXfrm>
        <a:off x="8081936" y="285943"/>
        <a:ext cx="713117" cy="713117"/>
      </dsp:txXfrm>
    </dsp:sp>
    <dsp:sp modelId="{3CBB7C8B-A65E-46A2-BA21-60EB9F84F169}">
      <dsp:nvSpPr>
        <dsp:cNvPr id="0" name=""/>
        <dsp:cNvSpPr/>
      </dsp:nvSpPr>
      <dsp:spPr>
        <a:xfrm>
          <a:off x="7337822" y="1312506"/>
          <a:ext cx="2201346" cy="1965600"/>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3645" tIns="165100" rIns="173645" bIns="165100" numCol="1" spcCol="1270" anchor="t" anchorCtr="0">
          <a:noAutofit/>
        </a:bodyPr>
        <a:lstStyle/>
        <a:p>
          <a:pPr lvl="0" algn="l" defTabSz="488950">
            <a:lnSpc>
              <a:spcPct val="90000"/>
            </a:lnSpc>
            <a:spcBef>
              <a:spcPct val="0"/>
            </a:spcBef>
            <a:spcAft>
              <a:spcPct val="35000"/>
            </a:spcAft>
          </a:pPr>
          <a:r>
            <a:rPr lang="en-AU" sz="1100" b="1" kern="1200" dirty="0"/>
            <a:t>The need to blend life-long learning and competency development pedagogies.</a:t>
          </a:r>
        </a:p>
        <a:p>
          <a:pPr lvl="0" algn="l" defTabSz="488950">
            <a:lnSpc>
              <a:spcPct val="90000"/>
            </a:lnSpc>
            <a:spcBef>
              <a:spcPct val="0"/>
            </a:spcBef>
            <a:spcAft>
              <a:spcPct val="35000"/>
            </a:spcAft>
          </a:pPr>
          <a:r>
            <a:rPr lang="en-AU" sz="1100" b="1" kern="1200" dirty="0"/>
            <a:t>This research presents such a framework comprised of: DHM. Competencivism and PROPE theory, (mental GPS).</a:t>
          </a:r>
          <a:endParaRPr lang="en-US" sz="1100" kern="1200" dirty="0"/>
        </a:p>
      </dsp:txBody>
      <dsp:txXfrm>
        <a:off x="7337822" y="1705626"/>
        <a:ext cx="2201346" cy="1572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B8AEB-D738-45AF-83B2-94801801C6A5}">
      <dsp:nvSpPr>
        <dsp:cNvPr id="0" name=""/>
        <dsp:cNvSpPr/>
      </dsp:nvSpPr>
      <dsp:spPr>
        <a:xfrm>
          <a:off x="8100" y="138790"/>
          <a:ext cx="4829833" cy="144895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664" tIns="381664" rIns="381664" bIns="381664" numCol="1" spcCol="1270" anchor="ctr" anchorCtr="0">
          <a:noAutofit/>
        </a:bodyPr>
        <a:lstStyle/>
        <a:p>
          <a:pPr lvl="0" algn="ctr" defTabSz="889000">
            <a:lnSpc>
              <a:spcPct val="90000"/>
            </a:lnSpc>
            <a:spcBef>
              <a:spcPct val="0"/>
            </a:spcBef>
            <a:spcAft>
              <a:spcPct val="35000"/>
            </a:spcAft>
          </a:pPr>
          <a:r>
            <a:rPr lang="en-US" sz="2000" kern="1200"/>
            <a:t>The Teachers</a:t>
          </a:r>
        </a:p>
        <a:p>
          <a:pPr lvl="0" algn="ctr" defTabSz="889000">
            <a:lnSpc>
              <a:spcPct val="90000"/>
            </a:lnSpc>
            <a:spcBef>
              <a:spcPct val="0"/>
            </a:spcBef>
            <a:spcAft>
              <a:spcPct val="35000"/>
            </a:spcAft>
          </a:pPr>
          <a:r>
            <a:rPr lang="en-US" sz="2000" kern="1200"/>
            <a:t>Need</a:t>
          </a:r>
        </a:p>
      </dsp:txBody>
      <dsp:txXfrm>
        <a:off x="8100" y="138790"/>
        <a:ext cx="4829833" cy="1448950"/>
      </dsp:txXfrm>
    </dsp:sp>
    <dsp:sp modelId="{9FB9B04D-3BFD-4A73-8B7B-7F3E61D28CC3}">
      <dsp:nvSpPr>
        <dsp:cNvPr id="0" name=""/>
        <dsp:cNvSpPr/>
      </dsp:nvSpPr>
      <dsp:spPr>
        <a:xfrm>
          <a:off x="8100" y="1587740"/>
          <a:ext cx="4829833" cy="1689673"/>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080" tIns="477080" rIns="477080" bIns="477080" numCol="1" spcCol="1270" anchor="t" anchorCtr="0">
          <a:noAutofit/>
        </a:bodyPr>
        <a:lstStyle/>
        <a:p>
          <a:pPr lvl="0" algn="l" defTabSz="577850">
            <a:lnSpc>
              <a:spcPct val="90000"/>
            </a:lnSpc>
            <a:spcBef>
              <a:spcPct val="0"/>
            </a:spcBef>
            <a:spcAft>
              <a:spcPct val="35000"/>
            </a:spcAft>
          </a:pPr>
          <a:r>
            <a:rPr lang="en-AU" sz="1300" b="1" kern="1200">
              <a:effectLst>
                <a:outerShdw blurRad="38100" dist="38100" dir="2700000" algn="tl">
                  <a:srgbClr val="000000">
                    <a:alpha val="43137"/>
                  </a:srgbClr>
                </a:outerShdw>
              </a:effectLst>
            </a:rPr>
            <a:t>To continue assisting learners in developing competence in the framework until such time as they are confident, independent, current and competently intelligent. </a:t>
          </a:r>
          <a:r>
            <a:rPr lang="en-US" sz="1300" kern="1200"/>
            <a:t> </a:t>
          </a:r>
        </a:p>
      </dsp:txBody>
      <dsp:txXfrm>
        <a:off x="8100" y="1587740"/>
        <a:ext cx="4829833" cy="1689673"/>
      </dsp:txXfrm>
    </dsp:sp>
    <dsp:sp modelId="{46FF466E-AFE7-435C-84DD-33F5B760EF57}">
      <dsp:nvSpPr>
        <dsp:cNvPr id="0" name=""/>
        <dsp:cNvSpPr/>
      </dsp:nvSpPr>
      <dsp:spPr>
        <a:xfrm>
          <a:off x="4945828" y="138790"/>
          <a:ext cx="4829833" cy="144895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664" tIns="381664" rIns="381664" bIns="381664" numCol="1" spcCol="1270" anchor="ctr" anchorCtr="0">
          <a:noAutofit/>
        </a:bodyPr>
        <a:lstStyle/>
        <a:p>
          <a:pPr lvl="0" algn="ctr" defTabSz="889000">
            <a:lnSpc>
              <a:spcPct val="90000"/>
            </a:lnSpc>
            <a:spcBef>
              <a:spcPct val="0"/>
            </a:spcBef>
            <a:spcAft>
              <a:spcPct val="35000"/>
            </a:spcAft>
          </a:pPr>
          <a:r>
            <a:rPr lang="en-US" sz="2000" kern="1200"/>
            <a:t>The Learners </a:t>
          </a:r>
        </a:p>
        <a:p>
          <a:pPr lvl="0" algn="ctr" defTabSz="889000">
            <a:lnSpc>
              <a:spcPct val="90000"/>
            </a:lnSpc>
            <a:spcBef>
              <a:spcPct val="0"/>
            </a:spcBef>
            <a:spcAft>
              <a:spcPct val="35000"/>
            </a:spcAft>
          </a:pPr>
          <a:r>
            <a:rPr lang="en-US" sz="2000" kern="1200"/>
            <a:t>Need</a:t>
          </a:r>
        </a:p>
      </dsp:txBody>
      <dsp:txXfrm>
        <a:off x="4945828" y="138790"/>
        <a:ext cx="4829833" cy="1448950"/>
      </dsp:txXfrm>
    </dsp:sp>
    <dsp:sp modelId="{AAD24D27-911C-43D8-A23A-F740C3A04D75}">
      <dsp:nvSpPr>
        <dsp:cNvPr id="0" name=""/>
        <dsp:cNvSpPr/>
      </dsp:nvSpPr>
      <dsp:spPr>
        <a:xfrm>
          <a:off x="4945828" y="1587740"/>
          <a:ext cx="4829833" cy="1689673"/>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77080" tIns="477080" rIns="477080" bIns="477080" numCol="1" spcCol="1270" anchor="t" anchorCtr="0">
          <a:noAutofit/>
        </a:bodyPr>
        <a:lstStyle/>
        <a:p>
          <a:pPr lvl="0" algn="l" defTabSz="577850">
            <a:lnSpc>
              <a:spcPct val="90000"/>
            </a:lnSpc>
            <a:spcBef>
              <a:spcPct val="0"/>
            </a:spcBef>
            <a:spcAft>
              <a:spcPct val="35000"/>
            </a:spcAft>
          </a:pPr>
          <a:r>
            <a:rPr lang="en-AU" sz="1300" b="1" kern="1200" dirty="0">
              <a:effectLst>
                <a:outerShdw blurRad="38100" dist="38100" dir="2700000" algn="tl">
                  <a:srgbClr val="000000">
                    <a:alpha val="43137"/>
                  </a:srgbClr>
                </a:outerShdw>
              </a:effectLst>
            </a:rPr>
            <a:t> To demonstrate that they have achieved the four premises of confidence or certainty (Premise 1), independence or autonomy (Premise 2), currency (Premise 3) and competency intelligence (Premise4) </a:t>
          </a:r>
          <a:endParaRPr lang="en-US" sz="1300" kern="1200" dirty="0"/>
        </a:p>
      </dsp:txBody>
      <dsp:txXfrm>
        <a:off x="4945828" y="1587740"/>
        <a:ext cx="4829833" cy="16896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3F801-6671-48BF-9B44-C7A4663B9FAC}">
      <dsp:nvSpPr>
        <dsp:cNvPr id="0" name=""/>
        <dsp:cNvSpPr/>
      </dsp:nvSpPr>
      <dsp:spPr>
        <a:xfrm>
          <a:off x="1225513" y="945665"/>
          <a:ext cx="978376" cy="71"/>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7889A3-BD18-4945-8EE3-1ABA667FFBC6}">
      <dsp:nvSpPr>
        <dsp:cNvPr id="0" name=""/>
        <dsp:cNvSpPr/>
      </dsp:nvSpPr>
      <dsp:spPr>
        <a:xfrm>
          <a:off x="2262591" y="863517"/>
          <a:ext cx="112513" cy="211326"/>
        </a:xfrm>
        <a:prstGeom prst="chevron">
          <a:avLst>
            <a:gd name="adj" fmla="val 9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EDF98B1-9F41-4527-8518-C097000E4383}">
      <dsp:nvSpPr>
        <dsp:cNvPr id="0" name=""/>
        <dsp:cNvSpPr/>
      </dsp:nvSpPr>
      <dsp:spPr>
        <a:xfrm>
          <a:off x="598990" y="441475"/>
          <a:ext cx="1008451" cy="100845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4" tIns="39134" rIns="39134" bIns="39134" numCol="1" spcCol="1270" anchor="ctr" anchorCtr="0">
          <a:noAutofit/>
        </a:bodyPr>
        <a:lstStyle/>
        <a:p>
          <a:pPr lvl="0" algn="ctr" defTabSz="622300">
            <a:lnSpc>
              <a:spcPct val="90000"/>
            </a:lnSpc>
            <a:spcBef>
              <a:spcPct val="0"/>
            </a:spcBef>
            <a:spcAft>
              <a:spcPct val="35000"/>
            </a:spcAft>
          </a:pPr>
          <a:r>
            <a:rPr lang="en-US" sz="1400" kern="1200" dirty="0"/>
            <a:t>Premise</a:t>
          </a:r>
          <a:r>
            <a:rPr lang="en-US" sz="1600" kern="1200" dirty="0"/>
            <a:t> 1</a:t>
          </a:r>
        </a:p>
      </dsp:txBody>
      <dsp:txXfrm>
        <a:off x="746674" y="589159"/>
        <a:ext cx="713083" cy="713083"/>
      </dsp:txXfrm>
    </dsp:sp>
    <dsp:sp modelId="{E6FF4BCA-ABA8-4C78-9CCE-9D3318DF833B}">
      <dsp:nvSpPr>
        <dsp:cNvPr id="0" name=""/>
        <dsp:cNvSpPr/>
      </dsp:nvSpPr>
      <dsp:spPr>
        <a:xfrm>
          <a:off x="0" y="1604238"/>
          <a:ext cx="2224337" cy="2149874"/>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458" tIns="165100" rIns="175458" bIns="165100" numCol="1" spcCol="1270" anchor="t" anchorCtr="0">
          <a:noAutofit/>
        </a:bodyPr>
        <a:lstStyle/>
        <a:p>
          <a:pPr lvl="0" algn="l" defTabSz="622300">
            <a:lnSpc>
              <a:spcPct val="90000"/>
            </a:lnSpc>
            <a:spcBef>
              <a:spcPct val="0"/>
            </a:spcBef>
            <a:spcAft>
              <a:spcPct val="35000"/>
            </a:spcAft>
          </a:pPr>
          <a:r>
            <a:rPr lang="en-AU" sz="1400" b="1" kern="1200" dirty="0">
              <a:effectLst>
                <a:outerShdw blurRad="38100" dist="38100" dir="2700000" algn="tl">
                  <a:srgbClr val="000000">
                    <a:alpha val="43137"/>
                  </a:srgbClr>
                </a:outerShdw>
              </a:effectLst>
            </a:rPr>
            <a:t>CERTAINTY -individuals engage fully in the activities of life and perform according to the certainty that they possess a special quality called competence. </a:t>
          </a:r>
          <a:endParaRPr lang="en-US" sz="1100" kern="1200" dirty="0"/>
        </a:p>
      </dsp:txBody>
      <dsp:txXfrm>
        <a:off x="0" y="2034213"/>
        <a:ext cx="2224337" cy="1719899"/>
      </dsp:txXfrm>
    </dsp:sp>
    <dsp:sp modelId="{ED1F713D-1C8A-4226-B4BF-0023767A11FF}">
      <dsp:nvSpPr>
        <dsp:cNvPr id="0" name=""/>
        <dsp:cNvSpPr/>
      </dsp:nvSpPr>
      <dsp:spPr>
        <a:xfrm>
          <a:off x="2474029" y="945664"/>
          <a:ext cx="2201346" cy="71"/>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44CABF-00AC-42F2-8EA7-FDAF42175A5E}">
      <dsp:nvSpPr>
        <dsp:cNvPr id="0" name=""/>
        <dsp:cNvSpPr/>
      </dsp:nvSpPr>
      <dsp:spPr>
        <a:xfrm>
          <a:off x="4734078" y="863516"/>
          <a:ext cx="112513" cy="211328"/>
        </a:xfrm>
        <a:prstGeom prst="chevron">
          <a:avLst>
            <a:gd name="adj" fmla="val 9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651B56-EFE7-42CA-B0BC-CC3ADA185CD1}">
      <dsp:nvSpPr>
        <dsp:cNvPr id="0" name=""/>
        <dsp:cNvSpPr/>
      </dsp:nvSpPr>
      <dsp:spPr>
        <a:xfrm>
          <a:off x="3070476" y="441474"/>
          <a:ext cx="1008451" cy="100845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4" tIns="39134" rIns="39134" bIns="39134" numCol="1" spcCol="1270" anchor="ctr" anchorCtr="0">
          <a:noAutofit/>
        </a:bodyPr>
        <a:lstStyle/>
        <a:p>
          <a:pPr lvl="0" algn="ctr" defTabSz="622300">
            <a:lnSpc>
              <a:spcPct val="90000"/>
            </a:lnSpc>
            <a:spcBef>
              <a:spcPct val="0"/>
            </a:spcBef>
            <a:spcAft>
              <a:spcPct val="35000"/>
            </a:spcAft>
          </a:pPr>
          <a:r>
            <a:rPr lang="en-US" sz="1400" kern="1200" dirty="0"/>
            <a:t>Premise 2</a:t>
          </a:r>
        </a:p>
      </dsp:txBody>
      <dsp:txXfrm>
        <a:off x="3218160" y="589158"/>
        <a:ext cx="713083" cy="713083"/>
      </dsp:txXfrm>
    </dsp:sp>
    <dsp:sp modelId="{3DD552E8-A4F3-4344-ABB1-40451A6BE8E6}">
      <dsp:nvSpPr>
        <dsp:cNvPr id="0" name=""/>
        <dsp:cNvSpPr/>
      </dsp:nvSpPr>
      <dsp:spPr>
        <a:xfrm>
          <a:off x="2474029" y="1615525"/>
          <a:ext cx="2238271" cy="2149874"/>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6557" tIns="165100" rIns="176557" bIns="165100" numCol="1" spcCol="1270" anchor="t" anchorCtr="0">
          <a:noAutofit/>
        </a:bodyPr>
        <a:lstStyle/>
        <a:p>
          <a:pPr lvl="0" algn="just" defTabSz="622300">
            <a:lnSpc>
              <a:spcPct val="90000"/>
            </a:lnSpc>
            <a:spcBef>
              <a:spcPct val="0"/>
            </a:spcBef>
            <a:spcAft>
              <a:spcPct val="35000"/>
            </a:spcAft>
          </a:pPr>
          <a:r>
            <a:rPr lang="en-US" sz="1400" b="1" kern="1200" dirty="0">
              <a:effectLst>
                <a:outerShdw blurRad="38100" dist="38100" dir="2700000" algn="tl">
                  <a:srgbClr val="000000">
                    <a:alpha val="43137"/>
                  </a:srgbClr>
                </a:outerShdw>
              </a:effectLst>
            </a:rPr>
            <a:t>INDEPENDENCY - </a:t>
          </a:r>
          <a:r>
            <a:rPr lang="en-AU" sz="1400" b="1" kern="1200" dirty="0"/>
            <a:t>to </a:t>
          </a:r>
          <a:r>
            <a:rPr lang="en-AU" sz="1400" b="1" kern="1200" dirty="0">
              <a:effectLst>
                <a:outerShdw blurRad="38100" dist="38100" dir="2700000" algn="tl">
                  <a:srgbClr val="000000">
                    <a:alpha val="43137"/>
                  </a:srgbClr>
                </a:outerShdw>
              </a:effectLst>
            </a:rPr>
            <a:t>achieve certainty the individual needs to develop competency and continue on this path until he/she attains independency.</a:t>
          </a:r>
          <a:endParaRPr lang="en-US" sz="1400" b="1" kern="1200" dirty="0">
            <a:effectLst>
              <a:outerShdw blurRad="38100" dist="38100" dir="2700000" algn="tl">
                <a:srgbClr val="000000">
                  <a:alpha val="43137"/>
                </a:srgbClr>
              </a:outerShdw>
            </a:effectLst>
          </a:endParaRPr>
        </a:p>
      </dsp:txBody>
      <dsp:txXfrm>
        <a:off x="2474029" y="2045500"/>
        <a:ext cx="2238271" cy="1719899"/>
      </dsp:txXfrm>
    </dsp:sp>
    <dsp:sp modelId="{A31DEEAE-9557-4213-A5AB-D50778C1C0F4}">
      <dsp:nvSpPr>
        <dsp:cNvPr id="0" name=""/>
        <dsp:cNvSpPr/>
      </dsp:nvSpPr>
      <dsp:spPr>
        <a:xfrm>
          <a:off x="4960997" y="945664"/>
          <a:ext cx="2169100" cy="72"/>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71D961-7CA4-4C58-81B7-02379D0733FF}">
      <dsp:nvSpPr>
        <dsp:cNvPr id="0" name=""/>
        <dsp:cNvSpPr/>
      </dsp:nvSpPr>
      <dsp:spPr>
        <a:xfrm>
          <a:off x="7187940" y="863516"/>
          <a:ext cx="110865" cy="211329"/>
        </a:xfrm>
        <a:prstGeom prst="chevron">
          <a:avLst>
            <a:gd name="adj" fmla="val 9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95255B-B762-49DA-8875-4BAA14D19BFB}">
      <dsp:nvSpPr>
        <dsp:cNvPr id="0" name=""/>
        <dsp:cNvSpPr/>
      </dsp:nvSpPr>
      <dsp:spPr>
        <a:xfrm>
          <a:off x="5541321" y="441474"/>
          <a:ext cx="1008451" cy="100845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4" tIns="39134" rIns="39134" bIns="39134" numCol="1" spcCol="1270" anchor="ctr" anchorCtr="0">
          <a:noAutofit/>
        </a:bodyPr>
        <a:lstStyle/>
        <a:p>
          <a:pPr lvl="0" algn="ctr" defTabSz="622300">
            <a:lnSpc>
              <a:spcPct val="90000"/>
            </a:lnSpc>
            <a:spcBef>
              <a:spcPct val="0"/>
            </a:spcBef>
            <a:spcAft>
              <a:spcPct val="35000"/>
            </a:spcAft>
          </a:pPr>
          <a:r>
            <a:rPr lang="en-US" sz="1400" kern="1200" dirty="0"/>
            <a:t>Premise3</a:t>
          </a:r>
        </a:p>
      </dsp:txBody>
      <dsp:txXfrm>
        <a:off x="5689005" y="589158"/>
        <a:ext cx="713083" cy="713083"/>
      </dsp:txXfrm>
    </dsp:sp>
    <dsp:sp modelId="{C7B17433-6EF1-4E2D-8962-7278AC2A1352}">
      <dsp:nvSpPr>
        <dsp:cNvPr id="0" name=""/>
        <dsp:cNvSpPr/>
      </dsp:nvSpPr>
      <dsp:spPr>
        <a:xfrm>
          <a:off x="4960997" y="1615525"/>
          <a:ext cx="2169100" cy="2149874"/>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101" tIns="165100" rIns="171101" bIns="165100" numCol="1" spcCol="1270" anchor="t" anchorCtr="0">
          <a:noAutofit/>
        </a:bodyPr>
        <a:lstStyle/>
        <a:p>
          <a:pPr lvl="0" algn="l" defTabSz="622300">
            <a:lnSpc>
              <a:spcPct val="90000"/>
            </a:lnSpc>
            <a:spcBef>
              <a:spcPct val="0"/>
            </a:spcBef>
            <a:spcAft>
              <a:spcPct val="35000"/>
            </a:spcAft>
          </a:pPr>
          <a:r>
            <a:rPr lang="en-AU" sz="1400" b="1" kern="1200" dirty="0">
              <a:effectLst>
                <a:outerShdw blurRad="38100" dist="38100" dir="2700000" algn="tl">
                  <a:srgbClr val="000000">
                    <a:alpha val="43137"/>
                  </a:srgbClr>
                </a:outerShdw>
              </a:effectLst>
            </a:rPr>
            <a:t>CURRENCY – The individual learner needs to maintain currency . </a:t>
          </a:r>
        </a:p>
        <a:p>
          <a:pPr lvl="0" algn="l" defTabSz="622300">
            <a:lnSpc>
              <a:spcPct val="90000"/>
            </a:lnSpc>
            <a:spcBef>
              <a:spcPct val="0"/>
            </a:spcBef>
            <a:spcAft>
              <a:spcPct val="35000"/>
            </a:spcAft>
          </a:pPr>
          <a:r>
            <a:rPr lang="en-AU" sz="1400" b="1" kern="1200" dirty="0">
              <a:effectLst>
                <a:outerShdw blurRad="38100" dist="38100" dir="2700000" algn="tl">
                  <a:srgbClr val="000000">
                    <a:alpha val="43137"/>
                  </a:srgbClr>
                </a:outerShdw>
              </a:effectLst>
            </a:rPr>
            <a:t>Without currency, the knowledge and skills become outdated and obsolete. </a:t>
          </a:r>
          <a:endParaRPr lang="en-US" sz="1400" kern="1200" dirty="0">
            <a:effectLst>
              <a:outerShdw blurRad="38100" dist="38100" dir="2700000" algn="tl">
                <a:srgbClr val="000000">
                  <a:alpha val="43137"/>
                </a:srgbClr>
              </a:outerShdw>
            </a:effectLst>
          </a:endParaRPr>
        </a:p>
      </dsp:txBody>
      <dsp:txXfrm>
        <a:off x="4960997" y="2045500"/>
        <a:ext cx="2169100" cy="1719899"/>
      </dsp:txXfrm>
    </dsp:sp>
    <dsp:sp modelId="{06A6D891-DEB8-48E3-BDF0-AD239F9D172A}">
      <dsp:nvSpPr>
        <dsp:cNvPr id="0" name=""/>
        <dsp:cNvSpPr/>
      </dsp:nvSpPr>
      <dsp:spPr>
        <a:xfrm>
          <a:off x="7371108" y="945663"/>
          <a:ext cx="1084550" cy="72"/>
        </a:xfrm>
        <a:prstGeom prst="rect">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AFAA7-26FA-480A-8AA2-7B99ACC43668}">
      <dsp:nvSpPr>
        <dsp:cNvPr id="0" name=""/>
        <dsp:cNvSpPr/>
      </dsp:nvSpPr>
      <dsp:spPr>
        <a:xfrm>
          <a:off x="7951433" y="441474"/>
          <a:ext cx="1008451" cy="1008451"/>
        </a:xfrm>
        <a:prstGeom prst="ellips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134" tIns="39134" rIns="39134" bIns="39134" numCol="1" spcCol="1270" anchor="ctr" anchorCtr="0">
          <a:noAutofit/>
        </a:bodyPr>
        <a:lstStyle/>
        <a:p>
          <a:pPr lvl="0" algn="ctr" defTabSz="622300">
            <a:lnSpc>
              <a:spcPct val="90000"/>
            </a:lnSpc>
            <a:spcBef>
              <a:spcPct val="0"/>
            </a:spcBef>
            <a:spcAft>
              <a:spcPct val="35000"/>
            </a:spcAft>
          </a:pPr>
          <a:r>
            <a:rPr lang="en-US" sz="1400" kern="1200" dirty="0"/>
            <a:t>Premise4</a:t>
          </a:r>
        </a:p>
      </dsp:txBody>
      <dsp:txXfrm>
        <a:off x="8099117" y="589158"/>
        <a:ext cx="713083" cy="713083"/>
      </dsp:txXfrm>
    </dsp:sp>
    <dsp:sp modelId="{BEFB2259-12F6-483C-89C1-39542670E835}">
      <dsp:nvSpPr>
        <dsp:cNvPr id="0" name=""/>
        <dsp:cNvSpPr/>
      </dsp:nvSpPr>
      <dsp:spPr>
        <a:xfrm>
          <a:off x="7371108" y="1615525"/>
          <a:ext cx="2169100" cy="2149874"/>
        </a:xfrm>
        <a:prstGeom prst="upArrowCallout">
          <a:avLst>
            <a:gd name="adj1" fmla="val 50000"/>
            <a:gd name="adj2" fmla="val 20000"/>
            <a:gd name="adj3" fmla="val 20000"/>
            <a:gd name="adj4" fmla="val 100000"/>
          </a:avLst>
        </a:prstGeom>
        <a:solidFill>
          <a:schemeClr val="lt1">
            <a:alpha val="90000"/>
            <a:tint val="40000"/>
            <a:hueOff val="0"/>
            <a:satOff val="0"/>
            <a:lumOff val="0"/>
            <a:alphaOff val="0"/>
          </a:schemeClr>
        </a:solidFill>
        <a:ln w="127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101" tIns="165100" rIns="171101" bIns="165100" numCol="1" spcCol="1270" anchor="t" anchorCtr="0">
          <a:noAutofit/>
        </a:bodyPr>
        <a:lstStyle/>
        <a:p>
          <a:pPr lvl="0" algn="l" defTabSz="622300">
            <a:lnSpc>
              <a:spcPct val="90000"/>
            </a:lnSpc>
            <a:spcBef>
              <a:spcPct val="0"/>
            </a:spcBef>
            <a:spcAft>
              <a:spcPct val="35000"/>
            </a:spcAft>
          </a:pPr>
          <a:r>
            <a:rPr lang="en-AU" sz="1400" b="1" kern="1200" dirty="0">
              <a:effectLst>
                <a:outerShdw blurRad="38100" dist="38100" dir="2700000" algn="tl">
                  <a:srgbClr val="000000">
                    <a:alpha val="43137"/>
                  </a:srgbClr>
                </a:outerShdw>
              </a:effectLst>
            </a:rPr>
            <a:t>INTELLIGENCE –The learner needs to develop competency intelligence (CQ), to balance his/her intellectual abilities (IQ) and his/her emotional competences (EQ). </a:t>
          </a:r>
          <a:endParaRPr lang="en-US" sz="1400" kern="1200" dirty="0"/>
        </a:p>
      </dsp:txBody>
      <dsp:txXfrm>
        <a:off x="7371108" y="2045500"/>
        <a:ext cx="2169100" cy="1719899"/>
      </dsp:txXfrm>
    </dsp:sp>
  </dsp:spTree>
</dsp:drawing>
</file>

<file path=ppt/diagrams/layout1.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1C1E2-9104-49E6-857F-A713ABB87BC7}" type="datetimeFigureOut">
              <a:rPr lang="en-AU" smtClean="0"/>
              <a:t>17/05/2017</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17E5B3-6E6E-4D7F-89DB-4EC1FB0EB69D}" type="slidenum">
              <a:rPr lang="en-AU" smtClean="0"/>
              <a:t>‹#›</a:t>
            </a:fld>
            <a:endParaRPr lang="en-AU"/>
          </a:p>
        </p:txBody>
      </p:sp>
    </p:spTree>
    <p:extLst>
      <p:ext uri="{BB962C8B-B14F-4D97-AF65-F5344CB8AC3E}">
        <p14:creationId xmlns:p14="http://schemas.microsoft.com/office/powerpoint/2010/main" val="1565485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617E5B3-6E6E-4D7F-89DB-4EC1FB0EB69D}" type="slidenum">
              <a:rPr lang="en-AU" smtClean="0"/>
              <a:t>1</a:t>
            </a:fld>
            <a:endParaRPr lang="en-AU"/>
          </a:p>
        </p:txBody>
      </p:sp>
    </p:spTree>
    <p:extLst>
      <p:ext uri="{BB962C8B-B14F-4D97-AF65-F5344CB8AC3E}">
        <p14:creationId xmlns:p14="http://schemas.microsoft.com/office/powerpoint/2010/main" val="1984702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5/17/2017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5/17/2017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dirty="0"/>
              <a:t>Make VET great again</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5/17/2017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1" kern="1200" cap="all" baseline="0">
          <a:solidFill>
            <a:srgbClr val="FF0000"/>
          </a:solidFill>
          <a:effectLst>
            <a:outerShdw blurRad="38100" dist="38100" dir="2700000" algn="tl">
              <a:srgbClr val="000000">
                <a:alpha val="43137"/>
              </a:srgbClr>
            </a:outerShdw>
          </a:effectLst>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Make VET Great Again</a:t>
            </a:r>
            <a:br>
              <a:rPr lang="en-AU" dirty="0"/>
            </a:br>
            <a:endParaRPr lang="en-AU" dirty="0"/>
          </a:p>
        </p:txBody>
      </p:sp>
      <p:sp>
        <p:nvSpPr>
          <p:cNvPr id="3" name="Subtitle 2"/>
          <p:cNvSpPr>
            <a:spLocks noGrp="1"/>
          </p:cNvSpPr>
          <p:nvPr>
            <p:ph type="subTitle" idx="1"/>
          </p:nvPr>
        </p:nvSpPr>
        <p:spPr/>
        <p:txBody>
          <a:bodyPr>
            <a:noAutofit/>
          </a:bodyPr>
          <a:lstStyle/>
          <a:p>
            <a:r>
              <a:rPr lang="en-AU" sz="2800" b="1" dirty="0">
                <a:effectLst>
                  <a:outerShdw blurRad="38100" dist="38100" dir="2700000" algn="tl">
                    <a:srgbClr val="000000">
                      <a:alpha val="43137"/>
                    </a:srgbClr>
                  </a:outerShdw>
                </a:effectLst>
              </a:rPr>
              <a:t>The case for Competency Intelligence Based Training </a:t>
            </a:r>
          </a:p>
          <a:p>
            <a:r>
              <a:rPr lang="en-AU" sz="2800" b="1" dirty="0">
                <a:effectLst>
                  <a:outerShdw blurRad="38100" dist="38100" dir="2700000" algn="tl">
                    <a:srgbClr val="000000">
                      <a:alpha val="43137"/>
                    </a:srgbClr>
                  </a:outerShdw>
                </a:effectLst>
              </a:rPr>
              <a:t>for </a:t>
            </a:r>
          </a:p>
          <a:p>
            <a:r>
              <a:rPr lang="en-AU" sz="2800" b="1" dirty="0">
                <a:effectLst>
                  <a:outerShdw blurRad="38100" dist="38100" dir="2700000" algn="tl">
                    <a:srgbClr val="000000">
                      <a:alpha val="43137"/>
                    </a:srgbClr>
                  </a:outerShdw>
                </a:effectLst>
              </a:rPr>
              <a:t>Vocational Education and Training</a:t>
            </a:r>
          </a:p>
        </p:txBody>
      </p:sp>
    </p:spTree>
    <p:extLst>
      <p:ext uri="{BB962C8B-B14F-4D97-AF65-F5344CB8AC3E}">
        <p14:creationId xmlns:p14="http://schemas.microsoft.com/office/powerpoint/2010/main" val="136959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1309510"/>
            <a:ext cx="9784080" cy="483425"/>
          </a:xfrm>
        </p:spPr>
        <p:txBody>
          <a:bodyPr>
            <a:normAutofit fontScale="90000"/>
          </a:bodyPr>
          <a:lstStyle/>
          <a:p>
            <a:r>
              <a:rPr lang="en-US" dirty="0"/>
              <a:t>*The DHM is a pedagogical device</a:t>
            </a:r>
            <a:br>
              <a:rPr lang="en-US" dirty="0"/>
            </a:br>
            <a:r>
              <a:rPr lang="en-AU" dirty="0"/>
              <a:t/>
            </a:r>
            <a:br>
              <a:rPr lang="en-AU" dirty="0"/>
            </a:br>
            <a:r>
              <a:rPr lang="en-AU" dirty="0"/>
              <a:t/>
            </a:r>
            <a:br>
              <a:rPr lang="en-AU" dirty="0"/>
            </a:br>
            <a:endParaRPr lang="en-AU"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a:xfrm>
            <a:off x="8151932" y="1792935"/>
            <a:ext cx="3200400" cy="5206175"/>
          </a:xfrm>
        </p:spPr>
        <p:txBody>
          <a:bodyPr>
            <a:normAutofit fontScale="25000" lnSpcReduction="20000"/>
          </a:bodyPr>
          <a:lstStyle/>
          <a:p>
            <a:endParaRPr lang="en-AU" sz="9600" b="1" dirty="0">
              <a:effectLst>
                <a:outerShdw blurRad="38100" dist="38100" dir="2700000" algn="tl">
                  <a:srgbClr val="000000">
                    <a:alpha val="43137"/>
                  </a:srgbClr>
                </a:outerShdw>
              </a:effectLst>
            </a:endParaRPr>
          </a:p>
          <a:p>
            <a:r>
              <a:rPr lang="en-AU" sz="9600" b="1" dirty="0">
                <a:effectLst>
                  <a:outerShdw blurRad="38100" dist="38100" dir="2700000" algn="tl">
                    <a:srgbClr val="000000">
                      <a:alpha val="43137"/>
                    </a:srgbClr>
                  </a:outerShdw>
                </a:effectLst>
              </a:rPr>
              <a:t>DHM is comprised of two heuristics: </a:t>
            </a:r>
          </a:p>
          <a:p>
            <a:r>
              <a:rPr lang="en-AU" sz="9600" b="1" dirty="0">
                <a:effectLst>
                  <a:outerShdw blurRad="38100" dist="38100" dir="2700000" algn="tl">
                    <a:srgbClr val="000000">
                      <a:alpha val="43137"/>
                    </a:srgbClr>
                  </a:outerShdw>
                </a:effectLst>
              </a:rPr>
              <a:t>The first Heuristic integrates Knowledge, Skills and Performance criteria</a:t>
            </a:r>
          </a:p>
          <a:p>
            <a:r>
              <a:rPr lang="en-AU" sz="9600" b="1" dirty="0">
                <a:effectLst>
                  <a:outerShdw blurRad="38100" dist="38100" dir="2700000" algn="tl">
                    <a:srgbClr val="000000">
                      <a:alpha val="43137"/>
                    </a:srgbClr>
                  </a:outerShdw>
                </a:effectLst>
              </a:rPr>
              <a:t>The Second Heuristic frames the First Heuristic. </a:t>
            </a:r>
          </a:p>
          <a:p>
            <a:r>
              <a:rPr lang="en-AU" sz="9600" b="1" dirty="0">
                <a:effectLst>
                  <a:outerShdw blurRad="38100" dist="38100" dir="2700000" algn="tl">
                    <a:srgbClr val="000000">
                      <a:alpha val="43137"/>
                    </a:srgbClr>
                  </a:outerShdw>
                </a:effectLst>
              </a:rPr>
              <a:t>The two heuristics, together, can deliver training for VET in Australia. </a:t>
            </a:r>
          </a:p>
          <a:p>
            <a:endParaRPr lang="en-AU" sz="9600" b="1" dirty="0">
              <a:effectLst>
                <a:outerShdw blurRad="38100" dist="38100" dir="2700000" algn="tl">
                  <a:srgbClr val="000000">
                    <a:alpha val="43137"/>
                  </a:srgbClr>
                </a:outerShdw>
              </a:effectLst>
            </a:endParaRPr>
          </a:p>
          <a:p>
            <a:endParaRPr lang="en-AU" sz="9600" b="1" dirty="0">
              <a:effectLst>
                <a:outerShdw blurRad="38100" dist="38100" dir="2700000" algn="tl">
                  <a:srgbClr val="000000">
                    <a:alpha val="43137"/>
                  </a:srgbClr>
                </a:outerShdw>
              </a:effectLst>
            </a:endParaRPr>
          </a:p>
          <a:p>
            <a:endParaRPr lang="en-AU" dirty="0"/>
          </a:p>
        </p:txBody>
      </p:sp>
      <p:pic>
        <p:nvPicPr>
          <p:cNvPr id="205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959" y="2211494"/>
            <a:ext cx="6031088" cy="3931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11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According to competencivism:  </a:t>
            </a:r>
            <a:br>
              <a:rPr lang="en-AU" dirty="0"/>
            </a:br>
            <a:endParaRPr lang="en-AU" dirty="0"/>
          </a:p>
        </p:txBody>
      </p:sp>
      <p:sp>
        <p:nvSpPr>
          <p:cNvPr id="3" name="Content Placeholder 2"/>
          <p:cNvSpPr>
            <a:spLocks noGrp="1"/>
          </p:cNvSpPr>
          <p:nvPr>
            <p:ph idx="1"/>
          </p:nvPr>
        </p:nvSpPr>
        <p:spPr>
          <a:xfrm>
            <a:off x="656492" y="2011680"/>
            <a:ext cx="11148645" cy="4206240"/>
          </a:xfrm>
        </p:spPr>
        <p:txBody>
          <a:bodyPr>
            <a:normAutofit/>
          </a:bodyPr>
          <a:lstStyle/>
          <a:p>
            <a:endParaRPr lang="en-AU" dirty="0"/>
          </a:p>
          <a:p>
            <a:r>
              <a:rPr lang="en-AU" sz="3600" b="1" dirty="0">
                <a:effectLst>
                  <a:outerShdw blurRad="38100" dist="38100" dir="2700000" algn="tl">
                    <a:srgbClr val="000000">
                      <a:alpha val="43137"/>
                    </a:srgbClr>
                  </a:outerShdw>
                </a:effectLst>
              </a:rPr>
              <a:t>The learners are not competent when they are able to apply their knowledge and skills to performance.</a:t>
            </a:r>
          </a:p>
          <a:p>
            <a:r>
              <a:rPr lang="en-AU" sz="3600" b="1" dirty="0">
                <a:effectLst>
                  <a:outerShdw blurRad="38100" dist="38100" dir="2700000" algn="tl">
                    <a:srgbClr val="000000">
                      <a:alpha val="43137"/>
                    </a:srgbClr>
                  </a:outerShdw>
                </a:effectLst>
              </a:rPr>
              <a:t>The learners are competent when they have also achieved certainty, independency, currency and intelligence (they are able to perform while using the right balance of their IQ and EQ) </a:t>
            </a:r>
          </a:p>
        </p:txBody>
      </p:sp>
    </p:spTree>
    <p:extLst>
      <p:ext uri="{BB962C8B-B14F-4D97-AF65-F5344CB8AC3E}">
        <p14:creationId xmlns:p14="http://schemas.microsoft.com/office/powerpoint/2010/main" val="3017006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p:spPr>
        <p:txBody>
          <a:bodyPr>
            <a:normAutofit fontScale="90000"/>
          </a:bodyPr>
          <a:lstStyle/>
          <a:p>
            <a:pPr>
              <a:lnSpc>
                <a:spcPct val="65000"/>
              </a:lnSpc>
            </a:pPr>
            <a:r>
              <a:rPr lang="en-AU" sz="2800" dirty="0"/>
              <a:t/>
            </a:r>
            <a:br>
              <a:rPr lang="en-AU" sz="2800" dirty="0"/>
            </a:br>
            <a:r>
              <a:rPr lang="en-AU" sz="2800" dirty="0"/>
              <a:t>in competencivism  </a:t>
            </a:r>
            <a:br>
              <a:rPr lang="en-AU" sz="2800" dirty="0"/>
            </a:br>
            <a:r>
              <a:rPr lang="en-AU" sz="2800" dirty="0"/>
              <a:t>teachers and learners needs are satisfied</a:t>
            </a:r>
            <a:br>
              <a:rPr lang="en-AU" sz="2800" dirty="0"/>
            </a:br>
            <a:r>
              <a:rPr lang="en-AU" sz="2800" dirty="0"/>
              <a:t/>
            </a:r>
            <a:br>
              <a:rPr lang="en-AU" sz="2800" dirty="0"/>
            </a:br>
            <a:r>
              <a:rPr lang="en-AU" sz="2800" dirty="0"/>
              <a:t/>
            </a:r>
            <a:br>
              <a:rPr lang="en-AU" sz="2800" dirty="0"/>
            </a:br>
            <a:endParaRPr lang="en-AU" sz="2800"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120938853"/>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524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Four Premises of competencivism</a:t>
            </a:r>
          </a:p>
        </p:txBody>
      </p:sp>
      <p:graphicFrame>
        <p:nvGraphicFramePr>
          <p:cNvPr id="4" name="Content Placeholder 2"/>
          <p:cNvGraphicFramePr>
            <a:graphicFrameLocks noGrp="1"/>
          </p:cNvGraphicFramePr>
          <p:nvPr>
            <p:ph idx="1"/>
            <p:extLst>
              <p:ext uri="{D42A27DB-BD31-4B8C-83A1-F6EECF244321}">
                <p14:modId xmlns:p14="http://schemas.microsoft.com/office/powerpoint/2010/main" val="1303009450"/>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1327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stretch>
            <a:fillRect/>
          </a:stretch>
        </p:blipFill>
        <p:spPr>
          <a:xfrm>
            <a:off x="3020993" y="706056"/>
            <a:ext cx="5822066" cy="5217405"/>
          </a:xfrm>
          <a:prstGeom prst="rect">
            <a:avLst/>
          </a:prstGeom>
        </p:spPr>
      </p:pic>
    </p:spTree>
    <p:extLst>
      <p:ext uri="{BB962C8B-B14F-4D97-AF65-F5344CB8AC3E}">
        <p14:creationId xmlns:p14="http://schemas.microsoft.com/office/powerpoint/2010/main" val="1028111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 Methods</a:t>
            </a:r>
          </a:p>
        </p:txBody>
      </p:sp>
      <p:sp>
        <p:nvSpPr>
          <p:cNvPr id="3" name="Content Placeholder 2"/>
          <p:cNvSpPr>
            <a:spLocks noGrp="1"/>
          </p:cNvSpPr>
          <p:nvPr>
            <p:ph idx="1"/>
          </p:nvPr>
        </p:nvSpPr>
        <p:spPr/>
        <p:txBody>
          <a:bodyPr>
            <a:normAutofit fontScale="92500" lnSpcReduction="10000"/>
          </a:bodyPr>
          <a:lstStyle/>
          <a:p>
            <a:r>
              <a:rPr lang="en-AU" b="1" dirty="0">
                <a:effectLst>
                  <a:outerShdw blurRad="38100" dist="38100" dir="2700000" algn="tl">
                    <a:srgbClr val="000000">
                      <a:alpha val="43137"/>
                    </a:srgbClr>
                  </a:outerShdw>
                </a:effectLst>
              </a:rPr>
              <a:t>This study was designed within a </a:t>
            </a:r>
            <a:r>
              <a:rPr lang="en-AU" b="1" u="sng" dirty="0">
                <a:effectLst>
                  <a:outerShdw blurRad="38100" dist="38100" dir="2700000" algn="tl">
                    <a:srgbClr val="000000">
                      <a:alpha val="43137"/>
                    </a:srgbClr>
                  </a:outerShdw>
                </a:effectLst>
              </a:rPr>
              <a:t>qualitative tradition </a:t>
            </a:r>
          </a:p>
          <a:p>
            <a:r>
              <a:rPr lang="en-AU" b="1" dirty="0">
                <a:effectLst>
                  <a:outerShdw blurRad="38100" dist="38100" dir="2700000" algn="tl">
                    <a:srgbClr val="000000">
                      <a:alpha val="43137"/>
                    </a:srgbClr>
                  </a:outerShdw>
                </a:effectLst>
              </a:rPr>
              <a:t>was carried out within the </a:t>
            </a:r>
            <a:r>
              <a:rPr lang="en-AU" b="1" u="sng" dirty="0">
                <a:effectLst>
                  <a:outerShdw blurRad="38100" dist="38100" dir="2700000" algn="tl">
                    <a:srgbClr val="000000">
                      <a:alpha val="43137"/>
                    </a:srgbClr>
                  </a:outerShdw>
                </a:effectLst>
              </a:rPr>
              <a:t>interpretive paradigm </a:t>
            </a:r>
          </a:p>
          <a:p>
            <a:r>
              <a:rPr lang="en-AU" b="1" dirty="0">
                <a:effectLst>
                  <a:outerShdw blurRad="38100" dist="38100" dir="2700000" algn="tl">
                    <a:srgbClr val="000000">
                      <a:alpha val="43137"/>
                    </a:srgbClr>
                  </a:outerShdw>
                </a:effectLst>
              </a:rPr>
              <a:t>Adopted Symbolic Interactionist (</a:t>
            </a:r>
            <a:r>
              <a:rPr lang="en-AU" b="1" dirty="0" err="1">
                <a:effectLst>
                  <a:outerShdw blurRad="38100" dist="38100" dir="2700000" algn="tl">
                    <a:srgbClr val="000000">
                      <a:alpha val="43137"/>
                    </a:srgbClr>
                  </a:outerShdw>
                </a:effectLst>
              </a:rPr>
              <a:t>Blumer</a:t>
            </a:r>
            <a:r>
              <a:rPr lang="en-AU" b="1" dirty="0">
                <a:effectLst>
                  <a:outerShdw blurRad="38100" dist="38100" dir="2700000" algn="tl">
                    <a:srgbClr val="000000">
                      <a:alpha val="43137"/>
                    </a:srgbClr>
                  </a:outerShdw>
                </a:effectLst>
              </a:rPr>
              <a:t>, 1969) as its theoretical position to formulate a theory from the meanings that the participant teachers attributed to the use of the DHM in delivery of courses to their students. </a:t>
            </a:r>
          </a:p>
          <a:p>
            <a:r>
              <a:rPr lang="en-AU" b="1" dirty="0">
                <a:effectLst>
                  <a:outerShdw blurRad="38100" dist="38100" dir="2700000" algn="tl">
                    <a:srgbClr val="000000">
                      <a:alpha val="43137"/>
                    </a:srgbClr>
                  </a:outerShdw>
                </a:effectLst>
              </a:rPr>
              <a:t>A </a:t>
            </a:r>
            <a:r>
              <a:rPr lang="en-AU" b="1" u="sng" dirty="0">
                <a:effectLst>
                  <a:outerShdw blurRad="38100" dist="38100" dir="2700000" algn="tl">
                    <a:srgbClr val="000000">
                      <a:alpha val="43137"/>
                    </a:srgbClr>
                  </a:outerShdw>
                </a:effectLst>
              </a:rPr>
              <a:t>grounded theory methodology </a:t>
            </a:r>
            <a:r>
              <a:rPr lang="en-AU" b="1" dirty="0">
                <a:effectLst>
                  <a:outerShdw blurRad="38100" dist="38100" dir="2700000" algn="tl">
                    <a:srgbClr val="000000">
                      <a:alpha val="43137"/>
                    </a:srgbClr>
                  </a:outerShdw>
                </a:effectLst>
              </a:rPr>
              <a:t>and the methods of </a:t>
            </a:r>
            <a:r>
              <a:rPr lang="en-AU" b="1" u="sng" dirty="0">
                <a:effectLst>
                  <a:outerShdw blurRad="38100" dist="38100" dir="2700000" algn="tl">
                    <a:srgbClr val="000000">
                      <a:alpha val="43137"/>
                    </a:srgbClr>
                  </a:outerShdw>
                </a:effectLst>
              </a:rPr>
              <a:t>semi-structured interviewing </a:t>
            </a:r>
            <a:r>
              <a:rPr lang="en-AU" b="1" dirty="0">
                <a:effectLst>
                  <a:outerShdw blurRad="38100" dist="38100" dir="2700000" algn="tl">
                    <a:srgbClr val="000000">
                      <a:alpha val="43137"/>
                    </a:srgbClr>
                  </a:outerShdw>
                </a:effectLst>
              </a:rPr>
              <a:t>(</a:t>
            </a:r>
            <a:r>
              <a:rPr lang="en-AU" b="1" dirty="0" err="1">
                <a:effectLst>
                  <a:outerShdw blurRad="38100" dist="38100" dir="2700000" algn="tl">
                    <a:srgbClr val="000000">
                      <a:alpha val="43137"/>
                    </a:srgbClr>
                  </a:outerShdw>
                </a:effectLst>
              </a:rPr>
              <a:t>O’Donoghue</a:t>
            </a:r>
            <a:r>
              <a:rPr lang="en-AU" b="1" dirty="0">
                <a:effectLst>
                  <a:outerShdw blurRad="38100" dist="38100" dir="2700000" algn="tl">
                    <a:srgbClr val="000000">
                      <a:alpha val="43137"/>
                    </a:srgbClr>
                  </a:outerShdw>
                </a:effectLst>
              </a:rPr>
              <a:t>, 2007:85) were used in this research for data collection and analysis (2 years). </a:t>
            </a:r>
          </a:p>
          <a:p>
            <a:r>
              <a:rPr lang="en-AU" b="1" dirty="0">
                <a:effectLst>
                  <a:outerShdw blurRad="38100" dist="38100" dir="2700000" algn="tl">
                    <a:srgbClr val="000000">
                      <a:alpha val="43137"/>
                    </a:srgbClr>
                  </a:outerShdw>
                </a:effectLst>
              </a:rPr>
              <a:t>In the process of data analysis, both </a:t>
            </a:r>
            <a:r>
              <a:rPr lang="en-AU" b="1" u="sng" dirty="0">
                <a:effectLst>
                  <a:outerShdw blurRad="38100" dist="38100" dir="2700000" algn="tl">
                    <a:srgbClr val="000000">
                      <a:alpha val="43137"/>
                    </a:srgbClr>
                  </a:outerShdw>
                </a:effectLst>
              </a:rPr>
              <a:t>code notes and theoretical memos </a:t>
            </a:r>
            <a:r>
              <a:rPr lang="en-AU" b="1" dirty="0">
                <a:effectLst>
                  <a:outerShdw blurRad="38100" dist="38100" dir="2700000" algn="tl">
                    <a:srgbClr val="000000">
                      <a:alpha val="43137"/>
                    </a:srgbClr>
                  </a:outerShdw>
                </a:effectLst>
              </a:rPr>
              <a:t>were utilised for transcription of data using </a:t>
            </a:r>
            <a:r>
              <a:rPr lang="en-AU" b="1" u="sng" dirty="0">
                <a:effectLst>
                  <a:outerShdw blurRad="38100" dist="38100" dir="2700000" algn="tl">
                    <a:srgbClr val="000000">
                      <a:alpha val="43137"/>
                    </a:srgbClr>
                  </a:outerShdw>
                </a:effectLst>
              </a:rPr>
              <a:t>open coding</a:t>
            </a:r>
            <a:r>
              <a:rPr lang="en-AU" b="1" dirty="0">
                <a:effectLst>
                  <a:outerShdw blurRad="38100" dist="38100" dir="2700000" algn="tl">
                    <a:srgbClr val="000000">
                      <a:alpha val="43137"/>
                    </a:srgbClr>
                  </a:outerShdw>
                </a:effectLst>
              </a:rPr>
              <a:t>, leading to the identification of the initial categories (Strauss &amp; Corbin, 1990). </a:t>
            </a:r>
          </a:p>
          <a:p>
            <a:r>
              <a:rPr lang="en-AU" b="1" dirty="0">
                <a:effectLst>
                  <a:outerShdw blurRad="38100" dist="38100" dir="2700000" algn="tl">
                    <a:srgbClr val="000000">
                      <a:alpha val="43137"/>
                    </a:srgbClr>
                  </a:outerShdw>
                </a:effectLst>
              </a:rPr>
              <a:t>This was followed by </a:t>
            </a:r>
            <a:r>
              <a:rPr lang="en-AU" b="1" u="sng" dirty="0">
                <a:effectLst>
                  <a:outerShdw blurRad="38100" dist="38100" dir="2700000" algn="tl">
                    <a:srgbClr val="000000">
                      <a:alpha val="43137"/>
                    </a:srgbClr>
                  </a:outerShdw>
                </a:effectLst>
              </a:rPr>
              <a:t>axial</a:t>
            </a:r>
            <a:r>
              <a:rPr lang="en-AU" b="1" dirty="0">
                <a:effectLst>
                  <a:outerShdw blurRad="38100" dist="38100" dir="2700000" algn="tl">
                    <a:srgbClr val="000000">
                      <a:alpha val="43137"/>
                    </a:srgbClr>
                  </a:outerShdw>
                </a:effectLst>
              </a:rPr>
              <a:t>  (to identify the relationship of concepts) </a:t>
            </a:r>
            <a:r>
              <a:rPr lang="en-AU" b="1" u="sng" dirty="0">
                <a:effectLst>
                  <a:outerShdw blurRad="38100" dist="38100" dir="2700000" algn="tl">
                    <a:srgbClr val="000000">
                      <a:alpha val="43137"/>
                    </a:srgbClr>
                  </a:outerShdw>
                </a:effectLst>
              </a:rPr>
              <a:t>and selective coding </a:t>
            </a:r>
            <a:r>
              <a:rPr lang="en-AU" b="1" dirty="0">
                <a:effectLst>
                  <a:outerShdw blurRad="38100" dist="38100" dir="2700000" algn="tl">
                    <a:srgbClr val="000000">
                      <a:alpha val="43137"/>
                    </a:srgbClr>
                  </a:outerShdw>
                </a:effectLst>
              </a:rPr>
              <a:t>(to identify core category). </a:t>
            </a:r>
          </a:p>
          <a:p>
            <a:endParaRPr lang="en-AU" dirty="0"/>
          </a:p>
        </p:txBody>
      </p:sp>
    </p:spTree>
    <p:extLst>
      <p:ext uri="{BB962C8B-B14F-4D97-AF65-F5344CB8AC3E}">
        <p14:creationId xmlns:p14="http://schemas.microsoft.com/office/powerpoint/2010/main" val="2621717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Symbolic Interactionism</a:t>
            </a:r>
            <a:br>
              <a:rPr lang="en-AU" dirty="0"/>
            </a:br>
            <a:r>
              <a:rPr lang="en-AU" dirty="0"/>
              <a:t>is based on three premises</a:t>
            </a:r>
          </a:p>
        </p:txBody>
      </p:sp>
      <p:sp>
        <p:nvSpPr>
          <p:cNvPr id="3" name="Content Placeholder 2"/>
          <p:cNvSpPr>
            <a:spLocks noGrp="1"/>
          </p:cNvSpPr>
          <p:nvPr>
            <p:ph idx="1"/>
          </p:nvPr>
        </p:nvSpPr>
        <p:spPr>
          <a:xfrm>
            <a:off x="1202919" y="2045547"/>
            <a:ext cx="9784080" cy="4206240"/>
          </a:xfrm>
        </p:spPr>
        <p:txBody>
          <a:bodyPr/>
          <a:lstStyle/>
          <a:p>
            <a:r>
              <a:rPr lang="en-US" dirty="0"/>
              <a:t>The first premise of Symbolic Interactionism states that, </a:t>
            </a:r>
          </a:p>
          <a:p>
            <a:r>
              <a:rPr lang="en-US" dirty="0"/>
              <a:t>“human beings act towards things on the basis of the meanings that the things have for them” (</a:t>
            </a:r>
            <a:r>
              <a:rPr lang="en-US" dirty="0" err="1"/>
              <a:t>Blumer</a:t>
            </a:r>
            <a:r>
              <a:rPr lang="en-US" dirty="0"/>
              <a:t>, 1969:2)</a:t>
            </a:r>
            <a:r>
              <a:rPr lang="en-US" i="1" dirty="0"/>
              <a:t>.</a:t>
            </a:r>
            <a:r>
              <a:rPr lang="en-US" dirty="0"/>
              <a:t> </a:t>
            </a:r>
          </a:p>
          <a:p>
            <a:r>
              <a:rPr lang="en-US" dirty="0"/>
              <a:t>The second premise states that, “the meanings of such things are derived from, or arise out of, the social interaction that one has with one’s fellows” (</a:t>
            </a:r>
            <a:r>
              <a:rPr lang="en-US" dirty="0" err="1"/>
              <a:t>Blumer</a:t>
            </a:r>
            <a:r>
              <a:rPr lang="en-US" dirty="0"/>
              <a:t>, 1969:2)</a:t>
            </a:r>
            <a:r>
              <a:rPr lang="en-US" i="1" dirty="0"/>
              <a:t>.</a:t>
            </a:r>
            <a:r>
              <a:rPr lang="en-US" dirty="0"/>
              <a:t> </a:t>
            </a:r>
          </a:p>
          <a:p>
            <a:r>
              <a:rPr lang="en-US" dirty="0"/>
              <a:t>The third premise expresses that, “these meanings are handled in and modified through an interpretive process used by the person in dealing with the things he/she encounters” (</a:t>
            </a:r>
            <a:r>
              <a:rPr lang="en-US" dirty="0" err="1"/>
              <a:t>Blumer</a:t>
            </a:r>
            <a:r>
              <a:rPr lang="en-US" dirty="0"/>
              <a:t>, 1969:2)</a:t>
            </a:r>
            <a:r>
              <a:rPr lang="en-US" i="1" dirty="0"/>
              <a:t>.</a:t>
            </a:r>
            <a:endParaRPr lang="en-AU" dirty="0"/>
          </a:p>
          <a:p>
            <a:endParaRPr lang="en-AU" dirty="0"/>
          </a:p>
        </p:txBody>
      </p:sp>
    </p:spTree>
    <p:extLst>
      <p:ext uri="{BB962C8B-B14F-4D97-AF65-F5344CB8AC3E}">
        <p14:creationId xmlns:p14="http://schemas.microsoft.com/office/powerpoint/2010/main" val="1916529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*Data Analysis and Emergence of</a:t>
            </a:r>
            <a:br>
              <a:rPr lang="en-AU" dirty="0"/>
            </a:br>
            <a:r>
              <a:rPr lang="en-AU" dirty="0"/>
              <a:t>three propositions</a:t>
            </a:r>
          </a:p>
        </p:txBody>
      </p:sp>
      <p:sp>
        <p:nvSpPr>
          <p:cNvPr id="3" name="Content Placeholder 2"/>
          <p:cNvSpPr>
            <a:spLocks noGrp="1"/>
          </p:cNvSpPr>
          <p:nvPr>
            <p:ph idx="1"/>
          </p:nvPr>
        </p:nvSpPr>
        <p:spPr/>
        <p:txBody>
          <a:bodyPr>
            <a:normAutofit fontScale="92500" lnSpcReduction="10000"/>
          </a:bodyPr>
          <a:lstStyle/>
          <a:p>
            <a:r>
              <a:rPr lang="en-AU" sz="3000" b="1" dirty="0"/>
              <a:t>Three propositions emerged:</a:t>
            </a:r>
          </a:p>
          <a:p>
            <a:r>
              <a:rPr lang="en-AU" sz="3000" b="1" u="sng" dirty="0">
                <a:effectLst>
                  <a:outerShdw blurRad="38100" dist="38100" dir="2700000" algn="tl">
                    <a:srgbClr val="000000">
                      <a:alpha val="43137"/>
                    </a:srgbClr>
                  </a:outerShdw>
                </a:effectLst>
              </a:rPr>
              <a:t>The first proposition - </a:t>
            </a:r>
            <a:r>
              <a:rPr lang="en-AU" b="1" dirty="0">
                <a:effectLst>
                  <a:outerShdw blurRad="38100" dist="38100" dir="2700000" algn="tl">
                    <a:srgbClr val="000000">
                      <a:alpha val="43137"/>
                    </a:srgbClr>
                  </a:outerShdw>
                </a:effectLst>
              </a:rPr>
              <a:t>in the context of Training Packages teachers see the Double Heuristic Method (DHM) as a clarifying approach for VET delivery in Australia. The four key concepts that underpin the proposition are: </a:t>
            </a:r>
            <a:r>
              <a:rPr lang="en-AU" b="1" u="sng" dirty="0">
                <a:effectLst>
                  <a:outerShdw blurRad="38100" dist="38100" dir="2700000" algn="tl">
                    <a:srgbClr val="000000">
                      <a:alpha val="43137"/>
                    </a:srgbClr>
                  </a:outerShdw>
                </a:effectLst>
              </a:rPr>
              <a:t>Appropriateness, Articulation, Effective Communication, and Precision. </a:t>
            </a:r>
          </a:p>
          <a:p>
            <a:r>
              <a:rPr lang="en-AU" sz="3000" b="1" u="sng" dirty="0">
                <a:effectLst>
                  <a:outerShdw blurRad="38100" dist="38100" dir="2700000" algn="tl">
                    <a:srgbClr val="000000">
                      <a:alpha val="43137"/>
                    </a:srgbClr>
                  </a:outerShdw>
                </a:effectLst>
              </a:rPr>
              <a:t>The second proposition - </a:t>
            </a:r>
            <a:r>
              <a:rPr lang="en-AU" b="1" dirty="0">
                <a:effectLst>
                  <a:outerShdw blurRad="38100" dist="38100" dir="2700000" algn="tl">
                    <a:srgbClr val="000000">
                      <a:alpha val="43137"/>
                    </a:srgbClr>
                  </a:outerShdw>
                </a:effectLst>
              </a:rPr>
              <a:t>by using the DHM, teachers are able to confirm the practices in which they are engaged. Three concepts that underpin this proposition are: </a:t>
            </a:r>
            <a:r>
              <a:rPr lang="en-AU" b="1" u="sng" dirty="0">
                <a:effectLst>
                  <a:outerShdw blurRad="38100" dist="38100" dir="2700000" algn="tl">
                    <a:srgbClr val="000000">
                      <a:alpha val="43137"/>
                    </a:srgbClr>
                  </a:outerShdw>
                </a:effectLst>
              </a:rPr>
              <a:t>Validity, Guiding and Improvement of performance.</a:t>
            </a:r>
          </a:p>
          <a:p>
            <a:r>
              <a:rPr lang="en-AU" sz="3000" b="1" u="sng" dirty="0">
                <a:effectLst>
                  <a:outerShdw blurRad="38100" dist="38100" dir="2700000" algn="tl">
                    <a:srgbClr val="000000">
                      <a:alpha val="43137"/>
                    </a:srgbClr>
                  </a:outerShdw>
                </a:effectLst>
              </a:rPr>
              <a:t>The third proposition - </a:t>
            </a:r>
            <a:r>
              <a:rPr lang="en-AU" b="1" dirty="0">
                <a:effectLst>
                  <a:outerShdw blurRad="38100" dist="38100" dir="2700000" algn="tl">
                    <a:srgbClr val="000000">
                      <a:alpha val="43137"/>
                    </a:srgbClr>
                  </a:outerShdw>
                </a:effectLst>
              </a:rPr>
              <a:t>the participating VET teachers saw the Double Heuristic Method (DHM) as </a:t>
            </a:r>
            <a:r>
              <a:rPr lang="en-AU" b="1" u="sng" dirty="0">
                <a:effectLst>
                  <a:outerShdw blurRad="38100" dist="38100" dir="2700000" algn="tl">
                    <a:srgbClr val="000000">
                      <a:alpha val="43137"/>
                    </a:srgbClr>
                  </a:outerShdw>
                </a:effectLst>
              </a:rPr>
              <a:t>a meaning-making </a:t>
            </a:r>
            <a:r>
              <a:rPr lang="en-AU" b="1" dirty="0">
                <a:effectLst>
                  <a:outerShdw blurRad="38100" dist="38100" dir="2700000" algn="tl">
                    <a:srgbClr val="000000">
                      <a:alpha val="43137"/>
                    </a:srgbClr>
                  </a:outerShdw>
                </a:effectLst>
              </a:rPr>
              <a:t>apparatus, with a </a:t>
            </a:r>
            <a:r>
              <a:rPr lang="en-AU" b="1" u="sng" dirty="0">
                <a:effectLst>
                  <a:outerShdw blurRad="38100" dist="38100" dir="2700000" algn="tl">
                    <a:srgbClr val="000000">
                      <a:alpha val="43137"/>
                    </a:srgbClr>
                  </a:outerShdw>
                </a:effectLst>
              </a:rPr>
              <a:t>synthesising role </a:t>
            </a:r>
            <a:r>
              <a:rPr lang="en-AU" b="1" dirty="0">
                <a:effectLst>
                  <a:outerShdw blurRad="38100" dist="38100" dir="2700000" algn="tl">
                    <a:srgbClr val="000000">
                      <a:alpha val="43137"/>
                    </a:srgbClr>
                  </a:outerShdw>
                </a:effectLst>
              </a:rPr>
              <a:t>for VET delivery in Australia. The three concepts that underpin the third proposition are </a:t>
            </a:r>
            <a:r>
              <a:rPr lang="en-AU" b="1" u="sng" dirty="0">
                <a:effectLst>
                  <a:outerShdw blurRad="38100" dist="38100" dir="2700000" algn="tl">
                    <a:srgbClr val="000000">
                      <a:alpha val="43137"/>
                    </a:srgbClr>
                  </a:outerShdw>
                </a:effectLst>
              </a:rPr>
              <a:t>seeing the picture, seeing the structure, and VET delivery planning (Managing)</a:t>
            </a:r>
            <a:r>
              <a:rPr lang="en-AU" b="1" dirty="0">
                <a:effectLst>
                  <a:outerShdw blurRad="38100" dist="38100" dir="2700000" algn="tl">
                    <a:srgbClr val="000000">
                      <a:alpha val="43137"/>
                    </a:srgbClr>
                  </a:outerShdw>
                </a:effectLst>
              </a:rPr>
              <a:t>.</a:t>
            </a:r>
          </a:p>
          <a:p>
            <a:endParaRPr lang="en-AU" dirty="0"/>
          </a:p>
        </p:txBody>
      </p:sp>
    </p:spTree>
    <p:extLst>
      <p:ext uri="{BB962C8B-B14F-4D97-AF65-F5344CB8AC3E}">
        <p14:creationId xmlns:p14="http://schemas.microsoft.com/office/powerpoint/2010/main" val="1687413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*propositions were  synthesized into a substantive theory</a:t>
            </a:r>
          </a:p>
        </p:txBody>
      </p:sp>
      <p:sp>
        <p:nvSpPr>
          <p:cNvPr id="4" name="Text Placeholder 3"/>
          <p:cNvSpPr>
            <a:spLocks noGrp="1"/>
          </p:cNvSpPr>
          <p:nvPr>
            <p:ph type="body" sz="half" idx="2"/>
          </p:nvPr>
        </p:nvSpPr>
        <p:spPr/>
        <p:txBody>
          <a:bodyPr/>
          <a:lstStyle/>
          <a:p>
            <a:r>
              <a:rPr lang="en-AU" sz="2800" b="1" dirty="0">
                <a:effectLst>
                  <a:outerShdw blurRad="38100" dist="38100" dir="2700000" algn="tl">
                    <a:srgbClr val="000000">
                      <a:alpha val="43137"/>
                    </a:srgbClr>
                  </a:outerShdw>
                </a:effectLst>
              </a:rPr>
              <a:t>The three emerged propositions were  synthesized into a substantive theory of pedagogy (PROPE) that underpins VET teaching. </a:t>
            </a:r>
          </a:p>
          <a:p>
            <a:endParaRPr lang="en-AU" dirty="0"/>
          </a:p>
        </p:txBody>
      </p:sp>
      <p:pic>
        <p:nvPicPr>
          <p:cNvPr id="5" name="Picture 2"/>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l="2892" r="2892"/>
          <a:stretch/>
        </p:blipFill>
        <p:spPr bwMode="auto">
          <a:xfrm>
            <a:off x="349250" y="1974850"/>
            <a:ext cx="7442200" cy="45958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243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4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961644" y="1374496"/>
            <a:ext cx="10261092" cy="4104436"/>
          </a:xfrm>
          <a:prstGeom prst="rect">
            <a:avLst/>
          </a:prstGeom>
        </p:spPr>
      </p:pic>
    </p:spTree>
    <p:extLst>
      <p:ext uri="{BB962C8B-B14F-4D97-AF65-F5344CB8AC3E}">
        <p14:creationId xmlns:p14="http://schemas.microsoft.com/office/powerpoint/2010/main" val="245464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*Research’s Design and purpose</a:t>
            </a:r>
          </a:p>
        </p:txBody>
      </p:sp>
      <p:sp>
        <p:nvSpPr>
          <p:cNvPr id="3" name="Content Placeholder 2"/>
          <p:cNvSpPr>
            <a:spLocks noGrp="1"/>
          </p:cNvSpPr>
          <p:nvPr>
            <p:ph idx="1"/>
          </p:nvPr>
        </p:nvSpPr>
        <p:spPr/>
        <p:txBody>
          <a:bodyPr>
            <a:normAutofit fontScale="92500"/>
          </a:bodyPr>
          <a:lstStyle/>
          <a:p>
            <a:pPr algn="just"/>
            <a:r>
              <a:rPr lang="en-AU" sz="3600" b="1" dirty="0">
                <a:effectLst>
                  <a:outerShdw blurRad="38100" dist="38100" dir="2700000" algn="tl">
                    <a:srgbClr val="000000">
                      <a:alpha val="43137"/>
                    </a:srgbClr>
                  </a:outerShdw>
                </a:effectLst>
              </a:rPr>
              <a:t>This research was designed to address the pedagogical confusions in VET delivery, through the use of the Double Heuristic Method (DHM), </a:t>
            </a:r>
          </a:p>
          <a:p>
            <a:pPr algn="just"/>
            <a:r>
              <a:rPr lang="en-AU" sz="3600" b="1" dirty="0">
                <a:effectLst>
                  <a:outerShdw blurRad="38100" dist="38100" dir="2700000" algn="tl">
                    <a:srgbClr val="000000">
                      <a:alpha val="43137"/>
                    </a:srgbClr>
                  </a:outerShdw>
                </a:effectLst>
              </a:rPr>
              <a:t>With a view to bringing clarity to VET teaching, assessment, and delivery </a:t>
            </a:r>
          </a:p>
          <a:p>
            <a:pPr algn="just"/>
            <a:r>
              <a:rPr lang="en-AU" sz="3600" b="1" dirty="0">
                <a:effectLst>
                  <a:outerShdw blurRad="38100" dist="38100" dir="2700000" algn="tl">
                    <a:srgbClr val="000000">
                      <a:alpha val="43137"/>
                    </a:srgbClr>
                  </a:outerShdw>
                </a:effectLst>
              </a:rPr>
              <a:t>By capturing teachers’ perspectives of using an alternative model of pedagogy (the DHM) to address their pedagogical challenges in VET. </a:t>
            </a:r>
          </a:p>
          <a:p>
            <a:endParaRPr lang="en-AU" dirty="0"/>
          </a:p>
        </p:txBody>
      </p:sp>
    </p:spTree>
    <p:extLst>
      <p:ext uri="{BB962C8B-B14F-4D97-AF65-F5344CB8AC3E}">
        <p14:creationId xmlns:p14="http://schemas.microsoft.com/office/powerpoint/2010/main" val="2703956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Evidence</a:t>
            </a:r>
            <a:br>
              <a:rPr lang="en-AU" dirty="0"/>
            </a:br>
            <a:endParaRPr lang="en-AU" dirty="0"/>
          </a:p>
        </p:txBody>
      </p:sp>
      <p:sp>
        <p:nvSpPr>
          <p:cNvPr id="3" name="Content Placeholder 2"/>
          <p:cNvSpPr>
            <a:spLocks noGrp="1"/>
          </p:cNvSpPr>
          <p:nvPr>
            <p:ph idx="1"/>
          </p:nvPr>
        </p:nvSpPr>
        <p:spPr/>
        <p:txBody>
          <a:bodyPr>
            <a:normAutofit lnSpcReduction="10000"/>
          </a:bodyPr>
          <a:lstStyle/>
          <a:p>
            <a:r>
              <a:rPr lang="en-AU" b="1" dirty="0">
                <a:effectLst>
                  <a:outerShdw blurRad="38100" dist="38100" dir="2700000" algn="tl">
                    <a:srgbClr val="000000">
                      <a:alpha val="43137"/>
                    </a:srgbClr>
                  </a:outerShdw>
                </a:effectLst>
              </a:rPr>
              <a:t>The data collected evidence indicated satisfaction among participating teachers and was reported in three chapters (over 45 pages). Few examples are listed as follows:</a:t>
            </a:r>
          </a:p>
          <a:p>
            <a:r>
              <a:rPr lang="en-US" b="1" dirty="0">
                <a:effectLst>
                  <a:outerShdw blurRad="38100" dist="38100" dir="2700000" algn="tl">
                    <a:srgbClr val="000000">
                      <a:alpha val="43137"/>
                    </a:srgbClr>
                  </a:outerShdw>
                </a:effectLst>
              </a:rPr>
              <a:t>“The DHM framework assists me in my decision-making both theoretically and practically.” “The DHM provides a pathway from theoretical to practical application of VET delivery, a pathway for analyzing and improving an existing application. </a:t>
            </a:r>
          </a:p>
          <a:p>
            <a:r>
              <a:rPr lang="en-US" b="1" dirty="0">
                <a:effectLst>
                  <a:outerShdw blurRad="38100" dist="38100" dir="2700000" algn="tl">
                    <a:srgbClr val="000000">
                      <a:alpha val="43137"/>
                    </a:srgbClr>
                  </a:outerShdw>
                </a:effectLst>
              </a:rPr>
              <a:t>“I think the DHM is very important. I think that is where you work at your delivery methods and strategies”</a:t>
            </a:r>
          </a:p>
          <a:p>
            <a:r>
              <a:rPr lang="en-US" b="1" dirty="0">
                <a:effectLst>
                  <a:outerShdw blurRad="38100" dist="38100" dir="2700000" algn="tl">
                    <a:srgbClr val="000000">
                      <a:alpha val="43137"/>
                    </a:srgbClr>
                  </a:outerShdw>
                </a:effectLst>
              </a:rPr>
              <a:t>“The DHM Model allows me to think about my subject, allows me to be more precise in picking up what I am going to teach in theory and how I am going to do it in practice.”</a:t>
            </a:r>
            <a:endParaRPr lang="en-AU" b="1" dirty="0">
              <a:effectLst>
                <a:outerShdw blurRad="38100" dist="38100" dir="2700000" algn="tl">
                  <a:srgbClr val="000000">
                    <a:alpha val="43137"/>
                  </a:srgbClr>
                </a:outerShdw>
              </a:effectLst>
            </a:endParaRPr>
          </a:p>
          <a:p>
            <a:endParaRPr lang="en-AU" dirty="0"/>
          </a:p>
        </p:txBody>
      </p:sp>
    </p:spTree>
    <p:extLst>
      <p:ext uri="{BB962C8B-B14F-4D97-AF65-F5344CB8AC3E}">
        <p14:creationId xmlns:p14="http://schemas.microsoft.com/office/powerpoint/2010/main" val="1772999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Further Evidence</a:t>
            </a:r>
          </a:p>
        </p:txBody>
      </p:sp>
      <p:sp>
        <p:nvSpPr>
          <p:cNvPr id="3" name="Content Placeholder 2"/>
          <p:cNvSpPr>
            <a:spLocks noGrp="1"/>
          </p:cNvSpPr>
          <p:nvPr>
            <p:ph idx="1"/>
          </p:nvPr>
        </p:nvSpPr>
        <p:spPr>
          <a:xfrm>
            <a:off x="1202919" y="2709332"/>
            <a:ext cx="9784080" cy="3508587"/>
          </a:xfrm>
        </p:spPr>
        <p:txBody>
          <a:bodyPr/>
          <a:lstStyle/>
          <a:p>
            <a:r>
              <a:rPr lang="en-US" b="1" dirty="0">
                <a:effectLst>
                  <a:outerShdw blurRad="38100" dist="38100" dir="2700000" algn="tl">
                    <a:srgbClr val="000000">
                      <a:alpha val="43137"/>
                    </a:srgbClr>
                  </a:outerShdw>
                </a:effectLst>
              </a:rPr>
              <a:t>“Because the relationships of skills and knowledge to other concepts are meaningfully established in the DHM, I have been able to produce meaningful resources comprised of meaningful learning experiences for my students. </a:t>
            </a:r>
          </a:p>
          <a:p>
            <a:r>
              <a:rPr lang="en-US" b="1" dirty="0">
                <a:effectLst>
                  <a:outerShdw blurRad="38100" dist="38100" dir="2700000" algn="tl">
                    <a:srgbClr val="000000">
                      <a:alpha val="43137"/>
                    </a:srgbClr>
                  </a:outerShdw>
                </a:effectLst>
              </a:rPr>
              <a:t> I have received feedback from these students that are indicative of such an outcome.” </a:t>
            </a:r>
          </a:p>
          <a:p>
            <a:r>
              <a:rPr lang="en-US" b="1" dirty="0">
                <a:effectLst>
                  <a:outerShdw blurRad="38100" dist="38100" dir="2700000" algn="tl">
                    <a:srgbClr val="000000">
                      <a:alpha val="43137"/>
                    </a:srgbClr>
                  </a:outerShdw>
                </a:effectLst>
              </a:rPr>
              <a:t>“Using the DHM, you got the knowledge and skills, then you are applying these to the real teaching that can be crafted into a meaningful experience … ”</a:t>
            </a:r>
            <a:endParaRPr lang="en-AU" b="1" dirty="0">
              <a:effectLst>
                <a:outerShdw blurRad="38100" dist="38100" dir="2700000" algn="tl">
                  <a:srgbClr val="000000">
                    <a:alpha val="43137"/>
                  </a:srgbClr>
                </a:outerShdw>
              </a:effectLst>
            </a:endParaRPr>
          </a:p>
          <a:p>
            <a:endParaRPr lang="en-AU" dirty="0"/>
          </a:p>
        </p:txBody>
      </p:sp>
    </p:spTree>
    <p:extLst>
      <p:ext uri="{BB962C8B-B14F-4D97-AF65-F5344CB8AC3E}">
        <p14:creationId xmlns:p14="http://schemas.microsoft.com/office/powerpoint/2010/main" val="273737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*Implications</a:t>
            </a:r>
          </a:p>
        </p:txBody>
      </p:sp>
      <p:sp>
        <p:nvSpPr>
          <p:cNvPr id="3" name="Content Placeholder 2"/>
          <p:cNvSpPr>
            <a:spLocks noGrp="1"/>
          </p:cNvSpPr>
          <p:nvPr>
            <p:ph idx="1"/>
          </p:nvPr>
        </p:nvSpPr>
        <p:spPr/>
        <p:txBody>
          <a:bodyPr>
            <a:normAutofit lnSpcReduction="10000"/>
          </a:bodyPr>
          <a:lstStyle/>
          <a:p>
            <a:pPr lvl="0"/>
            <a:r>
              <a:rPr lang="en-AU" b="1" dirty="0">
                <a:effectLst>
                  <a:outerShdw blurRad="38100" dist="38100" dir="2700000" algn="tl">
                    <a:srgbClr val="000000">
                      <a:alpha val="43137"/>
                    </a:srgbClr>
                  </a:outerShdw>
                </a:effectLst>
              </a:rPr>
              <a:t>There is a need for a </a:t>
            </a:r>
            <a:r>
              <a:rPr lang="en-AU" b="1" u="sng" dirty="0">
                <a:effectLst>
                  <a:outerShdw blurRad="38100" dist="38100" dir="2700000" algn="tl">
                    <a:srgbClr val="000000">
                      <a:alpha val="43137"/>
                    </a:srgbClr>
                  </a:outerShdw>
                </a:effectLst>
              </a:rPr>
              <a:t>complete pedagogical revision and understanding </a:t>
            </a:r>
            <a:r>
              <a:rPr lang="en-AU" b="1" dirty="0">
                <a:effectLst>
                  <a:outerShdw blurRad="38100" dist="38100" dir="2700000" algn="tl">
                    <a:srgbClr val="000000">
                      <a:alpha val="43137"/>
                    </a:srgbClr>
                  </a:outerShdw>
                </a:effectLst>
              </a:rPr>
              <a:t>of the delivery of programs that develop competence based on the theory of </a:t>
            </a:r>
            <a:r>
              <a:rPr lang="en-GB" b="1" dirty="0">
                <a:effectLst>
                  <a:outerShdw blurRad="38100" dist="38100" dir="2700000" algn="tl">
                    <a:srgbClr val="000000">
                      <a:alpha val="43137"/>
                    </a:srgbClr>
                  </a:outerShdw>
                </a:effectLst>
              </a:rPr>
              <a:t>Progressive Revelations of Pedagogical Engagement (PROPE) </a:t>
            </a:r>
            <a:endParaRPr lang="en-AU" b="1" dirty="0">
              <a:effectLst>
                <a:outerShdw blurRad="38100" dist="38100" dir="2700000" algn="tl">
                  <a:srgbClr val="000000">
                    <a:alpha val="43137"/>
                  </a:srgbClr>
                </a:outerShdw>
              </a:effectLst>
            </a:endParaRPr>
          </a:p>
          <a:p>
            <a:pPr lvl="0"/>
            <a:r>
              <a:rPr lang="en-AU" b="1" dirty="0">
                <a:effectLst>
                  <a:outerShdw blurRad="38100" dist="38100" dir="2700000" algn="tl">
                    <a:srgbClr val="000000">
                      <a:alpha val="43137"/>
                    </a:srgbClr>
                  </a:outerShdw>
                </a:effectLst>
              </a:rPr>
              <a:t>There is a </a:t>
            </a:r>
            <a:r>
              <a:rPr lang="en-AU" b="1" u="sng" dirty="0">
                <a:effectLst>
                  <a:outerShdw blurRad="38100" dist="38100" dir="2700000" algn="tl">
                    <a:srgbClr val="000000">
                      <a:alpha val="43137"/>
                    </a:srgbClr>
                  </a:outerShdw>
                </a:effectLst>
              </a:rPr>
              <a:t>need for developing greater clarity </a:t>
            </a:r>
            <a:r>
              <a:rPr lang="en-AU" b="1" dirty="0">
                <a:effectLst>
                  <a:outerShdw blurRad="38100" dist="38100" dir="2700000" algn="tl">
                    <a:srgbClr val="000000">
                      <a:alpha val="43137"/>
                    </a:srgbClr>
                  </a:outerShdw>
                </a:effectLst>
              </a:rPr>
              <a:t>for teachers and students in engaging with </a:t>
            </a:r>
            <a:r>
              <a:rPr lang="en-AU" b="1" u="sng" dirty="0">
                <a:effectLst>
                  <a:outerShdw blurRad="38100" dist="38100" dir="2700000" algn="tl">
                    <a:srgbClr val="000000">
                      <a:alpha val="43137"/>
                    </a:srgbClr>
                  </a:outerShdw>
                </a:effectLst>
              </a:rPr>
              <a:t>the inter-relationships </a:t>
            </a:r>
            <a:r>
              <a:rPr lang="en-AU" b="1" dirty="0">
                <a:effectLst>
                  <a:outerShdw blurRad="38100" dist="38100" dir="2700000" algn="tl">
                    <a:srgbClr val="000000">
                      <a:alpha val="43137"/>
                    </a:srgbClr>
                  </a:outerShdw>
                </a:effectLst>
              </a:rPr>
              <a:t>of the components in Units of Competency of the Training Packages, through the use of a pedagogical framework, namely the DHM </a:t>
            </a:r>
          </a:p>
          <a:p>
            <a:pPr lvl="0"/>
            <a:r>
              <a:rPr lang="en-AU" b="1" dirty="0">
                <a:effectLst>
                  <a:outerShdw blurRad="38100" dist="38100" dir="2700000" algn="tl">
                    <a:srgbClr val="000000">
                      <a:alpha val="43137"/>
                    </a:srgbClr>
                  </a:outerShdw>
                </a:effectLst>
              </a:rPr>
              <a:t>There is a need for </a:t>
            </a:r>
            <a:r>
              <a:rPr lang="en-AU" b="1" u="sng" dirty="0">
                <a:effectLst>
                  <a:outerShdw blurRad="38100" dist="38100" dir="2700000" algn="tl">
                    <a:srgbClr val="000000">
                      <a:alpha val="43137"/>
                    </a:srgbClr>
                  </a:outerShdw>
                </a:effectLst>
              </a:rPr>
              <a:t>holistic assessments </a:t>
            </a:r>
            <a:r>
              <a:rPr lang="en-AU" b="1" dirty="0">
                <a:effectLst>
                  <a:outerShdw blurRad="38100" dist="38100" dir="2700000" algn="tl">
                    <a:srgbClr val="000000">
                      <a:alpha val="43137"/>
                    </a:srgbClr>
                  </a:outerShdw>
                </a:effectLst>
              </a:rPr>
              <a:t>in Training Packages context where the knowledge, skills and performance criteria are holistically tested and marked. The DHM allows this to happen.</a:t>
            </a:r>
          </a:p>
          <a:p>
            <a:pPr lvl="0"/>
            <a:r>
              <a:rPr lang="en-AU" b="1" dirty="0">
                <a:effectLst>
                  <a:outerShdw blurRad="38100" dist="38100" dir="2700000" algn="tl">
                    <a:srgbClr val="000000">
                      <a:alpha val="43137"/>
                    </a:srgbClr>
                  </a:outerShdw>
                </a:effectLst>
              </a:rPr>
              <a:t>Teaching, learning and assessment in </a:t>
            </a:r>
            <a:r>
              <a:rPr lang="en-AU" b="1" u="sng" dirty="0">
                <a:effectLst>
                  <a:outerShdw blurRad="38100" dist="38100" dir="2700000" algn="tl">
                    <a:srgbClr val="000000">
                      <a:alpha val="43137"/>
                    </a:srgbClr>
                  </a:outerShdw>
                </a:effectLst>
              </a:rPr>
              <a:t>the VET sector require a solid theoretical framework </a:t>
            </a:r>
            <a:r>
              <a:rPr lang="en-AU" b="1" dirty="0">
                <a:effectLst>
                  <a:outerShdw blurRad="38100" dist="38100" dir="2700000" algn="tl">
                    <a:srgbClr val="000000">
                      <a:alpha val="43137"/>
                    </a:srgbClr>
                  </a:outerShdw>
                </a:effectLst>
              </a:rPr>
              <a:t>and vehicle to equip teachers. The theory of Applied Learning of Competencivism and DHM fulfil this need.</a:t>
            </a:r>
          </a:p>
          <a:p>
            <a:endParaRPr lang="en-AU" dirty="0"/>
          </a:p>
        </p:txBody>
      </p:sp>
    </p:spTree>
    <p:extLst>
      <p:ext uri="{BB962C8B-B14F-4D97-AF65-F5344CB8AC3E}">
        <p14:creationId xmlns:p14="http://schemas.microsoft.com/office/powerpoint/2010/main" val="1279913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Completion Rates</a:t>
            </a:r>
          </a:p>
        </p:txBody>
      </p:sp>
      <p:sp>
        <p:nvSpPr>
          <p:cNvPr id="3" name="Text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10544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Completion rates are low</a:t>
            </a:r>
          </a:p>
        </p:txBody>
      </p:sp>
      <p:sp>
        <p:nvSpPr>
          <p:cNvPr id="3" name="Content Placeholder 2"/>
          <p:cNvSpPr>
            <a:spLocks noGrp="1"/>
          </p:cNvSpPr>
          <p:nvPr>
            <p:ph idx="1"/>
          </p:nvPr>
        </p:nvSpPr>
        <p:spPr/>
        <p:txBody>
          <a:bodyPr>
            <a:normAutofit lnSpcReduction="10000"/>
          </a:bodyPr>
          <a:lstStyle/>
          <a:p>
            <a:endParaRPr lang="en-AU" dirty="0"/>
          </a:p>
          <a:p>
            <a:r>
              <a:rPr lang="en-AU" b="1" dirty="0">
                <a:effectLst>
                  <a:outerShdw blurRad="38100" dist="38100" dir="2700000" algn="tl">
                    <a:srgbClr val="000000">
                      <a:alpha val="43137"/>
                    </a:srgbClr>
                  </a:outerShdw>
                </a:effectLst>
              </a:rPr>
              <a:t>Completion Rate is ”</a:t>
            </a:r>
            <a:r>
              <a:rPr lang="en-AU" b="1" i="1" dirty="0">
                <a:effectLst>
                  <a:outerShdw blurRad="38100" dist="38100" dir="2700000" algn="tl">
                    <a:srgbClr val="000000">
                      <a:alpha val="43137"/>
                    </a:srgbClr>
                  </a:outerShdw>
                </a:effectLst>
              </a:rPr>
              <a:t> the proportion of people who finish a qualification they started”. (NCVER, 2013)</a:t>
            </a:r>
          </a:p>
          <a:p>
            <a:r>
              <a:rPr lang="en-AU" b="1" i="1" dirty="0">
                <a:effectLst>
                  <a:outerShdw blurRad="38100" dist="38100" dir="2700000" algn="tl">
                    <a:srgbClr val="000000">
                      <a:alpha val="43137"/>
                    </a:srgbClr>
                  </a:outerShdw>
                </a:effectLst>
              </a:rPr>
              <a:t>In 2010 that</a:t>
            </a:r>
            <a:r>
              <a:rPr lang="en-AU" b="1" dirty="0">
                <a:effectLst>
                  <a:outerShdw blurRad="38100" dist="38100" dir="2700000" algn="tl">
                    <a:srgbClr val="000000">
                      <a:alpha val="43137"/>
                    </a:srgbClr>
                  </a:outerShdw>
                </a:effectLst>
              </a:rPr>
              <a:t> figure was about 27.10% </a:t>
            </a:r>
          </a:p>
          <a:p>
            <a:r>
              <a:rPr lang="en-AU" b="1" dirty="0">
                <a:effectLst>
                  <a:outerShdw blurRad="38100" dist="38100" dir="2700000" algn="tl">
                    <a:srgbClr val="000000">
                      <a:alpha val="43137"/>
                    </a:srgbClr>
                  </a:outerShdw>
                </a:effectLst>
              </a:rPr>
              <a:t>“Unsurprisingly, completion rates are very low”. (CEDA, 2016)</a:t>
            </a:r>
          </a:p>
          <a:p>
            <a:r>
              <a:rPr lang="en-AU" b="1" dirty="0">
                <a:effectLst>
                  <a:outerShdw blurRad="38100" dist="38100" dir="2700000" algn="tl">
                    <a:srgbClr val="000000">
                      <a:alpha val="43137"/>
                    </a:srgbClr>
                  </a:outerShdw>
                </a:effectLst>
              </a:rPr>
              <a:t>“Even more alarmingly, the quality of provision in some of these for-profit providers has been so low that regulators have actually, revoked qualifications.” (CEDA, 2016)</a:t>
            </a:r>
          </a:p>
          <a:p>
            <a:r>
              <a:rPr lang="en-AU" b="1" dirty="0">
                <a:effectLst>
                  <a:outerShdw blurRad="38100" dist="38100" dir="2700000" algn="tl">
                    <a:srgbClr val="000000">
                      <a:alpha val="43137"/>
                    </a:srgbClr>
                  </a:outerShdw>
                </a:effectLst>
              </a:rPr>
              <a:t>Only 7 per cent of online students have completed their courses between 2010 and 2013 (training website, 2015)</a:t>
            </a:r>
          </a:p>
          <a:p>
            <a:r>
              <a:rPr lang="en-AU" b="1" dirty="0">
                <a:effectLst>
                  <a:outerShdw blurRad="38100" dist="38100" dir="2700000" algn="tl">
                    <a:srgbClr val="000000">
                      <a:alpha val="43137"/>
                    </a:srgbClr>
                  </a:outerShdw>
                </a:effectLst>
              </a:rPr>
              <a:t>Students who attend FTF only 40 per cent complete (training website, 2015) </a:t>
            </a:r>
          </a:p>
          <a:p>
            <a:endParaRPr lang="en-AU" dirty="0"/>
          </a:p>
        </p:txBody>
      </p:sp>
    </p:spTree>
    <p:extLst>
      <p:ext uri="{BB962C8B-B14F-4D97-AF65-F5344CB8AC3E}">
        <p14:creationId xmlns:p14="http://schemas.microsoft.com/office/powerpoint/2010/main" val="469136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i="1" dirty="0"/>
              <a:t>In 2009, Aiming at Higher Completion Rates</a:t>
            </a:r>
            <a:r>
              <a:rPr lang="en-AU" dirty="0"/>
              <a:t> paper concluded that, </a:t>
            </a:r>
            <a:br>
              <a:rPr lang="en-AU" dirty="0"/>
            </a:br>
            <a:endParaRPr lang="en-AU" dirty="0"/>
          </a:p>
        </p:txBody>
      </p:sp>
      <p:sp>
        <p:nvSpPr>
          <p:cNvPr id="3" name="Content Placeholder 2"/>
          <p:cNvSpPr>
            <a:spLocks noGrp="1"/>
          </p:cNvSpPr>
          <p:nvPr>
            <p:ph idx="1"/>
          </p:nvPr>
        </p:nvSpPr>
        <p:spPr>
          <a:xfrm>
            <a:off x="191912" y="2011680"/>
            <a:ext cx="12000088" cy="4206240"/>
          </a:xfrm>
        </p:spPr>
        <p:txBody>
          <a:bodyPr/>
          <a:lstStyle/>
          <a:p>
            <a:r>
              <a:rPr lang="en-AU" b="1" dirty="0">
                <a:effectLst>
                  <a:outerShdw blurRad="38100" dist="38100" dir="2700000" algn="tl">
                    <a:srgbClr val="000000">
                      <a:alpha val="43137"/>
                    </a:srgbClr>
                  </a:outerShdw>
                </a:effectLst>
              </a:rPr>
              <a:t>“</a:t>
            </a:r>
            <a:r>
              <a:rPr lang="en-AU" sz="2800" b="1" dirty="0">
                <a:effectLst>
                  <a:outerShdw blurRad="38100" dist="38100" dir="2700000" algn="tl">
                    <a:srgbClr val="000000">
                      <a:alpha val="43137"/>
                    </a:srgbClr>
                  </a:outerShdw>
                </a:effectLst>
              </a:rPr>
              <a:t>Attributes are the heart intelligence of Competency development and need to be emphasized, not only in the apprenticeship and traineeship programs, but across VET. </a:t>
            </a:r>
          </a:p>
          <a:p>
            <a:r>
              <a:rPr lang="en-AU" sz="2800" b="1" dirty="0">
                <a:effectLst>
                  <a:outerShdw blurRad="38100" dist="38100" dir="2700000" algn="tl">
                    <a:srgbClr val="000000">
                      <a:alpha val="43137"/>
                    </a:srgbClr>
                  </a:outerShdw>
                </a:effectLst>
              </a:rPr>
              <a:t>Without developing the heart intelligence of competency, i. e. , the attributes, by the learners, not only will the completion rates continue to decline but, also, the productivity of the graduates on the job after the completion of studies will be poor.” (Azemikhah, 2009) </a:t>
            </a:r>
          </a:p>
          <a:p>
            <a:endParaRPr lang="en-AU" dirty="0"/>
          </a:p>
        </p:txBody>
      </p:sp>
    </p:spTree>
    <p:extLst>
      <p:ext uri="{BB962C8B-B14F-4D97-AF65-F5344CB8AC3E}">
        <p14:creationId xmlns:p14="http://schemas.microsoft.com/office/powerpoint/2010/main" val="2017775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Create Your Mental GPS with Competency Intelligence</a:t>
            </a:r>
            <a:endParaRPr lang="en-AU" dirty="0"/>
          </a:p>
        </p:txBody>
      </p:sp>
      <p:sp>
        <p:nvSpPr>
          <p:cNvPr id="3" name="Content Placeholder 2"/>
          <p:cNvSpPr>
            <a:spLocks noGrp="1"/>
          </p:cNvSpPr>
          <p:nvPr>
            <p:ph idx="1"/>
          </p:nvPr>
        </p:nvSpPr>
        <p:spPr/>
        <p:txBody>
          <a:bodyPr/>
          <a:lstStyle/>
          <a:p>
            <a:r>
              <a:rPr lang="en-AU" sz="3600" b="1" dirty="0">
                <a:effectLst>
                  <a:outerShdw blurRad="38100" dist="38100" dir="2700000" algn="tl">
                    <a:srgbClr val="000000">
                      <a:alpha val="43137"/>
                    </a:srgbClr>
                  </a:outerShdw>
                </a:effectLst>
              </a:rPr>
              <a:t>As the low level of completion was continuously problematic for VET students since 2009, the findings of this research were utilized in writing of a book, entitled, “</a:t>
            </a:r>
            <a:r>
              <a:rPr lang="en-AU" sz="3600" b="1" i="1" dirty="0">
                <a:effectLst>
                  <a:outerShdw blurRad="38100" dist="38100" dir="2700000" algn="tl">
                    <a:srgbClr val="000000">
                      <a:alpha val="43137"/>
                    </a:srgbClr>
                  </a:outerShdw>
                </a:effectLst>
              </a:rPr>
              <a:t>Create Your Mental GPS with Competency Intelligence</a:t>
            </a:r>
            <a:r>
              <a:rPr lang="en-AU" sz="3600" b="1" dirty="0">
                <a:effectLst>
                  <a:outerShdw blurRad="38100" dist="38100" dir="2700000" algn="tl">
                    <a:srgbClr val="000000">
                      <a:alpha val="43137"/>
                    </a:srgbClr>
                  </a:outerShdw>
                </a:effectLst>
              </a:rPr>
              <a:t>” to encourage students to achieve their dreams. </a:t>
            </a:r>
          </a:p>
          <a:p>
            <a:endParaRPr lang="en-AU" dirty="0"/>
          </a:p>
        </p:txBody>
      </p:sp>
    </p:spTree>
    <p:extLst>
      <p:ext uri="{BB962C8B-B14F-4D97-AF65-F5344CB8AC3E}">
        <p14:creationId xmlns:p14="http://schemas.microsoft.com/office/powerpoint/2010/main" val="4385046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Personal attributes are Hallmarks of Achievement (2009)</a:t>
            </a:r>
          </a:p>
        </p:txBody>
      </p:sp>
      <p:sp>
        <p:nvSpPr>
          <p:cNvPr id="3" name="Content Placeholder 2"/>
          <p:cNvSpPr>
            <a:spLocks noGrp="1"/>
          </p:cNvSpPr>
          <p:nvPr>
            <p:ph idx="1"/>
          </p:nvPr>
        </p:nvSpPr>
        <p:spPr/>
        <p:txBody>
          <a:bodyPr>
            <a:normAutofit fontScale="92500" lnSpcReduction="10000"/>
          </a:bodyPr>
          <a:lstStyle/>
          <a:p>
            <a:r>
              <a:rPr lang="en-AU" b="1" dirty="0">
                <a:effectLst>
                  <a:outerShdw blurRad="38100" dist="38100" dir="2700000" algn="tl">
                    <a:srgbClr val="000000">
                      <a:alpha val="43137"/>
                    </a:srgbClr>
                  </a:outerShdw>
                </a:effectLst>
              </a:rPr>
              <a:t>In 2009 paper we emphasized: </a:t>
            </a:r>
          </a:p>
          <a:p>
            <a:r>
              <a:rPr lang="en-AU" b="1" dirty="0">
                <a:effectLst>
                  <a:outerShdw blurRad="38100" dist="38100" dir="2700000" algn="tl">
                    <a:srgbClr val="000000">
                      <a:alpha val="43137"/>
                    </a:srgbClr>
                  </a:outerShdw>
                </a:effectLst>
              </a:rPr>
              <a:t>personal and social skills, </a:t>
            </a:r>
          </a:p>
          <a:p>
            <a:r>
              <a:rPr lang="en-AU" b="1" dirty="0">
                <a:effectLst>
                  <a:outerShdw blurRad="38100" dist="38100" dir="2700000" algn="tl">
                    <a:srgbClr val="000000">
                      <a:alpha val="43137"/>
                    </a:srgbClr>
                  </a:outerShdw>
                </a:effectLst>
              </a:rPr>
              <a:t>life-long learning skills, </a:t>
            </a:r>
          </a:p>
          <a:p>
            <a:r>
              <a:rPr lang="en-AU" b="1" dirty="0">
                <a:effectLst>
                  <a:outerShdw blurRad="38100" dist="38100" dir="2700000" algn="tl">
                    <a:srgbClr val="000000">
                      <a:alpha val="43137"/>
                    </a:srgbClr>
                  </a:outerShdw>
                </a:effectLst>
              </a:rPr>
              <a:t>emotional balance,</a:t>
            </a:r>
          </a:p>
          <a:p>
            <a:r>
              <a:rPr lang="en-AU" b="1" dirty="0">
                <a:effectLst>
                  <a:outerShdw blurRad="38100" dist="38100" dir="2700000" algn="tl">
                    <a:srgbClr val="000000">
                      <a:alpha val="43137"/>
                    </a:srgbClr>
                  </a:outerShdw>
                </a:effectLst>
              </a:rPr>
              <a:t> linking desires to emotions, </a:t>
            </a:r>
          </a:p>
          <a:p>
            <a:r>
              <a:rPr lang="en-AU" b="1" dirty="0">
                <a:effectLst>
                  <a:outerShdw blurRad="38100" dist="38100" dir="2700000" algn="tl">
                    <a:srgbClr val="000000">
                      <a:alpha val="43137"/>
                    </a:srgbClr>
                  </a:outerShdw>
                </a:effectLst>
              </a:rPr>
              <a:t>commitment, </a:t>
            </a:r>
          </a:p>
          <a:p>
            <a:r>
              <a:rPr lang="en-AU" b="1" dirty="0">
                <a:effectLst>
                  <a:outerShdw blurRad="38100" dist="38100" dir="2700000" algn="tl">
                    <a:srgbClr val="000000">
                      <a:alpha val="43137"/>
                    </a:srgbClr>
                  </a:outerShdw>
                </a:effectLst>
              </a:rPr>
              <a:t>motivation, </a:t>
            </a:r>
          </a:p>
          <a:p>
            <a:r>
              <a:rPr lang="en-AU" b="1" dirty="0">
                <a:effectLst>
                  <a:outerShdw blurRad="38100" dist="38100" dir="2700000" algn="tl">
                    <a:srgbClr val="000000">
                      <a:alpha val="43137"/>
                    </a:srgbClr>
                  </a:outerShdw>
                </a:effectLst>
              </a:rPr>
              <a:t>attributes of desiring success, achievement and that </a:t>
            </a:r>
          </a:p>
          <a:p>
            <a:r>
              <a:rPr lang="en-AU" b="1" dirty="0">
                <a:effectLst>
                  <a:outerShdw blurRad="38100" dist="38100" dir="2700000" algn="tl">
                    <a:srgbClr val="000000">
                      <a:alpha val="43137"/>
                    </a:srgbClr>
                  </a:outerShdw>
                </a:effectLst>
              </a:rPr>
              <a:t>the focus, needs to be placed on, “personal and social skills, personal attributes as the hallmarks of achievement leading to higher completion rates”.</a:t>
            </a:r>
          </a:p>
        </p:txBody>
      </p:sp>
    </p:spTree>
    <p:extLst>
      <p:ext uri="{BB962C8B-B14F-4D97-AF65-F5344CB8AC3E}">
        <p14:creationId xmlns:p14="http://schemas.microsoft.com/office/powerpoint/2010/main" val="20310926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premise of intelligence</a:t>
            </a:r>
            <a:br>
              <a:rPr lang="en-AU" dirty="0"/>
            </a:br>
            <a:r>
              <a:rPr lang="en-AU" dirty="0"/>
              <a:t>confirmed again by CEDA (2016)</a:t>
            </a:r>
          </a:p>
        </p:txBody>
      </p:sp>
      <p:sp>
        <p:nvSpPr>
          <p:cNvPr id="3" name="Content Placeholder 2"/>
          <p:cNvSpPr>
            <a:spLocks noGrp="1"/>
          </p:cNvSpPr>
          <p:nvPr>
            <p:ph idx="1"/>
          </p:nvPr>
        </p:nvSpPr>
        <p:spPr>
          <a:xfrm>
            <a:off x="1202918" y="2011680"/>
            <a:ext cx="10831037" cy="4206240"/>
          </a:xfrm>
        </p:spPr>
        <p:txBody>
          <a:bodyPr>
            <a:normAutofit lnSpcReduction="10000"/>
          </a:bodyPr>
          <a:lstStyle/>
          <a:p>
            <a:r>
              <a:rPr lang="en-AU" dirty="0"/>
              <a:t>CEDA report (2016:10) has further emphasised the importance of </a:t>
            </a:r>
            <a:r>
              <a:rPr lang="en-AU" dirty="0">
                <a:highlight>
                  <a:srgbClr val="0000FF"/>
                </a:highlight>
              </a:rPr>
              <a:t>creativity, social </a:t>
            </a:r>
            <a:r>
              <a:rPr lang="en-AU" b="1" dirty="0">
                <a:effectLst>
                  <a:outerShdw blurRad="38100" dist="38100" dir="2700000" algn="tl">
                    <a:srgbClr val="000000">
                      <a:alpha val="43137"/>
                    </a:srgbClr>
                  </a:outerShdw>
                </a:effectLst>
                <a:highlight>
                  <a:srgbClr val="0000FF"/>
                </a:highlight>
              </a:rPr>
              <a:t>intelligence, patience, critical thinking and resilience</a:t>
            </a:r>
            <a:r>
              <a:rPr lang="en-AU" b="1" dirty="0">
                <a:effectLst>
                  <a:outerShdw blurRad="38100" dist="38100" dir="2700000" algn="tl">
                    <a:srgbClr val="000000">
                      <a:alpha val="43137"/>
                    </a:srgbClr>
                  </a:outerShdw>
                </a:effectLst>
              </a:rPr>
              <a:t>. </a:t>
            </a:r>
          </a:p>
          <a:p>
            <a:r>
              <a:rPr lang="en-AU" b="1" dirty="0">
                <a:effectLst>
                  <a:outerShdw blurRad="38100" dist="38100" dir="2700000" algn="tl">
                    <a:srgbClr val="000000">
                      <a:alpha val="43137"/>
                    </a:srgbClr>
                  </a:outerShdw>
                </a:effectLst>
              </a:rPr>
              <a:t>While </a:t>
            </a:r>
            <a:r>
              <a:rPr lang="en-AU" b="1" dirty="0">
                <a:effectLst>
                  <a:outerShdw blurRad="38100" dist="38100" dir="2700000" algn="tl">
                    <a:srgbClr val="000000">
                      <a:alpha val="43137"/>
                    </a:srgbClr>
                  </a:outerShdw>
                </a:effectLst>
                <a:highlight>
                  <a:srgbClr val="0000FF"/>
                </a:highlight>
              </a:rPr>
              <a:t>patience and resilience </a:t>
            </a:r>
            <a:r>
              <a:rPr lang="en-AU" b="1" dirty="0">
                <a:effectLst>
                  <a:outerShdw blurRad="38100" dist="38100" dir="2700000" algn="tl">
                    <a:srgbClr val="000000">
                      <a:alpha val="43137"/>
                    </a:srgbClr>
                  </a:outerShdw>
                </a:effectLst>
              </a:rPr>
              <a:t>may be regarded as part of emotional competences </a:t>
            </a:r>
            <a:r>
              <a:rPr lang="en-AU" b="1" dirty="0">
                <a:effectLst>
                  <a:outerShdw blurRad="38100" dist="38100" dir="2700000" algn="tl">
                    <a:srgbClr val="000000">
                      <a:alpha val="43137"/>
                    </a:srgbClr>
                  </a:outerShdw>
                </a:effectLst>
                <a:highlight>
                  <a:srgbClr val="0000FF"/>
                </a:highlight>
              </a:rPr>
              <a:t>(EQ) </a:t>
            </a:r>
          </a:p>
          <a:p>
            <a:r>
              <a:rPr lang="en-AU" b="1" dirty="0">
                <a:effectLst>
                  <a:outerShdw blurRad="38100" dist="38100" dir="2700000" algn="tl">
                    <a:srgbClr val="000000">
                      <a:alpha val="43137"/>
                    </a:srgbClr>
                  </a:outerShdw>
                </a:effectLst>
              </a:rPr>
              <a:t>the </a:t>
            </a:r>
            <a:r>
              <a:rPr lang="en-AU" b="1" dirty="0">
                <a:effectLst>
                  <a:outerShdw blurRad="38100" dist="38100" dir="2700000" algn="tl">
                    <a:srgbClr val="000000">
                      <a:alpha val="43137"/>
                    </a:srgbClr>
                  </a:outerShdw>
                </a:effectLst>
                <a:highlight>
                  <a:srgbClr val="0000FF"/>
                </a:highlight>
              </a:rPr>
              <a:t>Creativity and critical thinking </a:t>
            </a:r>
            <a:r>
              <a:rPr lang="en-AU" b="1" dirty="0">
                <a:effectLst>
                  <a:outerShdw blurRad="38100" dist="38100" dir="2700000" algn="tl">
                    <a:srgbClr val="000000">
                      <a:alpha val="43137"/>
                    </a:srgbClr>
                  </a:outerShdw>
                </a:effectLst>
              </a:rPr>
              <a:t>is part of intellectual intelligence </a:t>
            </a:r>
            <a:r>
              <a:rPr lang="en-AU" b="1" dirty="0">
                <a:effectLst>
                  <a:outerShdw blurRad="38100" dist="38100" dir="2700000" algn="tl">
                    <a:srgbClr val="000000">
                      <a:alpha val="43137"/>
                    </a:srgbClr>
                  </a:outerShdw>
                </a:effectLst>
                <a:highlight>
                  <a:srgbClr val="0000FF"/>
                </a:highlight>
              </a:rPr>
              <a:t>(IQ)</a:t>
            </a:r>
            <a:r>
              <a:rPr lang="en-AU" dirty="0">
                <a:highlight>
                  <a:srgbClr val="0000FF"/>
                </a:highlight>
              </a:rPr>
              <a:t>.</a:t>
            </a:r>
            <a:r>
              <a:rPr lang="en-AU" b="1" dirty="0">
                <a:solidFill>
                  <a:srgbClr val="FF0000"/>
                </a:solidFill>
                <a:effectLst>
                  <a:outerShdw blurRad="38100" dist="38100" dir="2700000" algn="tl">
                    <a:srgbClr val="000000">
                      <a:alpha val="43137"/>
                    </a:srgbClr>
                  </a:outerShdw>
                </a:effectLst>
                <a:highlight>
                  <a:srgbClr val="0000FF"/>
                </a:highlight>
              </a:rPr>
              <a:t> </a:t>
            </a:r>
          </a:p>
          <a:p>
            <a:endParaRPr lang="en-AU" b="1" dirty="0">
              <a:effectLst>
                <a:outerShdw blurRad="38100" dist="38100" dir="2700000" algn="tl">
                  <a:srgbClr val="000000">
                    <a:alpha val="43137"/>
                  </a:srgbClr>
                </a:outerShdw>
              </a:effectLst>
            </a:endParaRPr>
          </a:p>
          <a:p>
            <a:r>
              <a:rPr lang="en-AU" b="1" dirty="0">
                <a:effectLst>
                  <a:outerShdw blurRad="38100" dist="38100" dir="2700000" algn="tl">
                    <a:srgbClr val="000000">
                      <a:alpha val="43137"/>
                    </a:srgbClr>
                  </a:outerShdw>
                </a:effectLst>
              </a:rPr>
              <a:t>These references confirm the premise of intelligence in Competencivism (Azemikhah, 2013:111).  Utilizing the notion of </a:t>
            </a:r>
            <a:r>
              <a:rPr lang="en-AU" b="1" dirty="0">
                <a:effectLst>
                  <a:outerShdw blurRad="38100" dist="38100" dir="2700000" algn="tl">
                    <a:srgbClr val="000000">
                      <a:alpha val="43137"/>
                    </a:srgbClr>
                  </a:outerShdw>
                </a:effectLst>
                <a:highlight>
                  <a:srgbClr val="0000FF"/>
                </a:highlight>
              </a:rPr>
              <a:t>ICEQ </a:t>
            </a:r>
            <a:r>
              <a:rPr lang="en-AU" b="1" dirty="0">
                <a:effectLst>
                  <a:outerShdw blurRad="38100" dist="38100" dir="2700000" algn="tl">
                    <a:srgbClr val="000000">
                      <a:alpha val="43137"/>
                    </a:srgbClr>
                  </a:outerShdw>
                </a:effectLst>
              </a:rPr>
              <a:t>is to blend intellectual abilities </a:t>
            </a:r>
            <a:r>
              <a:rPr lang="en-AU" b="1" dirty="0">
                <a:effectLst>
                  <a:outerShdw blurRad="38100" dist="38100" dir="2700000" algn="tl">
                    <a:srgbClr val="000000">
                      <a:alpha val="43137"/>
                    </a:srgbClr>
                  </a:outerShdw>
                </a:effectLst>
                <a:highlight>
                  <a:srgbClr val="0000FF"/>
                </a:highlight>
              </a:rPr>
              <a:t>(IQ) </a:t>
            </a:r>
            <a:r>
              <a:rPr lang="en-AU" b="1" dirty="0">
                <a:effectLst>
                  <a:outerShdw blurRad="38100" dist="38100" dir="2700000" algn="tl">
                    <a:srgbClr val="000000">
                      <a:alpha val="43137"/>
                    </a:srgbClr>
                  </a:outerShdw>
                </a:effectLst>
              </a:rPr>
              <a:t>such as creativity, critical thinking with emotional competences such as social intelligence abilities, patience and resilience </a:t>
            </a:r>
            <a:r>
              <a:rPr lang="en-AU" b="1" dirty="0">
                <a:effectLst>
                  <a:outerShdw blurRad="38100" dist="38100" dir="2700000" algn="tl">
                    <a:srgbClr val="000000">
                      <a:alpha val="43137"/>
                    </a:srgbClr>
                  </a:outerShdw>
                </a:effectLst>
                <a:highlight>
                  <a:srgbClr val="0000FF"/>
                </a:highlight>
              </a:rPr>
              <a:t>(EQ). </a:t>
            </a:r>
          </a:p>
          <a:p>
            <a:r>
              <a:rPr lang="en-AU" b="1" dirty="0">
                <a:effectLst>
                  <a:outerShdw blurRad="38100" dist="38100" dir="2700000" algn="tl">
                    <a:srgbClr val="000000">
                      <a:alpha val="43137"/>
                    </a:srgbClr>
                  </a:outerShdw>
                </a:effectLst>
              </a:rPr>
              <a:t>Hence, the student’s agreement with himself/ herself to develop and apply the competency intelligence </a:t>
            </a:r>
            <a:r>
              <a:rPr lang="en-AU" b="1" dirty="0">
                <a:effectLst>
                  <a:outerShdw blurRad="38100" dist="38100" dir="2700000" algn="tl">
                    <a:srgbClr val="000000">
                      <a:alpha val="43137"/>
                    </a:srgbClr>
                  </a:outerShdw>
                </a:effectLst>
                <a:highlight>
                  <a:srgbClr val="0000FF"/>
                </a:highlight>
              </a:rPr>
              <a:t>(CQ) </a:t>
            </a:r>
            <a:r>
              <a:rPr lang="en-AU" b="1" dirty="0">
                <a:effectLst>
                  <a:outerShdw blurRad="38100" dist="38100" dir="2700000" algn="tl">
                    <a:srgbClr val="000000">
                      <a:alpha val="43137"/>
                    </a:srgbClr>
                  </a:outerShdw>
                </a:effectLst>
              </a:rPr>
              <a:t>that connects his/her </a:t>
            </a:r>
            <a:r>
              <a:rPr lang="en-AU" b="1" dirty="0">
                <a:effectLst>
                  <a:outerShdw blurRad="38100" dist="38100" dir="2700000" algn="tl">
                    <a:srgbClr val="000000">
                      <a:alpha val="43137"/>
                    </a:srgbClr>
                  </a:outerShdw>
                </a:effectLst>
                <a:highlight>
                  <a:srgbClr val="0000FF"/>
                </a:highlight>
              </a:rPr>
              <a:t>IQ </a:t>
            </a:r>
            <a:r>
              <a:rPr lang="en-AU" b="1" dirty="0">
                <a:effectLst>
                  <a:outerShdw blurRad="38100" dist="38100" dir="2700000" algn="tl">
                    <a:srgbClr val="000000">
                      <a:alpha val="43137"/>
                    </a:srgbClr>
                  </a:outerShdw>
                </a:effectLst>
              </a:rPr>
              <a:t>to his/her </a:t>
            </a:r>
            <a:r>
              <a:rPr lang="en-AU" b="1" dirty="0">
                <a:effectLst>
                  <a:outerShdw blurRad="38100" dist="38100" dir="2700000" algn="tl">
                    <a:srgbClr val="000000">
                      <a:alpha val="43137"/>
                    </a:srgbClr>
                  </a:outerShdw>
                </a:effectLst>
                <a:highlight>
                  <a:srgbClr val="0000FF"/>
                </a:highlight>
              </a:rPr>
              <a:t>EQ</a:t>
            </a:r>
            <a:r>
              <a:rPr lang="en-AU" b="1" dirty="0">
                <a:effectLst>
                  <a:outerShdw blurRad="38100" dist="38100" dir="2700000" algn="tl">
                    <a:srgbClr val="000000">
                      <a:alpha val="43137"/>
                    </a:srgbClr>
                  </a:outerShdw>
                </a:effectLst>
              </a:rPr>
              <a:t> is vital.  </a:t>
            </a:r>
          </a:p>
          <a:p>
            <a:endParaRPr lang="en-AU" dirty="0"/>
          </a:p>
        </p:txBody>
      </p:sp>
    </p:spTree>
    <p:extLst>
      <p:ext uri="{BB962C8B-B14F-4D97-AF65-F5344CB8AC3E}">
        <p14:creationId xmlns:p14="http://schemas.microsoft.com/office/powerpoint/2010/main" val="133748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8F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961644" y="1066662"/>
            <a:ext cx="10261092" cy="4720103"/>
          </a:xfrm>
          <a:prstGeom prst="rect">
            <a:avLst/>
          </a:prstGeom>
        </p:spPr>
      </p:pic>
    </p:spTree>
    <p:extLst>
      <p:ext uri="{BB962C8B-B14F-4D97-AF65-F5344CB8AC3E}">
        <p14:creationId xmlns:p14="http://schemas.microsoft.com/office/powerpoint/2010/main" val="107489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937846"/>
            <a:ext cx="9784080" cy="855090"/>
          </a:xfrm>
        </p:spPr>
        <p:txBody>
          <a:bodyPr>
            <a:normAutofit fontScale="90000"/>
          </a:bodyPr>
          <a:lstStyle/>
          <a:p>
            <a:r>
              <a:rPr lang="en-AU" dirty="0"/>
              <a:t>*the Contextual background of the study</a:t>
            </a:r>
            <a:br>
              <a:rPr lang="en-AU" dirty="0"/>
            </a:br>
            <a:endParaRPr lang="en-AU" dirty="0"/>
          </a:p>
        </p:txBody>
      </p:sp>
      <p:sp>
        <p:nvSpPr>
          <p:cNvPr id="3" name="Content Placeholder 2"/>
          <p:cNvSpPr>
            <a:spLocks noGrp="1"/>
          </p:cNvSpPr>
          <p:nvPr>
            <p:ph idx="1"/>
          </p:nvPr>
        </p:nvSpPr>
        <p:spPr/>
        <p:txBody>
          <a:bodyPr>
            <a:normAutofit/>
          </a:bodyPr>
          <a:lstStyle/>
          <a:p>
            <a:r>
              <a:rPr lang="en-AU" sz="3600" b="1" dirty="0"/>
              <a:t>Three typologies have emerged globally, </a:t>
            </a:r>
          </a:p>
          <a:p>
            <a:r>
              <a:rPr lang="en-AU" sz="3600" b="1" dirty="0"/>
              <a:t>which are:</a:t>
            </a:r>
          </a:p>
          <a:p>
            <a:r>
              <a:rPr lang="en-AU" sz="3600" b="1" dirty="0"/>
              <a:t> The behavioural approach in USA, </a:t>
            </a:r>
          </a:p>
          <a:p>
            <a:r>
              <a:rPr lang="en-AU" sz="3600" b="1" dirty="0"/>
              <a:t>The functional approach in the UK and</a:t>
            </a:r>
          </a:p>
          <a:p>
            <a:r>
              <a:rPr lang="en-AU" sz="3600" b="1" dirty="0"/>
              <a:t>The holistic approach in Germany and France.</a:t>
            </a:r>
          </a:p>
        </p:txBody>
      </p:sp>
    </p:spTree>
    <p:extLst>
      <p:ext uri="{BB962C8B-B14F-4D97-AF65-F5344CB8AC3E}">
        <p14:creationId xmlns:p14="http://schemas.microsoft.com/office/powerpoint/2010/main" val="1714698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VET’s pedagogical twins</a:t>
            </a:r>
          </a:p>
        </p:txBody>
      </p:sp>
      <p:sp>
        <p:nvSpPr>
          <p:cNvPr id="3" name="Content Placeholder 2"/>
          <p:cNvSpPr>
            <a:spLocks noGrp="1"/>
          </p:cNvSpPr>
          <p:nvPr>
            <p:ph idx="1"/>
          </p:nvPr>
        </p:nvSpPr>
        <p:spPr/>
        <p:txBody>
          <a:bodyPr>
            <a:normAutofit lnSpcReduction="10000"/>
          </a:bodyPr>
          <a:lstStyle/>
          <a:p>
            <a:r>
              <a:rPr lang="en-AU" b="1" dirty="0">
                <a:effectLst>
                  <a:outerShdw blurRad="38100" dist="38100" dir="2700000" algn="tl">
                    <a:srgbClr val="000000">
                      <a:alpha val="43137"/>
                    </a:srgbClr>
                  </a:outerShdw>
                </a:effectLst>
              </a:rPr>
              <a:t>The </a:t>
            </a:r>
            <a:r>
              <a:rPr lang="en-AU" b="1" i="1" dirty="0">
                <a:effectLst>
                  <a:outerShdw blurRad="38100" dist="38100" dir="2700000" algn="tl">
                    <a:srgbClr val="000000">
                      <a:alpha val="43137"/>
                    </a:srgbClr>
                  </a:outerShdw>
                </a:effectLst>
              </a:rPr>
              <a:t>Australian Oxford Dictionary </a:t>
            </a:r>
            <a:r>
              <a:rPr lang="en-AU" b="1" dirty="0">
                <a:effectLst>
                  <a:outerShdw blurRad="38100" dist="38100" dir="2700000" algn="tl">
                    <a:srgbClr val="000000">
                      <a:alpha val="43137"/>
                    </a:srgbClr>
                  </a:outerShdw>
                </a:effectLst>
              </a:rPr>
              <a:t>defines intelligence as “</a:t>
            </a:r>
            <a:r>
              <a:rPr lang="en-AU" b="1" u="sng" dirty="0">
                <a:effectLst>
                  <a:outerShdw blurRad="38100" dist="38100" dir="2700000" algn="tl">
                    <a:srgbClr val="000000">
                      <a:alpha val="43137"/>
                    </a:srgbClr>
                  </a:outerShdw>
                </a:effectLst>
                <a:highlight>
                  <a:srgbClr val="0000FF"/>
                </a:highlight>
              </a:rPr>
              <a:t>the power of learning</a:t>
            </a:r>
            <a:r>
              <a:rPr lang="en-AU" b="1" dirty="0">
                <a:effectLst>
                  <a:outerShdw blurRad="38100" dist="38100" dir="2700000" algn="tl">
                    <a:srgbClr val="000000">
                      <a:alpha val="43137"/>
                    </a:srgbClr>
                  </a:outerShdw>
                </a:effectLst>
              </a:rPr>
              <a:t>” and as “gaining knowledge or skills by study or experience or by being taught.”</a:t>
            </a:r>
          </a:p>
          <a:p>
            <a:r>
              <a:rPr lang="en-AU" b="1" dirty="0">
                <a:effectLst>
                  <a:outerShdw blurRad="38100" dist="38100" dir="2700000" algn="tl">
                    <a:srgbClr val="000000">
                      <a:alpha val="43137"/>
                    </a:srgbClr>
                  </a:outerShdw>
                </a:effectLst>
              </a:rPr>
              <a:t>, a search on the Internet returned “</a:t>
            </a:r>
            <a:r>
              <a:rPr lang="en-AU" b="1" u="sng" dirty="0">
                <a:effectLst>
                  <a:outerShdw blurRad="38100" dist="38100" dir="2700000" algn="tl">
                    <a:srgbClr val="000000">
                      <a:alpha val="43137"/>
                    </a:srgbClr>
                  </a:outerShdw>
                </a:effectLst>
                <a:highlight>
                  <a:srgbClr val="0000FF"/>
                </a:highlight>
              </a:rPr>
              <a:t>ability to acquire and apply knowledge and skills</a:t>
            </a:r>
            <a:r>
              <a:rPr lang="en-AU" b="1" dirty="0">
                <a:effectLst>
                  <a:outerShdw blurRad="38100" dist="38100" dir="2700000" algn="tl">
                    <a:srgbClr val="000000">
                      <a:alpha val="43137"/>
                    </a:srgbClr>
                  </a:outerShdw>
                </a:effectLst>
              </a:rPr>
              <a:t>.”  Who is an eminent person of great intelligence? An Internet search yielded the following: “a person or being with the </a:t>
            </a:r>
            <a:r>
              <a:rPr lang="en-AU" b="1" u="sng" dirty="0">
                <a:effectLst>
                  <a:outerShdw blurRad="38100" dist="38100" dir="2700000" algn="tl">
                    <a:srgbClr val="000000">
                      <a:alpha val="43137"/>
                    </a:srgbClr>
                  </a:outerShdw>
                </a:effectLst>
                <a:highlight>
                  <a:srgbClr val="0000FF"/>
                </a:highlight>
              </a:rPr>
              <a:t>ability to acquire and apply knowledge and skills</a:t>
            </a:r>
            <a:r>
              <a:rPr lang="en-AU" b="1" dirty="0">
                <a:effectLst>
                  <a:outerShdw blurRad="38100" dist="38100" dir="2700000" algn="tl">
                    <a:srgbClr val="000000">
                      <a:alpha val="43137"/>
                    </a:srgbClr>
                  </a:outerShdw>
                </a:effectLst>
                <a:highlight>
                  <a:srgbClr val="000000"/>
                </a:highlight>
              </a:rPr>
              <a:t>.</a:t>
            </a:r>
          </a:p>
          <a:p>
            <a:r>
              <a:rPr lang="en-AU" b="1" dirty="0">
                <a:effectLst>
                  <a:outerShdw blurRad="38100" dist="38100" dir="2700000" algn="tl">
                    <a:srgbClr val="000000">
                      <a:alpha val="43137"/>
                    </a:srgbClr>
                  </a:outerShdw>
                </a:effectLst>
              </a:rPr>
              <a:t> Compare this finding with the definition of competence provided by Australian National Quality Council (2009:6) “</a:t>
            </a:r>
            <a:r>
              <a:rPr lang="en-AU" b="1" dirty="0">
                <a:effectLst>
                  <a:outerShdw blurRad="38100" dist="38100" dir="2700000" algn="tl">
                    <a:srgbClr val="000000">
                      <a:alpha val="43137"/>
                    </a:srgbClr>
                  </a:outerShdw>
                </a:effectLst>
                <a:highlight>
                  <a:srgbClr val="0000FF"/>
                </a:highlight>
              </a:rPr>
              <a:t>Competence is the consistent application of knowledge and skills to performance.”</a:t>
            </a:r>
            <a:r>
              <a:rPr lang="en-AU" b="1" dirty="0">
                <a:effectLst>
                  <a:outerShdw blurRad="38100" dist="38100" dir="2700000" algn="tl">
                    <a:srgbClr val="000000">
                      <a:alpha val="43137"/>
                    </a:srgbClr>
                  </a:outerShdw>
                </a:effectLst>
                <a:highlight>
                  <a:srgbClr val="000000"/>
                </a:highlight>
              </a:rPr>
              <a:t> </a:t>
            </a:r>
          </a:p>
          <a:p>
            <a:r>
              <a:rPr lang="en-AU" b="1" dirty="0">
                <a:effectLst>
                  <a:outerShdw blurRad="38100" dist="38100" dir="2700000" algn="tl">
                    <a:srgbClr val="000000">
                      <a:alpha val="43137"/>
                    </a:srgbClr>
                  </a:outerShdw>
                </a:effectLst>
              </a:rPr>
              <a:t> The new insight is that competence and intelligence are VET’s pedagogical twins </a:t>
            </a:r>
          </a:p>
        </p:txBody>
      </p:sp>
    </p:spTree>
    <p:extLst>
      <p:ext uri="{BB962C8B-B14F-4D97-AF65-F5344CB8AC3E}">
        <p14:creationId xmlns:p14="http://schemas.microsoft.com/office/powerpoint/2010/main" val="732082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Comparing </a:t>
            </a:r>
            <a:br>
              <a:rPr lang="en-AU" dirty="0"/>
            </a:br>
            <a:r>
              <a:rPr lang="en-AU" dirty="0"/>
              <a:t>intelligence and competence</a:t>
            </a:r>
            <a:br>
              <a:rPr lang="en-AU" dirty="0"/>
            </a:br>
            <a:endParaRPr lang="en-AU" dirty="0"/>
          </a:p>
        </p:txBody>
      </p:sp>
      <p:sp>
        <p:nvSpPr>
          <p:cNvPr id="3" name="Text Placeholder 2"/>
          <p:cNvSpPr>
            <a:spLocks noGrp="1"/>
          </p:cNvSpPr>
          <p:nvPr>
            <p:ph type="body" idx="1"/>
          </p:nvPr>
        </p:nvSpPr>
        <p:spPr/>
        <p:txBody>
          <a:bodyPr>
            <a:normAutofit/>
          </a:bodyPr>
          <a:lstStyle/>
          <a:p>
            <a:pPr algn="ctr"/>
            <a:r>
              <a:rPr lang="en-AU" sz="2800" dirty="0"/>
              <a:t>Intelligence</a:t>
            </a:r>
          </a:p>
        </p:txBody>
      </p:sp>
      <p:sp>
        <p:nvSpPr>
          <p:cNvPr id="4" name="Content Placeholder 3"/>
          <p:cNvSpPr>
            <a:spLocks noGrp="1"/>
          </p:cNvSpPr>
          <p:nvPr>
            <p:ph sz="half" idx="2"/>
          </p:nvPr>
        </p:nvSpPr>
        <p:spPr>
          <a:xfrm>
            <a:off x="666044" y="2656566"/>
            <a:ext cx="5295844" cy="3566160"/>
          </a:xfrm>
        </p:spPr>
        <p:txBody>
          <a:bodyPr>
            <a:normAutofit lnSpcReduction="10000"/>
          </a:bodyPr>
          <a:lstStyle/>
          <a:p>
            <a:r>
              <a:rPr lang="en-AU" dirty="0"/>
              <a:t>The </a:t>
            </a:r>
            <a:r>
              <a:rPr lang="en-AU" i="1" dirty="0"/>
              <a:t>Australian Oxford</a:t>
            </a:r>
            <a:r>
              <a:rPr lang="en-AU" dirty="0"/>
              <a:t> </a:t>
            </a:r>
            <a:r>
              <a:rPr lang="en-AU" i="1" dirty="0"/>
              <a:t>Dictionary</a:t>
            </a:r>
            <a:r>
              <a:rPr lang="en-AU" dirty="0"/>
              <a:t> defines intelligence as “</a:t>
            </a:r>
            <a:r>
              <a:rPr lang="en-AU" b="1" u="sng" dirty="0">
                <a:highlight>
                  <a:srgbClr val="0000FF"/>
                </a:highlight>
              </a:rPr>
              <a:t>the power of learning</a:t>
            </a:r>
            <a:r>
              <a:rPr lang="en-AU" b="1" dirty="0">
                <a:highlight>
                  <a:srgbClr val="0000FF"/>
                </a:highlight>
              </a:rPr>
              <a:t>” and as “</a:t>
            </a:r>
            <a:r>
              <a:rPr lang="en-AU" b="1" u="sng" dirty="0">
                <a:highlight>
                  <a:srgbClr val="0000FF"/>
                </a:highlight>
              </a:rPr>
              <a:t>gaining knowledge or skills </a:t>
            </a:r>
            <a:r>
              <a:rPr lang="en-AU" dirty="0"/>
              <a:t>by study or experience or by being taught.”</a:t>
            </a:r>
          </a:p>
          <a:p>
            <a:r>
              <a:rPr lang="en-AU" dirty="0"/>
              <a:t>, a search on the Internet returned </a:t>
            </a:r>
            <a:r>
              <a:rPr lang="en-AU" dirty="0">
                <a:highlight>
                  <a:srgbClr val="0000FF"/>
                </a:highlight>
              </a:rPr>
              <a:t>“</a:t>
            </a:r>
            <a:r>
              <a:rPr lang="en-AU" b="1" u="sng" dirty="0">
                <a:highlight>
                  <a:srgbClr val="0000FF"/>
                </a:highlight>
              </a:rPr>
              <a:t>ability to acquire and apply knowledge and skills</a:t>
            </a:r>
            <a:r>
              <a:rPr lang="en-AU" dirty="0">
                <a:highlight>
                  <a:srgbClr val="000000"/>
                </a:highlight>
              </a:rPr>
              <a:t>.</a:t>
            </a:r>
            <a:r>
              <a:rPr lang="en-AU" dirty="0"/>
              <a:t>” Who is an eminent person of great intelligence? </a:t>
            </a:r>
          </a:p>
          <a:p>
            <a:r>
              <a:rPr lang="en-AU" dirty="0"/>
              <a:t>An Internet search yielded the following: “a person or being with the </a:t>
            </a:r>
            <a:r>
              <a:rPr lang="en-AU" b="1" u="sng" dirty="0">
                <a:highlight>
                  <a:srgbClr val="0000FF"/>
                </a:highlight>
              </a:rPr>
              <a:t>ability to acquire and apply knowledge and skills</a:t>
            </a:r>
            <a:r>
              <a:rPr lang="en-AU" dirty="0">
                <a:highlight>
                  <a:srgbClr val="0000FF"/>
                </a:highlight>
              </a:rPr>
              <a:t>.</a:t>
            </a:r>
          </a:p>
          <a:p>
            <a:endParaRPr lang="en-AU" dirty="0"/>
          </a:p>
        </p:txBody>
      </p:sp>
      <p:sp>
        <p:nvSpPr>
          <p:cNvPr id="5" name="Text Placeholder 4"/>
          <p:cNvSpPr>
            <a:spLocks noGrp="1"/>
          </p:cNvSpPr>
          <p:nvPr>
            <p:ph type="body" sz="quarter" idx="3"/>
          </p:nvPr>
        </p:nvSpPr>
        <p:spPr/>
        <p:txBody>
          <a:bodyPr>
            <a:normAutofit/>
          </a:bodyPr>
          <a:lstStyle/>
          <a:p>
            <a:pPr algn="ctr"/>
            <a:r>
              <a:rPr lang="en-AU" sz="2800" dirty="0"/>
              <a:t>Competence</a:t>
            </a:r>
          </a:p>
        </p:txBody>
      </p:sp>
      <p:sp>
        <p:nvSpPr>
          <p:cNvPr id="6" name="Content Placeholder 5"/>
          <p:cNvSpPr>
            <a:spLocks noGrp="1"/>
          </p:cNvSpPr>
          <p:nvPr>
            <p:ph sz="quarter" idx="4"/>
          </p:nvPr>
        </p:nvSpPr>
        <p:spPr/>
        <p:txBody>
          <a:bodyPr/>
          <a:lstStyle/>
          <a:p>
            <a:r>
              <a:rPr lang="en-AU" dirty="0"/>
              <a:t>Definition of competence provided by Australian National Quality Council (2009:6)</a:t>
            </a:r>
          </a:p>
          <a:p>
            <a:r>
              <a:rPr lang="en-AU" dirty="0"/>
              <a:t> “Competence is </a:t>
            </a:r>
            <a:r>
              <a:rPr lang="en-AU" u="sng" dirty="0">
                <a:highlight>
                  <a:srgbClr val="0000FF"/>
                </a:highlight>
              </a:rPr>
              <a:t>the consistent application of knowledge and skills to performance.” </a:t>
            </a:r>
          </a:p>
          <a:p>
            <a:endParaRPr lang="en-AU" dirty="0"/>
          </a:p>
        </p:txBody>
      </p:sp>
    </p:spTree>
    <p:extLst>
      <p:ext uri="{BB962C8B-B14F-4D97-AF65-F5344CB8AC3E}">
        <p14:creationId xmlns:p14="http://schemas.microsoft.com/office/powerpoint/2010/main" val="24359436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only move forward for VET pedagogy</a:t>
            </a:r>
          </a:p>
        </p:txBody>
      </p:sp>
      <p:sp>
        <p:nvSpPr>
          <p:cNvPr id="3" name="Content Placeholder 2"/>
          <p:cNvSpPr>
            <a:spLocks noGrp="1"/>
          </p:cNvSpPr>
          <p:nvPr>
            <p:ph idx="1"/>
          </p:nvPr>
        </p:nvSpPr>
        <p:spPr/>
        <p:txBody>
          <a:bodyPr/>
          <a:lstStyle/>
          <a:p>
            <a:r>
              <a:rPr lang="en-AU" dirty="0"/>
              <a:t>.</a:t>
            </a:r>
            <a:r>
              <a:rPr lang="en-AU" sz="2800" b="1" dirty="0">
                <a:effectLst>
                  <a:outerShdw blurRad="38100" dist="38100" dir="2700000" algn="tl">
                    <a:srgbClr val="000000">
                      <a:alpha val="43137"/>
                    </a:srgbClr>
                  </a:outerShdw>
                </a:effectLst>
              </a:rPr>
              <a:t>Hence, the only move forward for VET pedagogy is to synthesize both, i.e., competence and intelligence to boost completion of studies. </a:t>
            </a:r>
          </a:p>
          <a:p>
            <a:r>
              <a:rPr lang="en-AU" sz="2800" b="1" dirty="0">
                <a:effectLst>
                  <a:outerShdw blurRad="38100" dist="38100" dir="2700000" algn="tl">
                    <a:srgbClr val="000000">
                      <a:alpha val="43137"/>
                    </a:srgbClr>
                  </a:outerShdw>
                </a:effectLst>
              </a:rPr>
              <a:t>Their synthesis adds value to VET pedagogy. </a:t>
            </a:r>
          </a:p>
          <a:p>
            <a:r>
              <a:rPr lang="en-AU" sz="2800" b="1" dirty="0">
                <a:effectLst>
                  <a:outerShdw blurRad="38100" dist="38100" dir="2700000" algn="tl">
                    <a:srgbClr val="000000">
                      <a:alpha val="43137"/>
                    </a:srgbClr>
                  </a:outerShdw>
                </a:effectLst>
              </a:rPr>
              <a:t>VET pedagogy must be reformed based on this synthesis to address the low level of completion rates and to achieve a higher quality teaching and learning. </a:t>
            </a:r>
          </a:p>
          <a:p>
            <a:r>
              <a:rPr lang="en-AU" sz="2800" b="1" dirty="0">
                <a:effectLst>
                  <a:outerShdw blurRad="38100" dist="38100" dir="2700000" algn="tl">
                    <a:srgbClr val="000000">
                      <a:alpha val="43137"/>
                    </a:srgbClr>
                  </a:outerShdw>
                </a:effectLst>
              </a:rPr>
              <a:t>This view of VET pedagogy is detailed in, “</a:t>
            </a:r>
            <a:r>
              <a:rPr lang="en-AU" sz="2800" b="1" i="1" dirty="0">
                <a:effectLst>
                  <a:outerShdw blurRad="38100" dist="38100" dir="2700000" algn="tl">
                    <a:srgbClr val="000000">
                      <a:alpha val="43137"/>
                    </a:srgbClr>
                  </a:outerShdw>
                </a:effectLst>
                <a:highlight>
                  <a:srgbClr val="0000FF"/>
                </a:highlight>
              </a:rPr>
              <a:t>Create Your Mental GPS with Competency Intelligence</a:t>
            </a:r>
            <a:r>
              <a:rPr lang="en-AU" sz="2800" b="1" dirty="0">
                <a:effectLst>
                  <a:outerShdw blurRad="38100" dist="38100" dir="2700000" algn="tl">
                    <a:srgbClr val="000000">
                      <a:alpha val="43137"/>
                    </a:srgbClr>
                  </a:outerShdw>
                </a:effectLst>
                <a:highlight>
                  <a:srgbClr val="0000FF"/>
                </a:highlight>
              </a:rPr>
              <a:t>” </a:t>
            </a:r>
          </a:p>
        </p:txBody>
      </p:sp>
    </p:spTree>
    <p:extLst>
      <p:ext uri="{BB962C8B-B14F-4D97-AF65-F5344CB8AC3E}">
        <p14:creationId xmlns:p14="http://schemas.microsoft.com/office/powerpoint/2010/main" val="4011783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effectLst/>
              </a:rPr>
              <a:t>Create your mental GPS to complete your studies</a:t>
            </a:r>
            <a:br>
              <a:rPr lang="en-AU" dirty="0">
                <a:effectLst/>
              </a:rPr>
            </a:br>
            <a:endParaRPr lang="en-AU" dirty="0"/>
          </a:p>
        </p:txBody>
      </p:sp>
      <p:sp>
        <p:nvSpPr>
          <p:cNvPr id="3" name="Content Placeholder 2"/>
          <p:cNvSpPr>
            <a:spLocks noGrp="1"/>
          </p:cNvSpPr>
          <p:nvPr>
            <p:ph idx="1"/>
          </p:nvPr>
        </p:nvSpPr>
        <p:spPr/>
        <p:txBody>
          <a:bodyPr>
            <a:normAutofit fontScale="92500" lnSpcReduction="10000"/>
          </a:bodyPr>
          <a:lstStyle/>
          <a:p>
            <a:r>
              <a:rPr lang="en-AU" sz="2600" b="1" i="1" dirty="0">
                <a:effectLst>
                  <a:outerShdw blurRad="38100" dist="38100" dir="2700000" algn="tl">
                    <a:srgbClr val="000000">
                      <a:alpha val="43137"/>
                    </a:srgbClr>
                  </a:outerShdw>
                </a:effectLst>
              </a:rPr>
              <a:t>Create Your Mental GPS</a:t>
            </a:r>
            <a:r>
              <a:rPr lang="en-AU" sz="2600" b="1" dirty="0">
                <a:effectLst>
                  <a:outerShdw blurRad="38100" dist="38100" dir="2700000" algn="tl">
                    <a:srgbClr val="000000">
                      <a:alpha val="43137"/>
                    </a:srgbClr>
                  </a:outerShdw>
                </a:effectLst>
              </a:rPr>
              <a:t> is based on the findings of the research and:</a:t>
            </a:r>
            <a:r>
              <a:rPr lang="en-AU" b="1" dirty="0">
                <a:effectLst>
                  <a:outerShdw blurRad="38100" dist="38100" dir="2700000" algn="tl">
                    <a:srgbClr val="000000">
                      <a:alpha val="43137"/>
                    </a:srgbClr>
                  </a:outerShdw>
                </a:effectLst>
              </a:rPr>
              <a:t> </a:t>
            </a:r>
          </a:p>
          <a:p>
            <a:r>
              <a:rPr lang="en-AU" b="1" dirty="0">
                <a:effectLst>
                  <a:outerShdw blurRad="38100" dist="38100" dir="2700000" algn="tl">
                    <a:srgbClr val="000000">
                      <a:alpha val="43137"/>
                    </a:srgbClr>
                  </a:outerShdw>
                </a:effectLst>
              </a:rPr>
              <a:t>It was designed to help students to plan and realize their dreams of completion of studies. </a:t>
            </a:r>
          </a:p>
          <a:p>
            <a:r>
              <a:rPr lang="en-AU" b="1" dirty="0">
                <a:effectLst>
                  <a:outerShdw blurRad="38100" dist="38100" dir="2700000" algn="tl">
                    <a:srgbClr val="000000">
                      <a:alpha val="43137"/>
                    </a:srgbClr>
                  </a:outerShdw>
                </a:effectLst>
              </a:rPr>
              <a:t>It also assists teachers to plan and deliver the units of competency of the Training Packages based on the new pedagogy of competence and intelligence. </a:t>
            </a:r>
          </a:p>
          <a:p>
            <a:r>
              <a:rPr lang="en-AU" b="1" dirty="0">
                <a:effectLst>
                  <a:outerShdw blurRad="38100" dist="38100" dir="2700000" algn="tl">
                    <a:srgbClr val="000000">
                      <a:alpha val="43137"/>
                    </a:srgbClr>
                  </a:outerShdw>
                </a:effectLst>
              </a:rPr>
              <a:t>Its main aim is to stop the process of procrastination, encouraging students to achieve their goals and realize their dreams. </a:t>
            </a:r>
          </a:p>
          <a:p>
            <a:r>
              <a:rPr lang="en-AU" b="1" dirty="0">
                <a:effectLst>
                  <a:outerShdw blurRad="38100" dist="38100" dir="2700000" algn="tl">
                    <a:srgbClr val="000000">
                      <a:alpha val="43137"/>
                    </a:srgbClr>
                  </a:outerShdw>
                </a:effectLst>
              </a:rPr>
              <a:t>It is aimed to help the students who tend to quit or drop their courses. </a:t>
            </a:r>
          </a:p>
          <a:p>
            <a:r>
              <a:rPr lang="en-AU" b="1" dirty="0">
                <a:effectLst>
                  <a:outerShdw blurRad="38100" dist="38100" dir="2700000" algn="tl">
                    <a:srgbClr val="000000">
                      <a:alpha val="43137"/>
                    </a:srgbClr>
                  </a:outerShdw>
                </a:effectLst>
              </a:rPr>
              <a:t>It helps the readers to see their goals as destinations in their mind and develop a plan of action based on the DHM to arrive at their destinations by creating a mental GPS. </a:t>
            </a:r>
          </a:p>
          <a:p>
            <a:r>
              <a:rPr lang="en-AU" b="1" dirty="0">
                <a:effectLst>
                  <a:outerShdw blurRad="38100" dist="38100" dir="2700000" algn="tl">
                    <a:srgbClr val="000000">
                      <a:alpha val="43137"/>
                    </a:srgbClr>
                  </a:outerShdw>
                </a:effectLst>
              </a:rPr>
              <a:t>By creating a mental GPS, the students are able to plan and achieve their completion of studies.</a:t>
            </a:r>
          </a:p>
          <a:p>
            <a:endParaRPr lang="en-AU" dirty="0"/>
          </a:p>
        </p:txBody>
      </p:sp>
    </p:spTree>
    <p:extLst>
      <p:ext uri="{BB962C8B-B14F-4D97-AF65-F5344CB8AC3E}">
        <p14:creationId xmlns:p14="http://schemas.microsoft.com/office/powerpoint/2010/main" val="346786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Create Your Mental GPS!</a:t>
            </a:r>
            <a:br>
              <a:rPr lang="en-AU" i="1" dirty="0"/>
            </a:br>
            <a:r>
              <a:rPr lang="en-AU" i="1" dirty="0"/>
              <a:t>What it does?</a:t>
            </a:r>
            <a:endParaRPr lang="en-AU" dirty="0"/>
          </a:p>
        </p:txBody>
      </p:sp>
      <p:sp>
        <p:nvSpPr>
          <p:cNvPr id="3" name="Content Placeholder 2"/>
          <p:cNvSpPr>
            <a:spLocks noGrp="1"/>
          </p:cNvSpPr>
          <p:nvPr>
            <p:ph idx="1"/>
          </p:nvPr>
        </p:nvSpPr>
        <p:spPr/>
        <p:txBody>
          <a:bodyPr>
            <a:normAutofit/>
          </a:bodyPr>
          <a:lstStyle/>
          <a:p>
            <a:r>
              <a:rPr lang="en-AU" b="1" dirty="0">
                <a:effectLst>
                  <a:outerShdw blurRad="38100" dist="38100" dir="2700000" algn="tl">
                    <a:srgbClr val="000000">
                      <a:alpha val="43137"/>
                    </a:srgbClr>
                  </a:outerShdw>
                </a:effectLst>
              </a:rPr>
              <a:t>It reverses the process of decline in achievement of goals (Completion of studies) in life. </a:t>
            </a:r>
          </a:p>
          <a:p>
            <a:r>
              <a:rPr lang="en-AU" b="1" dirty="0">
                <a:effectLst>
                  <a:outerShdw blurRad="38100" dist="38100" dir="2700000" algn="tl">
                    <a:srgbClr val="000000">
                      <a:alpha val="43137"/>
                    </a:srgbClr>
                  </a:outerShdw>
                </a:effectLst>
              </a:rPr>
              <a:t>It follows the 2009 AVETRA paper </a:t>
            </a:r>
          </a:p>
          <a:p>
            <a:r>
              <a:rPr lang="en-AU" b="1" dirty="0">
                <a:effectLst>
                  <a:outerShdw blurRad="38100" dist="38100" dir="2700000" algn="tl">
                    <a:srgbClr val="000000">
                      <a:alpha val="43137"/>
                    </a:srgbClr>
                  </a:outerShdw>
                </a:effectLst>
              </a:rPr>
              <a:t>It not only helps students but every human being to realize their dreams. </a:t>
            </a:r>
          </a:p>
          <a:p>
            <a:r>
              <a:rPr lang="en-AU" b="1" dirty="0">
                <a:effectLst>
                  <a:outerShdw blurRad="38100" dist="38100" dir="2700000" algn="tl">
                    <a:srgbClr val="000000">
                      <a:alpha val="43137"/>
                    </a:srgbClr>
                  </a:outerShdw>
                </a:effectLst>
              </a:rPr>
              <a:t>It explains how you can incorporate emotional intelligence and personal attributes in what you intend to achieve.  </a:t>
            </a:r>
          </a:p>
          <a:p>
            <a:r>
              <a:rPr lang="en-AU" b="1" dirty="0">
                <a:effectLst>
                  <a:outerShdw blurRad="38100" dist="38100" dir="2700000" algn="tl">
                    <a:srgbClr val="000000">
                      <a:alpha val="43137"/>
                    </a:srgbClr>
                  </a:outerShdw>
                </a:effectLst>
              </a:rPr>
              <a:t>It is a must read for every student , every teacher and every human being on the planet who intends to reach to their destinations in their life. </a:t>
            </a:r>
          </a:p>
          <a:p>
            <a:r>
              <a:rPr lang="en-AU" b="1" dirty="0">
                <a:effectLst>
                  <a:outerShdw blurRad="38100" dist="38100" dir="2700000" algn="tl">
                    <a:srgbClr val="000000">
                      <a:alpha val="43137"/>
                    </a:srgbClr>
                  </a:outerShdw>
                </a:effectLst>
              </a:rPr>
              <a:t>It contains many secret links that students will discover as they read. </a:t>
            </a:r>
          </a:p>
          <a:p>
            <a:endParaRPr lang="en-AU" dirty="0"/>
          </a:p>
        </p:txBody>
      </p:sp>
    </p:spTree>
    <p:extLst>
      <p:ext uri="{BB962C8B-B14F-4D97-AF65-F5344CB8AC3E}">
        <p14:creationId xmlns:p14="http://schemas.microsoft.com/office/powerpoint/2010/main" val="168775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790222"/>
            <a:ext cx="9784080" cy="1002714"/>
          </a:xfrm>
        </p:spPr>
        <p:txBody>
          <a:bodyPr>
            <a:normAutofit fontScale="90000"/>
          </a:bodyPr>
          <a:lstStyle/>
          <a:p>
            <a:r>
              <a:rPr lang="en-AU" dirty="0"/>
              <a:t>Students can rid themselves of  the imbalances</a:t>
            </a:r>
            <a:br>
              <a:rPr lang="en-AU" dirty="0"/>
            </a:br>
            <a:endParaRPr lang="en-AU" dirty="0"/>
          </a:p>
        </p:txBody>
      </p:sp>
      <p:sp>
        <p:nvSpPr>
          <p:cNvPr id="3" name="Content Placeholder 2"/>
          <p:cNvSpPr>
            <a:spLocks noGrp="1"/>
          </p:cNvSpPr>
          <p:nvPr>
            <p:ph idx="1"/>
          </p:nvPr>
        </p:nvSpPr>
        <p:spPr>
          <a:xfrm>
            <a:off x="1202919" y="1941690"/>
            <a:ext cx="9784080" cy="4831644"/>
          </a:xfrm>
        </p:spPr>
        <p:txBody>
          <a:bodyPr>
            <a:normAutofit fontScale="85000" lnSpcReduction="20000"/>
          </a:bodyPr>
          <a:lstStyle/>
          <a:p>
            <a:r>
              <a:rPr lang="en-AU" sz="3000" b="1" dirty="0">
                <a:effectLst>
                  <a:outerShdw blurRad="38100" dist="38100" dir="2700000" algn="tl">
                    <a:srgbClr val="000000">
                      <a:alpha val="43137"/>
                    </a:srgbClr>
                  </a:outerShdw>
                </a:effectLst>
              </a:rPr>
              <a:t>The imbalances in the areas of life that may contribute to the following feelings: </a:t>
            </a:r>
          </a:p>
          <a:p>
            <a:r>
              <a:rPr lang="en-AU" sz="3000" b="1" u="sng" dirty="0">
                <a:effectLst>
                  <a:outerShdw blurRad="38100" dist="38100" dir="2700000" algn="tl">
                    <a:srgbClr val="000000">
                      <a:alpha val="43137"/>
                    </a:srgbClr>
                  </a:outerShdw>
                </a:effectLst>
              </a:rPr>
              <a:t>Hopelessness to complete your studies,</a:t>
            </a:r>
            <a:r>
              <a:rPr lang="en-AU" sz="3000" b="1" dirty="0">
                <a:effectLst>
                  <a:outerShdw blurRad="38100" dist="38100" dir="2700000" algn="tl">
                    <a:srgbClr val="000000">
                      <a:alpha val="43137"/>
                    </a:srgbClr>
                  </a:outerShdw>
                </a:effectLst>
              </a:rPr>
              <a:t> </a:t>
            </a:r>
          </a:p>
          <a:p>
            <a:r>
              <a:rPr lang="en-AU" sz="3000" b="1" dirty="0">
                <a:effectLst>
                  <a:outerShdw blurRad="38100" dist="38100" dir="2700000" algn="tl">
                    <a:srgbClr val="000000">
                      <a:alpha val="43137"/>
                    </a:srgbClr>
                  </a:outerShdw>
                </a:effectLst>
              </a:rPr>
              <a:t>lack of concentration and focus, </a:t>
            </a:r>
          </a:p>
          <a:p>
            <a:r>
              <a:rPr lang="en-AU" sz="3000" b="1" dirty="0">
                <a:effectLst>
                  <a:outerShdw blurRad="38100" dist="38100" dir="2700000" algn="tl">
                    <a:srgbClr val="000000">
                      <a:alpha val="43137"/>
                    </a:srgbClr>
                  </a:outerShdw>
                </a:effectLst>
              </a:rPr>
              <a:t>Not knowing what to do next, </a:t>
            </a:r>
          </a:p>
          <a:p>
            <a:r>
              <a:rPr lang="en-AU" sz="3000" b="1" dirty="0">
                <a:effectLst>
                  <a:outerShdw blurRad="38100" dist="38100" dir="2700000" algn="tl">
                    <a:srgbClr val="000000">
                      <a:alpha val="43137"/>
                    </a:srgbClr>
                  </a:outerShdw>
                </a:effectLst>
              </a:rPr>
              <a:t>Lack of certainty and confidence in life, </a:t>
            </a:r>
          </a:p>
          <a:p>
            <a:r>
              <a:rPr lang="en-AU" sz="3000" b="1" dirty="0">
                <a:effectLst>
                  <a:outerShdw blurRad="38100" dist="38100" dir="2700000" algn="tl">
                    <a:srgbClr val="000000">
                      <a:alpha val="43137"/>
                    </a:srgbClr>
                  </a:outerShdw>
                </a:effectLst>
              </a:rPr>
              <a:t>Feeling lost in life, </a:t>
            </a:r>
          </a:p>
          <a:p>
            <a:r>
              <a:rPr lang="en-AU" sz="3000" b="1" dirty="0">
                <a:effectLst>
                  <a:outerShdw blurRad="38100" dist="38100" dir="2700000" algn="tl">
                    <a:srgbClr val="000000">
                      <a:alpha val="43137"/>
                    </a:srgbClr>
                  </a:outerShdw>
                </a:effectLst>
              </a:rPr>
              <a:t>Not interested in setting goals, </a:t>
            </a:r>
          </a:p>
          <a:p>
            <a:r>
              <a:rPr lang="en-AU" sz="3000" b="1" dirty="0">
                <a:effectLst>
                  <a:outerShdw blurRad="38100" dist="38100" dir="2700000" algn="tl">
                    <a:srgbClr val="000000">
                      <a:alpha val="43137"/>
                    </a:srgbClr>
                  </a:outerShdw>
                </a:effectLst>
              </a:rPr>
              <a:t>Feeling of Incompetence, </a:t>
            </a:r>
          </a:p>
          <a:p>
            <a:r>
              <a:rPr lang="en-AU" sz="3000" b="1" dirty="0">
                <a:effectLst>
                  <a:outerShdw blurRad="38100" dist="38100" dir="2700000" algn="tl">
                    <a:srgbClr val="000000">
                      <a:alpha val="43137"/>
                    </a:srgbClr>
                  </a:outerShdw>
                </a:effectLst>
              </a:rPr>
              <a:t>Feeling emotionally low or </a:t>
            </a:r>
          </a:p>
          <a:p>
            <a:r>
              <a:rPr lang="en-AU" sz="3000" b="1" dirty="0">
                <a:effectLst>
                  <a:outerShdw blurRad="38100" dist="38100" dir="2700000" algn="tl">
                    <a:srgbClr val="000000">
                      <a:alpha val="43137"/>
                    </a:srgbClr>
                  </a:outerShdw>
                </a:effectLst>
              </a:rPr>
              <a:t>Feelings of failure to live a fulfilling life. </a:t>
            </a:r>
          </a:p>
          <a:p>
            <a:endParaRPr lang="en-AU" dirty="0"/>
          </a:p>
        </p:txBody>
      </p:sp>
    </p:spTree>
    <p:extLst>
      <p:ext uri="{BB962C8B-B14F-4D97-AF65-F5344CB8AC3E}">
        <p14:creationId xmlns:p14="http://schemas.microsoft.com/office/powerpoint/2010/main" val="29187323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Conclusion and</a:t>
            </a:r>
            <a:br>
              <a:rPr lang="en-AU" dirty="0"/>
            </a:br>
            <a:r>
              <a:rPr lang="en-AU" dirty="0"/>
              <a:t>evolution of vet pedagogy</a:t>
            </a:r>
            <a:br>
              <a:rPr lang="en-AU" dirty="0"/>
            </a:br>
            <a:endParaRPr lang="en-AU" dirty="0"/>
          </a:p>
        </p:txBody>
      </p:sp>
      <p:sp>
        <p:nvSpPr>
          <p:cNvPr id="3" name="Content Placeholder 2"/>
          <p:cNvSpPr>
            <a:spLocks noGrp="1"/>
          </p:cNvSpPr>
          <p:nvPr>
            <p:ph idx="1"/>
          </p:nvPr>
        </p:nvSpPr>
        <p:spPr/>
        <p:txBody>
          <a:bodyPr>
            <a:normAutofit lnSpcReduction="10000"/>
          </a:bodyPr>
          <a:lstStyle/>
          <a:p>
            <a:r>
              <a:rPr lang="en-AU" sz="2800" b="1" dirty="0">
                <a:effectLst>
                  <a:outerShdw blurRad="38100" dist="38100" dir="2700000" algn="tl">
                    <a:srgbClr val="000000">
                      <a:alpha val="43137"/>
                    </a:srgbClr>
                  </a:outerShdw>
                </a:effectLst>
              </a:rPr>
              <a:t>The aim of this research was to investigate how teachers in Vocational Education and Training (VET) in Australia deal with the Double Heuristic Method (DHM) as an alternative model of pedagogy for teaching in the VET Sector. </a:t>
            </a:r>
          </a:p>
          <a:p>
            <a:r>
              <a:rPr lang="en-AU" sz="2800" b="1" dirty="0">
                <a:effectLst>
                  <a:outerShdw blurRad="38100" dist="38100" dir="2700000" algn="tl">
                    <a:srgbClr val="000000">
                      <a:alpha val="43137"/>
                    </a:srgbClr>
                  </a:outerShdw>
                </a:effectLst>
              </a:rPr>
              <a:t>The inquiry was designed within an interpretive paradigm in seeking to capture VET teachers’ perspectives on adopting the DHM as an innovative model of pedagogy </a:t>
            </a:r>
          </a:p>
          <a:p>
            <a:r>
              <a:rPr lang="en-AU" sz="2800" b="1" dirty="0">
                <a:effectLst>
                  <a:outerShdw blurRad="38100" dist="38100" dir="2700000" algn="tl">
                    <a:srgbClr val="000000">
                      <a:alpha val="43137"/>
                    </a:srgbClr>
                  </a:outerShdw>
                </a:effectLst>
              </a:rPr>
              <a:t>It concluded by synthesizing the three emerged propositions into a substantive theory of pedagogy (PROPE) that underpins VET teaching. </a:t>
            </a:r>
          </a:p>
          <a:p>
            <a:endParaRPr lang="en-AU" dirty="0"/>
          </a:p>
        </p:txBody>
      </p:sp>
    </p:spTree>
    <p:extLst>
      <p:ext uri="{BB962C8B-B14F-4D97-AF65-F5344CB8AC3E}">
        <p14:creationId xmlns:p14="http://schemas.microsoft.com/office/powerpoint/2010/main" val="3228747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Competency Intelligence Based Training (CIBT)</a:t>
            </a:r>
          </a:p>
        </p:txBody>
      </p:sp>
      <p:sp>
        <p:nvSpPr>
          <p:cNvPr id="3" name="Content Placeholder 2"/>
          <p:cNvSpPr>
            <a:spLocks noGrp="1"/>
          </p:cNvSpPr>
          <p:nvPr>
            <p:ph idx="1"/>
          </p:nvPr>
        </p:nvSpPr>
        <p:spPr>
          <a:xfrm>
            <a:off x="1202919" y="2460978"/>
            <a:ext cx="9784080" cy="3756942"/>
          </a:xfrm>
        </p:spPr>
        <p:txBody>
          <a:bodyPr>
            <a:normAutofit lnSpcReduction="10000"/>
          </a:bodyPr>
          <a:lstStyle/>
          <a:p>
            <a:r>
              <a:rPr lang="en-AU" sz="2800" b="1" dirty="0">
                <a:effectLst>
                  <a:outerShdw blurRad="38100" dist="38100" dir="2700000" algn="tl">
                    <a:srgbClr val="000000">
                      <a:alpha val="43137"/>
                    </a:srgbClr>
                  </a:outerShdw>
                </a:effectLst>
              </a:rPr>
              <a:t>Given that VET pedagogy needs to be reformed based on the synthesis of competence and intelligence to achieve higher quality teaching and learning as well as higher level of completion rates, </a:t>
            </a:r>
          </a:p>
          <a:p>
            <a:r>
              <a:rPr lang="en-AU" sz="2800" b="1" dirty="0">
                <a:effectLst>
                  <a:outerShdw blurRad="38100" dist="38100" dir="2700000" algn="tl">
                    <a:srgbClr val="000000">
                      <a:alpha val="43137"/>
                    </a:srgbClr>
                  </a:outerShdw>
                </a:effectLst>
              </a:rPr>
              <a:t>Competency Based Training (CBT) as the foundation of VET pedagogy needs to be evolved into Competency Intelligence Based Training (CIBT). </a:t>
            </a:r>
          </a:p>
          <a:p>
            <a:r>
              <a:rPr lang="en-AU" sz="2800" b="1" dirty="0">
                <a:effectLst>
                  <a:outerShdw blurRad="38100" dist="38100" dir="2700000" algn="tl">
                    <a:srgbClr val="000000">
                      <a:alpha val="43137"/>
                    </a:srgbClr>
                  </a:outerShdw>
                </a:effectLst>
              </a:rPr>
              <a:t>To make VET great again we need a strong VET erected on the evolving CIBT foundation. </a:t>
            </a:r>
          </a:p>
          <a:p>
            <a:endParaRPr lang="en-AU" dirty="0"/>
          </a:p>
        </p:txBody>
      </p:sp>
    </p:spTree>
    <p:extLst>
      <p:ext uri="{BB962C8B-B14F-4D97-AF65-F5344CB8AC3E}">
        <p14:creationId xmlns:p14="http://schemas.microsoft.com/office/powerpoint/2010/main" val="12053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64356" y="195896"/>
            <a:ext cx="9460088" cy="6608149"/>
          </a:xfrm>
          <a:prstGeom prst="rect">
            <a:avLst/>
          </a:prstGeom>
        </p:spPr>
      </p:pic>
    </p:spTree>
    <p:extLst>
      <p:ext uri="{BB962C8B-B14F-4D97-AF65-F5344CB8AC3E}">
        <p14:creationId xmlns:p14="http://schemas.microsoft.com/office/powerpoint/2010/main" val="216630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*Lit Review</a:t>
            </a:r>
          </a:p>
        </p:txBody>
      </p:sp>
      <p:sp>
        <p:nvSpPr>
          <p:cNvPr id="3" name="Content Placeholder 2"/>
          <p:cNvSpPr>
            <a:spLocks noGrp="1"/>
          </p:cNvSpPr>
          <p:nvPr>
            <p:ph idx="1"/>
          </p:nvPr>
        </p:nvSpPr>
        <p:spPr/>
        <p:txBody>
          <a:bodyPr/>
          <a:lstStyle/>
          <a:p>
            <a:r>
              <a:rPr lang="en-US" sz="4000" b="1" dirty="0">
                <a:effectLst>
                  <a:outerShdw blurRad="38100" dist="38100" dir="2700000" algn="tl">
                    <a:srgbClr val="000000">
                      <a:alpha val="43137"/>
                    </a:srgbClr>
                  </a:outerShdw>
                </a:effectLst>
              </a:rPr>
              <a:t>The literature Review was undertaken in three parts to explore VET delivery:</a:t>
            </a:r>
          </a:p>
          <a:p>
            <a:r>
              <a:rPr lang="en-US" sz="4000" b="1" dirty="0">
                <a:effectLst>
                  <a:outerShdw blurRad="38100" dist="38100" dir="2700000" algn="tl">
                    <a:srgbClr val="000000">
                      <a:alpha val="43137"/>
                    </a:srgbClr>
                  </a:outerShdw>
                </a:effectLst>
              </a:rPr>
              <a:t>Internationally, </a:t>
            </a:r>
          </a:p>
          <a:p>
            <a:r>
              <a:rPr lang="en-US" sz="4000" b="1" dirty="0">
                <a:effectLst>
                  <a:outerShdw blurRad="38100" dist="38100" dir="2700000" algn="tl">
                    <a:srgbClr val="000000">
                      <a:alpha val="43137"/>
                    </a:srgbClr>
                  </a:outerShdw>
                </a:effectLst>
              </a:rPr>
              <a:t>In England and </a:t>
            </a:r>
          </a:p>
          <a:p>
            <a:r>
              <a:rPr lang="en-US" sz="4000" b="1" dirty="0">
                <a:effectLst>
                  <a:outerShdw blurRad="38100" dist="38100" dir="2700000" algn="tl">
                    <a:srgbClr val="000000">
                      <a:alpha val="43137"/>
                    </a:srgbClr>
                  </a:outerShdw>
                </a:effectLst>
              </a:rPr>
              <a:t>In Australia.</a:t>
            </a:r>
          </a:p>
          <a:p>
            <a:endParaRPr lang="en-US" sz="4000" b="1" dirty="0">
              <a:effectLst>
                <a:outerShdw blurRad="38100" dist="38100" dir="2700000" algn="tl">
                  <a:srgbClr val="000000">
                    <a:alpha val="43137"/>
                  </a:srgbClr>
                </a:outerShdw>
              </a:effectLst>
            </a:endParaRPr>
          </a:p>
          <a:p>
            <a:endParaRPr lang="en-AU" dirty="0"/>
          </a:p>
        </p:txBody>
      </p:sp>
    </p:spTree>
    <p:extLst>
      <p:ext uri="{BB962C8B-B14F-4D97-AF65-F5344CB8AC3E}">
        <p14:creationId xmlns:p14="http://schemas.microsoft.com/office/powerpoint/2010/main" val="1611324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1 - International level </a:t>
            </a:r>
            <a:endParaRPr lang="en-AU" dirty="0"/>
          </a:p>
        </p:txBody>
      </p:sp>
      <p:sp>
        <p:nvSpPr>
          <p:cNvPr id="3" name="Content Placeholder 2"/>
          <p:cNvSpPr>
            <a:spLocks noGrp="1"/>
          </p:cNvSpPr>
          <p:nvPr>
            <p:ph idx="1"/>
          </p:nvPr>
        </p:nvSpPr>
        <p:spPr/>
        <p:txBody>
          <a:bodyPr>
            <a:normAutofit lnSpcReduction="10000"/>
          </a:bodyPr>
          <a:lstStyle/>
          <a:p>
            <a:r>
              <a:rPr lang="en-US" sz="3600" b="1" u="sng" dirty="0">
                <a:effectLst>
                  <a:outerShdw blurRad="38100" dist="38100" dir="2700000" algn="tl">
                    <a:srgbClr val="000000">
                      <a:alpha val="43137"/>
                    </a:srgbClr>
                  </a:outerShdw>
                </a:effectLst>
              </a:rPr>
              <a:t>In 2000 -  The Lisbon strategy was launched </a:t>
            </a:r>
            <a:r>
              <a:rPr lang="en-US" sz="3600" b="1" dirty="0">
                <a:effectLst>
                  <a:outerShdw blurRad="38100" dist="38100" dir="2700000" algn="tl">
                    <a:srgbClr val="000000">
                      <a:alpha val="43137"/>
                    </a:srgbClr>
                  </a:outerShdw>
                </a:effectLst>
              </a:rPr>
              <a:t>by                  the European Union, for Europe to become the most competitive knowledge-based economy in the world. </a:t>
            </a:r>
          </a:p>
          <a:p>
            <a:r>
              <a:rPr lang="en-US" sz="3600" b="1" dirty="0">
                <a:effectLst>
                  <a:outerShdw blurRad="38100" dist="38100" dir="2700000" algn="tl">
                    <a:srgbClr val="000000">
                      <a:alpha val="43137"/>
                    </a:srgbClr>
                  </a:outerShdw>
                </a:effectLst>
              </a:rPr>
              <a:t>In 2003, they realized that: to achieve this goal they need to blend </a:t>
            </a:r>
            <a:r>
              <a:rPr lang="en-US" sz="3600" b="1" u="sng" dirty="0">
                <a:effectLst>
                  <a:outerShdw blurRad="38100" dist="38100" dir="2700000" algn="tl">
                    <a:srgbClr val="000000">
                      <a:alpha val="43137"/>
                    </a:srgbClr>
                  </a:outerShdw>
                </a:effectLst>
              </a:rPr>
              <a:t>lifelong learning and competency development</a:t>
            </a:r>
            <a:r>
              <a:rPr lang="en-US" sz="3600" b="1" dirty="0">
                <a:effectLst>
                  <a:outerShdw blurRad="38100" dist="38100" dir="2700000" algn="tl">
                    <a:srgbClr val="000000">
                      <a:alpha val="43137"/>
                    </a:srgbClr>
                  </a:outerShdw>
                </a:effectLst>
              </a:rPr>
              <a:t>  in VET delivery programs. </a:t>
            </a:r>
          </a:p>
          <a:p>
            <a:endParaRPr lang="en-AU" dirty="0"/>
          </a:p>
        </p:txBody>
      </p:sp>
    </p:spTree>
    <p:extLst>
      <p:ext uri="{BB962C8B-B14F-4D97-AF65-F5344CB8AC3E}">
        <p14:creationId xmlns:p14="http://schemas.microsoft.com/office/powerpoint/2010/main" val="1368456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8" y="750276"/>
            <a:ext cx="11525954" cy="1042659"/>
          </a:xfrm>
        </p:spPr>
        <p:txBody>
          <a:bodyPr>
            <a:normAutofit fontScale="90000"/>
          </a:bodyPr>
          <a:lstStyle/>
          <a:p>
            <a:r>
              <a:rPr lang="en-AU" dirty="0"/>
              <a:t>*Part 2 - England</a:t>
            </a:r>
            <a:r>
              <a:rPr lang="en-US" i="1" dirty="0"/>
              <a:t> </a:t>
            </a:r>
            <a:br>
              <a:rPr lang="en-US" i="1" dirty="0"/>
            </a:br>
            <a:endParaRPr lang="en-AU" dirty="0"/>
          </a:p>
        </p:txBody>
      </p:sp>
      <p:sp>
        <p:nvSpPr>
          <p:cNvPr id="3" name="Content Placeholder 2"/>
          <p:cNvSpPr>
            <a:spLocks noGrp="1"/>
          </p:cNvSpPr>
          <p:nvPr>
            <p:ph idx="1"/>
          </p:nvPr>
        </p:nvSpPr>
        <p:spPr/>
        <p:txBody>
          <a:bodyPr>
            <a:normAutofit fontScale="92500" lnSpcReduction="10000"/>
          </a:bodyPr>
          <a:lstStyle/>
          <a:p>
            <a:r>
              <a:rPr lang="en-US" b="1" dirty="0">
                <a:effectLst>
                  <a:outerShdw blurRad="38100" dist="38100" dir="2700000" algn="tl">
                    <a:srgbClr val="000000">
                      <a:alpha val="43137"/>
                    </a:srgbClr>
                  </a:outerShdw>
                </a:effectLst>
              </a:rPr>
              <a:t>The UK education system was shaken by the ‘Thatcherite revolution’ (1979-1990) leading to a plethora of white papers, called “New Vocationalism”.</a:t>
            </a:r>
          </a:p>
          <a:p>
            <a:r>
              <a:rPr lang="en-US" b="1" dirty="0">
                <a:effectLst>
                  <a:outerShdw blurRad="38100" dist="38100" dir="2700000" algn="tl">
                    <a:srgbClr val="000000">
                      <a:alpha val="43137"/>
                    </a:srgbClr>
                  </a:outerShdw>
                </a:effectLst>
              </a:rPr>
              <a:t>2005 – They realized that VET needed reinvigoration, Foster report referred  to VET sector as ‘Neglected Middle Child”  and issued </a:t>
            </a:r>
            <a:r>
              <a:rPr lang="en-US" b="1" u="sng" dirty="0">
                <a:effectLst>
                  <a:outerShdw blurRad="38100" dist="38100" dir="2700000" algn="tl">
                    <a:srgbClr val="000000">
                      <a:alpha val="43137"/>
                    </a:srgbClr>
                  </a:outerShdw>
                </a:effectLst>
              </a:rPr>
              <a:t>FE Reform </a:t>
            </a:r>
            <a:r>
              <a:rPr lang="en-US" b="1" dirty="0">
                <a:effectLst>
                  <a:outerShdw blurRad="38100" dist="38100" dir="2700000" algn="tl">
                    <a:srgbClr val="000000">
                      <a:alpha val="43137"/>
                    </a:srgbClr>
                  </a:outerShdw>
                </a:effectLst>
              </a:rPr>
              <a:t>White Paper.</a:t>
            </a:r>
          </a:p>
          <a:p>
            <a:r>
              <a:rPr lang="en-US" b="1" dirty="0">
                <a:effectLst>
                  <a:outerShdw blurRad="38100" dist="38100" dir="2700000" algn="tl">
                    <a:srgbClr val="000000">
                      <a:alpha val="43137"/>
                    </a:srgbClr>
                  </a:outerShdw>
                </a:effectLst>
              </a:rPr>
              <a:t>2007 - the government realized that to achieve the goals as set by </a:t>
            </a:r>
            <a:r>
              <a:rPr lang="en-US" b="1" u="sng" dirty="0">
                <a:effectLst>
                  <a:outerShdw blurRad="38100" dist="38100" dir="2700000" algn="tl">
                    <a:srgbClr val="000000">
                      <a:alpha val="43137"/>
                    </a:srgbClr>
                  </a:outerShdw>
                </a:effectLst>
              </a:rPr>
              <a:t>FE reform </a:t>
            </a:r>
            <a:r>
              <a:rPr lang="en-US" b="1" dirty="0">
                <a:effectLst>
                  <a:outerShdw blurRad="38100" dist="38100" dir="2700000" algn="tl">
                    <a:srgbClr val="000000">
                      <a:alpha val="43137"/>
                    </a:srgbClr>
                  </a:outerShdw>
                </a:effectLst>
              </a:rPr>
              <a:t>they need to focus on </a:t>
            </a:r>
            <a:r>
              <a:rPr lang="en-US" b="1" u="sng" dirty="0">
                <a:effectLst>
                  <a:outerShdw blurRad="38100" dist="38100" dir="2700000" algn="tl">
                    <a:srgbClr val="000000">
                      <a:alpha val="43137"/>
                    </a:srgbClr>
                  </a:outerShdw>
                </a:effectLst>
              </a:rPr>
              <a:t>teacher training</a:t>
            </a:r>
            <a:r>
              <a:rPr lang="en-US" b="1" dirty="0">
                <a:effectLst>
                  <a:outerShdw blurRad="38100" dist="38100" dir="2700000" algn="tl">
                    <a:srgbClr val="000000">
                      <a:alpha val="43137"/>
                    </a:srgbClr>
                  </a:outerShdw>
                </a:effectLst>
              </a:rPr>
              <a:t>. Teachers needed to be licensed to teach by Institute of Learning. This did not produce high expectation.</a:t>
            </a:r>
          </a:p>
          <a:p>
            <a:r>
              <a:rPr lang="en-US" b="1" dirty="0">
                <a:effectLst>
                  <a:outerShdw blurRad="38100" dist="38100" dir="2700000" algn="tl">
                    <a:srgbClr val="000000">
                      <a:alpha val="43137"/>
                    </a:srgbClr>
                  </a:outerShdw>
                </a:effectLst>
              </a:rPr>
              <a:t>2010 – Tomlinson was commissioned to inquire into teacher training – found two areas of neglect:  </a:t>
            </a:r>
          </a:p>
          <a:p>
            <a:r>
              <a:rPr lang="en-US" b="1" dirty="0">
                <a:effectLst>
                  <a:outerShdw blurRad="38100" dist="38100" dir="2700000" algn="tl">
                    <a:srgbClr val="000000">
                      <a:alpha val="43137"/>
                    </a:srgbClr>
                  </a:outerShdw>
                </a:effectLst>
              </a:rPr>
              <a:t>1 - VET Teachers are considered as second best in teaching profession, </a:t>
            </a:r>
          </a:p>
          <a:p>
            <a:r>
              <a:rPr lang="en-US" b="1" dirty="0">
                <a:effectLst>
                  <a:outerShdw blurRad="38100" dist="38100" dir="2700000" algn="tl">
                    <a:srgbClr val="000000">
                      <a:alpha val="43137"/>
                    </a:srgbClr>
                  </a:outerShdw>
                </a:effectLst>
              </a:rPr>
              <a:t>2 – Neglect of vocational and applied pedagogy</a:t>
            </a:r>
          </a:p>
          <a:p>
            <a:r>
              <a:rPr lang="en-US" b="1" i="1" dirty="0">
                <a:effectLst>
                  <a:outerShdw blurRad="38100" dist="38100" dir="2700000" algn="tl">
                    <a:srgbClr val="000000">
                      <a:alpha val="43137"/>
                    </a:srgbClr>
                  </a:outerShdw>
                </a:effectLst>
              </a:rPr>
              <a:t>Conclusion: There is a clear need to develop a </a:t>
            </a:r>
            <a:r>
              <a:rPr lang="en-US" b="1" i="1" u="sng" dirty="0">
                <a:effectLst>
                  <a:outerShdw blurRad="38100" dist="38100" dir="2700000" algn="tl">
                    <a:srgbClr val="000000">
                      <a:alpha val="43137"/>
                    </a:srgbClr>
                  </a:outerShdw>
                </a:effectLst>
              </a:rPr>
              <a:t>theory of applied learning</a:t>
            </a:r>
            <a:r>
              <a:rPr lang="en-US" b="1" i="1" dirty="0">
                <a:effectLst>
                  <a:outerShdw blurRad="38100" dist="38100" dir="2700000" algn="tl">
                    <a:srgbClr val="000000">
                      <a:alpha val="43137"/>
                    </a:srgbClr>
                  </a:outerShdw>
                </a:effectLst>
              </a:rPr>
              <a:t>.</a:t>
            </a:r>
            <a:endParaRPr lang="en-A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24945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 3 – Australia</a:t>
            </a:r>
            <a:br>
              <a:rPr lang="en-US" dirty="0"/>
            </a:br>
            <a:endParaRPr lang="en-AU" dirty="0"/>
          </a:p>
        </p:txBody>
      </p:sp>
      <p:sp>
        <p:nvSpPr>
          <p:cNvPr id="3" name="Content Placeholder 2"/>
          <p:cNvSpPr>
            <a:spLocks noGrp="1"/>
          </p:cNvSpPr>
          <p:nvPr>
            <p:ph idx="1"/>
          </p:nvPr>
        </p:nvSpPr>
        <p:spPr/>
        <p:txBody>
          <a:bodyPr>
            <a:noAutofit/>
          </a:bodyPr>
          <a:lstStyle/>
          <a:p>
            <a:r>
              <a:rPr lang="en-US" sz="2800" b="1" dirty="0">
                <a:effectLst>
                  <a:outerShdw blurRad="38100" dist="38100" dir="2700000" algn="tl">
                    <a:srgbClr val="000000">
                      <a:alpha val="43137"/>
                    </a:srgbClr>
                  </a:outerShdw>
                </a:effectLst>
              </a:rPr>
              <a:t>In Australia, High Level Review established that the ability to work skillfully with the Training Packages is the key quality issue</a:t>
            </a:r>
          </a:p>
          <a:p>
            <a:r>
              <a:rPr lang="en-US" sz="2800" b="1" dirty="0">
                <a:effectLst>
                  <a:outerShdw blurRad="38100" dist="38100" dir="2700000" algn="tl">
                    <a:srgbClr val="000000">
                      <a:alpha val="43137"/>
                    </a:srgbClr>
                  </a:outerShdw>
                </a:effectLst>
              </a:rPr>
              <a:t>Quality teaching requires the following understandings:</a:t>
            </a:r>
          </a:p>
          <a:p>
            <a:r>
              <a:rPr lang="en-US" sz="2800" b="1" dirty="0">
                <a:effectLst>
                  <a:outerShdw blurRad="38100" dist="38100" dir="2700000" algn="tl">
                    <a:srgbClr val="000000">
                      <a:alpha val="43137"/>
                    </a:srgbClr>
                  </a:outerShdw>
                </a:effectLst>
              </a:rPr>
              <a:t> Firstly - “How the training Packages work and ,</a:t>
            </a:r>
          </a:p>
          <a:p>
            <a:r>
              <a:rPr lang="en-US" sz="2800" b="1" dirty="0">
                <a:effectLst>
                  <a:outerShdw blurRad="38100" dist="38100" dir="2700000" algn="tl">
                    <a:srgbClr val="000000">
                      <a:alpha val="43137"/>
                    </a:srgbClr>
                  </a:outerShdw>
                </a:effectLst>
              </a:rPr>
              <a:t>Secondly - how to work with them” (Schofield &amp; MacDonald &amp; ANTA, 2004a:4-5).</a:t>
            </a:r>
            <a:endParaRPr lang="en-AU"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6944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*Summing up of Literature Review (LR)</a:t>
            </a:r>
          </a:p>
        </p:txBody>
      </p:sp>
      <p:sp>
        <p:nvSpPr>
          <p:cNvPr id="3" name="Content Placeholder 2"/>
          <p:cNvSpPr>
            <a:spLocks noGrp="1"/>
          </p:cNvSpPr>
          <p:nvPr>
            <p:ph idx="1"/>
          </p:nvPr>
        </p:nvSpPr>
        <p:spPr/>
        <p:txBody>
          <a:bodyPr>
            <a:normAutofit/>
          </a:bodyPr>
          <a:lstStyle/>
          <a:p>
            <a:endParaRPr lang="en-US" sz="2800" b="1" dirty="0">
              <a:effectLst>
                <a:outerShdw blurRad="38100" dist="38100" dir="2700000" algn="tl">
                  <a:srgbClr val="000000">
                    <a:alpha val="43137"/>
                  </a:srgbClr>
                </a:outerShdw>
              </a:effectLst>
            </a:endParaRPr>
          </a:p>
          <a:p>
            <a:endParaRPr lang="en-AU" dirty="0"/>
          </a:p>
        </p:txBody>
      </p:sp>
      <p:graphicFrame>
        <p:nvGraphicFramePr>
          <p:cNvPr id="5" name="Table 4"/>
          <p:cNvGraphicFramePr>
            <a:graphicFrameLocks noGrp="1"/>
          </p:cNvGraphicFramePr>
          <p:nvPr>
            <p:extLst>
              <p:ext uri="{D42A27DB-BD31-4B8C-83A1-F6EECF244321}">
                <p14:modId xmlns:p14="http://schemas.microsoft.com/office/powerpoint/2010/main" val="3989214797"/>
              </p:ext>
            </p:extLst>
          </p:nvPr>
        </p:nvGraphicFramePr>
        <p:xfrm>
          <a:off x="0" y="1792936"/>
          <a:ext cx="12191999" cy="5065064"/>
        </p:xfrm>
        <a:graphic>
          <a:graphicData uri="http://schemas.openxmlformats.org/drawingml/2006/table">
            <a:tbl>
              <a:tblPr firstRow="1" bandRow="1">
                <a:tableStyleId>{5C22544A-7EE6-4342-B048-85BDC9FD1C3A}</a:tableStyleId>
              </a:tblPr>
              <a:tblGrid>
                <a:gridCol w="2048934">
                  <a:extLst>
                    <a:ext uri="{9D8B030D-6E8A-4147-A177-3AD203B41FA5}">
                      <a16:colId xmlns:a16="http://schemas.microsoft.com/office/drawing/2014/main" val="1871240108"/>
                    </a:ext>
                  </a:extLst>
                </a:gridCol>
                <a:gridCol w="10143065">
                  <a:extLst>
                    <a:ext uri="{9D8B030D-6E8A-4147-A177-3AD203B41FA5}">
                      <a16:colId xmlns:a16="http://schemas.microsoft.com/office/drawing/2014/main" val="645711440"/>
                    </a:ext>
                  </a:extLst>
                </a:gridCol>
              </a:tblGrid>
              <a:tr h="723581">
                <a:tc>
                  <a:txBody>
                    <a:bodyPr/>
                    <a:lstStyle/>
                    <a:p>
                      <a:pPr algn="ctr"/>
                      <a:r>
                        <a:rPr lang="en-AU" sz="2800" dirty="0"/>
                        <a:t>LEVEL</a:t>
                      </a:r>
                    </a:p>
                  </a:txBody>
                  <a:tcPr/>
                </a:tc>
                <a:tc>
                  <a:txBody>
                    <a:bodyPr/>
                    <a:lstStyle/>
                    <a:p>
                      <a:pPr algn="ctr"/>
                      <a:r>
                        <a:rPr lang="en-AU" sz="2800" dirty="0"/>
                        <a:t>FINDINGS</a:t>
                      </a:r>
                    </a:p>
                  </a:txBody>
                  <a:tcPr/>
                </a:tc>
                <a:extLst>
                  <a:ext uri="{0D108BD9-81ED-4DB2-BD59-A6C34878D82A}">
                    <a16:rowId xmlns:a16="http://schemas.microsoft.com/office/drawing/2014/main" val="4162579393"/>
                  </a:ext>
                </a:extLst>
              </a:tr>
              <a:tr h="1266266">
                <a:tc>
                  <a:txBody>
                    <a:bodyPr/>
                    <a:lstStyle/>
                    <a:p>
                      <a:r>
                        <a:rPr lang="en-AU" sz="2400" b="1" dirty="0"/>
                        <a:t>International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outerShdw blurRad="38100" dist="38100" dir="2700000" algn="tl">
                              <a:srgbClr val="000000">
                                <a:alpha val="43137"/>
                              </a:srgbClr>
                            </a:outerShdw>
                          </a:effectLst>
                        </a:rPr>
                        <a:t>Lifelong learning  + competency development</a:t>
                      </a:r>
                    </a:p>
                    <a:p>
                      <a:endParaRPr lang="en-AU" dirty="0"/>
                    </a:p>
                  </a:txBody>
                  <a:tcPr/>
                </a:tc>
                <a:extLst>
                  <a:ext uri="{0D108BD9-81ED-4DB2-BD59-A6C34878D82A}">
                    <a16:rowId xmlns:a16="http://schemas.microsoft.com/office/drawing/2014/main" val="22974280"/>
                  </a:ext>
                </a:extLst>
              </a:tr>
              <a:tr h="1266266">
                <a:tc>
                  <a:txBody>
                    <a:bodyPr/>
                    <a:lstStyle/>
                    <a:p>
                      <a:r>
                        <a:rPr lang="en-AU" sz="2400" b="1" dirty="0"/>
                        <a:t>England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outerShdw blurRad="38100" dist="38100" dir="2700000" algn="tl">
                              <a:srgbClr val="000000">
                                <a:alpha val="43137"/>
                              </a:srgbClr>
                            </a:outerShdw>
                          </a:effectLst>
                        </a:rPr>
                        <a:t>“Theory of Applied learning is required”</a:t>
                      </a:r>
                    </a:p>
                    <a:p>
                      <a:endParaRPr lang="en-AU" dirty="0"/>
                    </a:p>
                  </a:txBody>
                  <a:tcPr/>
                </a:tc>
                <a:extLst>
                  <a:ext uri="{0D108BD9-81ED-4DB2-BD59-A6C34878D82A}">
                    <a16:rowId xmlns:a16="http://schemas.microsoft.com/office/drawing/2014/main" val="2249593931"/>
                  </a:ext>
                </a:extLst>
              </a:tr>
              <a:tr h="1808951">
                <a:tc>
                  <a:txBody>
                    <a:bodyPr/>
                    <a:lstStyle/>
                    <a:p>
                      <a:r>
                        <a:rPr lang="en-AU" sz="2400" b="1" dirty="0"/>
                        <a:t>Australia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effectLst>
                            <a:outerShdw blurRad="38100" dist="38100" dir="2700000" algn="tl">
                              <a:srgbClr val="000000">
                                <a:alpha val="43137"/>
                              </a:srgbClr>
                            </a:outerShdw>
                          </a:effectLst>
                        </a:rPr>
                        <a:t>“How the Training Packages work + How to work with Training Packages”</a:t>
                      </a:r>
                    </a:p>
                    <a:p>
                      <a:endParaRPr lang="en-AU" dirty="0"/>
                    </a:p>
                  </a:txBody>
                  <a:tcPr/>
                </a:tc>
                <a:extLst>
                  <a:ext uri="{0D108BD9-81ED-4DB2-BD59-A6C34878D82A}">
                    <a16:rowId xmlns:a16="http://schemas.microsoft.com/office/drawing/2014/main" val="3440834146"/>
                  </a:ext>
                </a:extLst>
              </a:tr>
            </a:tbl>
          </a:graphicData>
        </a:graphic>
      </p:graphicFrame>
    </p:spTree>
    <p:extLst>
      <p:ext uri="{BB962C8B-B14F-4D97-AF65-F5344CB8AC3E}">
        <p14:creationId xmlns:p14="http://schemas.microsoft.com/office/powerpoint/2010/main" val="2320083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508760"/>
          </a:xfrm>
        </p:spPr>
        <p:txBody>
          <a:bodyPr>
            <a:normAutofit/>
          </a:bodyPr>
          <a:lstStyle/>
          <a:p>
            <a:pPr>
              <a:lnSpc>
                <a:spcPct val="75000"/>
              </a:lnSpc>
            </a:pPr>
            <a:r>
              <a:rPr lang="en-AU" dirty="0"/>
              <a:t/>
            </a:r>
            <a:br>
              <a:rPr lang="en-AU" dirty="0"/>
            </a:br>
            <a:r>
              <a:rPr lang="en-AU" dirty="0"/>
              <a:t>This research addressed the following needs</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07404531"/>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9158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8E8781-53C2-4B5E-B855-561E9B5EECE2}"/>
</file>

<file path=customXml/itemProps2.xml><?xml version="1.0" encoding="utf-8"?>
<ds:datastoreItem xmlns:ds="http://schemas.openxmlformats.org/officeDocument/2006/customXml" ds:itemID="{10A73331-BCF8-411D-9B80-42A1E3993DAB}"/>
</file>

<file path=customXml/itemProps3.xml><?xml version="1.0" encoding="utf-8"?>
<ds:datastoreItem xmlns:ds="http://schemas.openxmlformats.org/officeDocument/2006/customXml" ds:itemID="{E16595D5-3FBF-4759-AFC3-69B058B05828}"/>
</file>

<file path=docProps/app.xml><?xml version="1.0" encoding="utf-8"?>
<Properties xmlns="http://schemas.openxmlformats.org/officeDocument/2006/extended-properties" xmlns:vt="http://schemas.openxmlformats.org/officeDocument/2006/docPropsVTypes">
  <Template>TM03090430[[fn=Banded]]</Template>
  <TotalTime>6536</TotalTime>
  <Words>2902</Words>
  <Application>Microsoft Office PowerPoint</Application>
  <PresentationFormat>Widescreen</PresentationFormat>
  <Paragraphs>199</Paragraphs>
  <Slides>38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Calibri</vt:lpstr>
      <vt:lpstr>Corbel</vt:lpstr>
      <vt:lpstr>Wingdings</vt:lpstr>
      <vt:lpstr>Banded</vt:lpstr>
      <vt:lpstr>Make VET Great Again </vt:lpstr>
      <vt:lpstr>*Research’s Design and purpose</vt:lpstr>
      <vt:lpstr>*the Contextual background of the study </vt:lpstr>
      <vt:lpstr>*Lit Review</vt:lpstr>
      <vt:lpstr>*Part 1 - International level </vt:lpstr>
      <vt:lpstr>*Part 2 - England  </vt:lpstr>
      <vt:lpstr>*Part 3 – Australia </vt:lpstr>
      <vt:lpstr>*Summing up of Literature Review (LR)</vt:lpstr>
      <vt:lpstr> This research addressed the following needs</vt:lpstr>
      <vt:lpstr>*The DHM is a pedagogical device   </vt:lpstr>
      <vt:lpstr>According to competencivism:   </vt:lpstr>
      <vt:lpstr> in competencivism   teachers and learners needs are satisfied   </vt:lpstr>
      <vt:lpstr>Four Premises of competencivism</vt:lpstr>
      <vt:lpstr>PowerPoint Presentation</vt:lpstr>
      <vt:lpstr>Research Methods</vt:lpstr>
      <vt:lpstr>Symbolic Interactionism is based on three premises</vt:lpstr>
      <vt:lpstr>*Data Analysis and Emergence of three propositions</vt:lpstr>
      <vt:lpstr>*propositions were  synthesized into a substantive theory</vt:lpstr>
      <vt:lpstr>PowerPoint Presentation</vt:lpstr>
      <vt:lpstr>Evidence </vt:lpstr>
      <vt:lpstr>Further Evidence</vt:lpstr>
      <vt:lpstr>*Implications</vt:lpstr>
      <vt:lpstr>Completion Rates</vt:lpstr>
      <vt:lpstr>Completion rates are low</vt:lpstr>
      <vt:lpstr>In 2009, Aiming at Higher Completion Rates paper concluded that,  </vt:lpstr>
      <vt:lpstr>Create Your Mental GPS with Competency Intelligence</vt:lpstr>
      <vt:lpstr>Personal attributes are Hallmarks of Achievement (2009)</vt:lpstr>
      <vt:lpstr>premise of intelligence confirmed again by CEDA (2016)</vt:lpstr>
      <vt:lpstr>PowerPoint Presentation</vt:lpstr>
      <vt:lpstr>VET’s pedagogical twins</vt:lpstr>
      <vt:lpstr>Comparing  intelligence and competence </vt:lpstr>
      <vt:lpstr>the only move forward for VET pedagogy</vt:lpstr>
      <vt:lpstr>Create your mental GPS to complete your studies </vt:lpstr>
      <vt:lpstr>Create Your Mental GPS! What it does?</vt:lpstr>
      <vt:lpstr>Students can rid themselves of  the imbalances </vt:lpstr>
      <vt:lpstr>Conclusion and evolution of vet pedagogy </vt:lpstr>
      <vt:lpstr>Competency Intelligence Based Training (CIBT)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Homi Azemikhah</dc:creator>
  <cp:lastModifiedBy>Mya Bilbao</cp:lastModifiedBy>
  <cp:revision>160</cp:revision>
  <dcterms:created xsi:type="dcterms:W3CDTF">2017-04-09T03:58:56Z</dcterms:created>
  <dcterms:modified xsi:type="dcterms:W3CDTF">2017-05-17T00:06:21Z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