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9"/>
  </p:notesMasterIdLst>
  <p:sldIdLst>
    <p:sldId id="298" r:id="rId2"/>
    <p:sldId id="263" r:id="rId3"/>
    <p:sldId id="260" r:id="rId4"/>
    <p:sldId id="310" r:id="rId5"/>
    <p:sldId id="302" r:id="rId6"/>
    <p:sldId id="299" r:id="rId7"/>
    <p:sldId id="300" r:id="rId8"/>
    <p:sldId id="303" r:id="rId9"/>
    <p:sldId id="304" r:id="rId10"/>
    <p:sldId id="314" r:id="rId11"/>
    <p:sldId id="313" r:id="rId12"/>
    <p:sldId id="315" r:id="rId13"/>
    <p:sldId id="312" r:id="rId14"/>
    <p:sldId id="311" r:id="rId15"/>
    <p:sldId id="305" r:id="rId16"/>
    <p:sldId id="308" r:id="rId17"/>
    <p:sldId id="31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1F734D75-2737-4F97-83E4-5E79B4872D70}">
          <p14:sldIdLst>
            <p14:sldId id="298"/>
            <p14:sldId id="263"/>
            <p14:sldId id="260"/>
            <p14:sldId id="310"/>
            <p14:sldId id="302"/>
            <p14:sldId id="299"/>
            <p14:sldId id="300"/>
            <p14:sldId id="303"/>
            <p14:sldId id="304"/>
            <p14:sldId id="314"/>
            <p14:sldId id="313"/>
            <p14:sldId id="315"/>
            <p14:sldId id="312"/>
            <p14:sldId id="311"/>
            <p14:sldId id="305"/>
            <p14:sldId id="308"/>
            <p14:sldId id="31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65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F85A6D-31DE-4C86-9F79-E92F4B900333}" type="datetimeFigureOut">
              <a:rPr lang="en-AU" smtClean="0"/>
              <a:t>9/05/2018</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F327D1-1F12-428F-B570-D872DB5BE37A}" type="slidenum">
              <a:rPr lang="en-AU" smtClean="0"/>
              <a:t>‹#›</a:t>
            </a:fld>
            <a:endParaRPr lang="en-AU"/>
          </a:p>
        </p:txBody>
      </p:sp>
    </p:spTree>
    <p:extLst>
      <p:ext uri="{BB962C8B-B14F-4D97-AF65-F5344CB8AC3E}">
        <p14:creationId xmlns:p14="http://schemas.microsoft.com/office/powerpoint/2010/main" val="3694370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Good morning everyone.  Thank you for attending this presentation.</a:t>
            </a:r>
          </a:p>
        </p:txBody>
      </p:sp>
      <p:sp>
        <p:nvSpPr>
          <p:cNvPr id="4" name="Slide Number Placeholder 3"/>
          <p:cNvSpPr>
            <a:spLocks noGrp="1"/>
          </p:cNvSpPr>
          <p:nvPr>
            <p:ph type="sldNum" sz="quarter" idx="10"/>
          </p:nvPr>
        </p:nvSpPr>
        <p:spPr/>
        <p:txBody>
          <a:bodyPr/>
          <a:lstStyle/>
          <a:p>
            <a:fld id="{6A2D4562-FD7C-4B93-91CF-85B6DB442A47}" type="slidenum">
              <a:rPr lang="en-AU" smtClean="0"/>
              <a:t>1</a:t>
            </a:fld>
            <a:endParaRPr lang="en-AU"/>
          </a:p>
        </p:txBody>
      </p:sp>
    </p:spTree>
    <p:extLst>
      <p:ext uri="{BB962C8B-B14F-4D97-AF65-F5344CB8AC3E}">
        <p14:creationId xmlns:p14="http://schemas.microsoft.com/office/powerpoint/2010/main" val="552815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91">
              <a:defRPr/>
            </a:pPr>
            <a:r>
              <a:rPr lang="en-US" dirty="0"/>
              <a:t>We have the choice of offering non-accredited training which doesn’t lead to a qualification or accredited training which does lead to a national qualification. You can see the differences in this slide.   When an organization offers accredited Vocational training, it must meet National standards and can only be offered by a Nationally Registered Training Organization.  In the Vocational and Education Training environment, (VET), National Training Packages specify the structure and tasks to be demonstrated by the learner through assessment that leads to successful completion of units of competency making up a qualification. Any content that is customized to business needs must still meet assessment criteria specified in the Training Package.</a:t>
            </a:r>
            <a:endParaRPr lang="en-AU" dirty="0"/>
          </a:p>
          <a:p>
            <a:endParaRPr lang="en-AU" dirty="0"/>
          </a:p>
        </p:txBody>
      </p:sp>
      <p:sp>
        <p:nvSpPr>
          <p:cNvPr id="4" name="Slide Number Placeholder 3"/>
          <p:cNvSpPr>
            <a:spLocks noGrp="1"/>
          </p:cNvSpPr>
          <p:nvPr>
            <p:ph type="sldNum" sz="quarter" idx="10"/>
          </p:nvPr>
        </p:nvSpPr>
        <p:spPr/>
        <p:txBody>
          <a:bodyPr/>
          <a:lstStyle/>
          <a:p>
            <a:fld id="{6A2D4562-FD7C-4B93-91CF-85B6DB442A47}" type="slidenum">
              <a:rPr lang="en-AU" smtClean="0"/>
              <a:t>5</a:t>
            </a:fld>
            <a:endParaRPr lang="en-AU"/>
          </a:p>
        </p:txBody>
      </p:sp>
    </p:spTree>
    <p:extLst>
      <p:ext uri="{BB962C8B-B14F-4D97-AF65-F5344CB8AC3E}">
        <p14:creationId xmlns:p14="http://schemas.microsoft.com/office/powerpoint/2010/main" val="3825439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AF327D1-1F12-428F-B570-D872DB5BE37A}" type="slidenum">
              <a:rPr lang="en-AU" smtClean="0"/>
              <a:t>8</a:t>
            </a:fld>
            <a:endParaRPr lang="en-AU"/>
          </a:p>
        </p:txBody>
      </p:sp>
    </p:spTree>
    <p:extLst>
      <p:ext uri="{BB962C8B-B14F-4D97-AF65-F5344CB8AC3E}">
        <p14:creationId xmlns:p14="http://schemas.microsoft.com/office/powerpoint/2010/main" val="1548742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DD84ECEE-9440-4170-A825-88540025DCFD}" type="datetimeFigureOut">
              <a:rPr lang="en-AU" smtClean="0"/>
              <a:t>9/05/2018</a:t>
            </a:fld>
            <a:endParaRPr lang="en-AU"/>
          </a:p>
        </p:txBody>
      </p:sp>
      <p:sp>
        <p:nvSpPr>
          <p:cNvPr id="17" name="Footer Placeholder 16"/>
          <p:cNvSpPr>
            <a:spLocks noGrp="1"/>
          </p:cNvSpPr>
          <p:nvPr>
            <p:ph type="ftr" sz="quarter" idx="11"/>
          </p:nvPr>
        </p:nvSpPr>
        <p:spPr/>
        <p:txBody>
          <a:bodyPr/>
          <a:lstStyle/>
          <a:p>
            <a:endParaRPr lang="en-AU"/>
          </a:p>
        </p:txBody>
      </p:sp>
      <p:sp>
        <p:nvSpPr>
          <p:cNvPr id="29" name="Slide Number Placeholder 28"/>
          <p:cNvSpPr>
            <a:spLocks noGrp="1"/>
          </p:cNvSpPr>
          <p:nvPr>
            <p:ph type="sldNum" sz="quarter" idx="12"/>
          </p:nvPr>
        </p:nvSpPr>
        <p:spPr/>
        <p:txBody>
          <a:bodyPr/>
          <a:lstStyle/>
          <a:p>
            <a:fld id="{D0E759DD-02D3-4308-80E3-D9D40A14382D}" type="slidenum">
              <a:rPr lang="en-AU" smtClean="0"/>
              <a:t>‹#›</a:t>
            </a:fld>
            <a:endParaRPr lang="en-AU"/>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D84ECEE-9440-4170-A825-88540025DCFD}" type="datetimeFigureOut">
              <a:rPr lang="en-AU" smtClean="0"/>
              <a:t>9/05/2018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E759DD-02D3-4308-80E3-D9D40A14382D}"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D84ECEE-9440-4170-A825-88540025DCFD}" type="datetimeFigureOut">
              <a:rPr lang="en-AU" smtClean="0"/>
              <a:t>9/05/2018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E759DD-02D3-4308-80E3-D9D40A14382D}"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D84ECEE-9440-4170-A825-88540025DCFD}" type="datetimeFigureOut">
              <a:rPr lang="en-AU" smtClean="0"/>
              <a:t>9/05/2018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E759DD-02D3-4308-80E3-D9D40A14382D}"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D84ECEE-9440-4170-A825-88540025DCFD}" type="datetimeFigureOut">
              <a:rPr lang="en-AU" smtClean="0"/>
              <a:t>9/05/2018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7924800" y="6416675"/>
            <a:ext cx="762000" cy="365125"/>
          </a:xfrm>
        </p:spPr>
        <p:txBody>
          <a:bodyPr/>
          <a:lstStyle/>
          <a:p>
            <a:fld id="{D0E759DD-02D3-4308-80E3-D9D40A14382D}"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D84ECEE-9440-4170-A825-88540025DCFD}" type="datetimeFigureOut">
              <a:rPr lang="en-AU" smtClean="0"/>
              <a:t>9/05/2018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E759DD-02D3-4308-80E3-D9D40A14382D}"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D84ECEE-9440-4170-A825-88540025DCFD}" type="datetimeFigureOut">
              <a:rPr lang="en-AU" smtClean="0"/>
              <a:t>9/05/2018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0E759DD-02D3-4308-80E3-D9D40A14382D}"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D84ECEE-9440-4170-A825-88540025DCFD}" type="datetimeFigureOut">
              <a:rPr lang="en-AU" smtClean="0"/>
              <a:t>9/05/2018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0E759DD-02D3-4308-80E3-D9D40A14382D}"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84ECEE-9440-4170-A825-88540025DCFD}" type="datetimeFigureOut">
              <a:rPr lang="en-AU" smtClean="0"/>
              <a:t>9/05/2018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0E759DD-02D3-4308-80E3-D9D40A14382D}"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D84ECEE-9440-4170-A825-88540025DCFD}" type="datetimeFigureOut">
              <a:rPr lang="en-AU" smtClean="0"/>
              <a:t>9/05/2018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E759DD-02D3-4308-80E3-D9D40A14382D}"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D84ECEE-9440-4170-A825-88540025DCFD}" type="datetimeFigureOut">
              <a:rPr lang="en-AU" smtClean="0"/>
              <a:t>9/05/2018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E759DD-02D3-4308-80E3-D9D40A14382D}"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D84ECEE-9440-4170-A825-88540025DCFD}" type="datetimeFigureOut">
              <a:rPr lang="en-AU" smtClean="0"/>
              <a:t>9/05/2018</a:t>
            </a:fld>
            <a:endParaRPr lang="en-AU"/>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AU"/>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0E759DD-02D3-4308-80E3-D9D40A14382D}"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7574"/>
            <a:ext cx="8229600" cy="2182951"/>
          </a:xfrm>
          <a:effectLst>
            <a:outerShdw blurRad="50800" dist="38100" dir="2700000" algn="tl" rotWithShape="0">
              <a:prstClr val="black">
                <a:alpha val="40000"/>
              </a:prstClr>
            </a:outerShdw>
          </a:effectLst>
        </p:spPr>
        <p:txBody>
          <a:bodyPr>
            <a:normAutofit/>
          </a:bodyPr>
          <a:lstStyle/>
          <a:p>
            <a:pPr algn="ctr"/>
            <a:r>
              <a:rPr lang="en-AU" sz="4400" dirty="0">
                <a:solidFill>
                  <a:srgbClr val="FF0000"/>
                </a:solidFill>
              </a:rPr>
              <a:t>Jill Hadley</a:t>
            </a:r>
          </a:p>
        </p:txBody>
      </p:sp>
      <p:sp>
        <p:nvSpPr>
          <p:cNvPr id="3" name="Text Placeholder 2"/>
          <p:cNvSpPr>
            <a:spLocks noGrp="1"/>
          </p:cNvSpPr>
          <p:nvPr>
            <p:ph idx="1"/>
          </p:nvPr>
        </p:nvSpPr>
        <p:spPr>
          <a:xfrm>
            <a:off x="457200" y="2564904"/>
            <a:ext cx="8229600" cy="3744456"/>
          </a:xfrm>
          <a:effectLst>
            <a:outerShdw blurRad="50800" dist="38100" dir="2700000" algn="tl" rotWithShape="0">
              <a:prstClr val="black">
                <a:alpha val="40000"/>
              </a:prstClr>
            </a:outerShdw>
          </a:effectLst>
        </p:spPr>
        <p:txBody>
          <a:bodyPr>
            <a:normAutofit/>
          </a:bodyPr>
          <a:lstStyle/>
          <a:p>
            <a:endParaRPr lang="en-AU" sz="2400" b="1" dirty="0">
              <a:latin typeface="Arial" pitchFamily="34" charset="0"/>
              <a:cs typeface="Arial" pitchFamily="34" charset="0"/>
            </a:endParaRPr>
          </a:p>
          <a:p>
            <a:pPr marL="137160" indent="0" algn="ctr">
              <a:buNone/>
            </a:pPr>
            <a:r>
              <a:rPr lang="en-AU" sz="4000" b="1" dirty="0">
                <a:solidFill>
                  <a:srgbClr val="FF0000"/>
                </a:solidFill>
                <a:effectLst>
                  <a:outerShdw blurRad="38100" dist="38100" dir="2700000" algn="tl">
                    <a:srgbClr val="000000">
                      <a:alpha val="43137"/>
                    </a:srgbClr>
                  </a:outerShdw>
                </a:effectLst>
                <a:latin typeface="+mj-lt"/>
                <a:cs typeface="Arial" pitchFamily="34" charset="0"/>
              </a:rPr>
              <a:t>University</a:t>
            </a:r>
            <a:r>
              <a:rPr lang="en-AU" sz="4000" b="1" dirty="0">
                <a:solidFill>
                  <a:srgbClr val="FF0000"/>
                </a:solidFill>
                <a:effectLst>
                  <a:outerShdw blurRad="38100" dist="38100" dir="2700000" algn="tl">
                    <a:srgbClr val="000000">
                      <a:alpha val="43137"/>
                    </a:srgbClr>
                  </a:outerShdw>
                </a:effectLst>
                <a:latin typeface="Arial" pitchFamily="34" charset="0"/>
                <a:cs typeface="Arial" pitchFamily="34" charset="0"/>
              </a:rPr>
              <a:t> of South Australia</a:t>
            </a:r>
          </a:p>
          <a:p>
            <a:endParaRPr lang="en-AU" dirty="0"/>
          </a:p>
          <a:p>
            <a:pPr marL="137160" indent="0" algn="ctr">
              <a:buNone/>
            </a:pPr>
            <a:r>
              <a:rPr lang="en-AU" sz="3200" b="1" dirty="0">
                <a:latin typeface="+mj-lt"/>
                <a:ea typeface="Calibri" panose="020F0502020204030204" pitchFamily="34" charset="0"/>
                <a:cs typeface="Times New Roman" panose="02020603050405020304" pitchFamily="18" charset="0"/>
              </a:rPr>
              <a:t>Leadership development in the public service: A tale of intersecting demands</a:t>
            </a:r>
            <a:endParaRPr lang="en-AU" sz="3200" dirty="0">
              <a:latin typeface="+mj-lt"/>
              <a:ea typeface="Calibri" panose="020F0502020204030204" pitchFamily="34" charset="0"/>
              <a:cs typeface="Times New Roman" panose="02020603050405020304" pitchFamily="18" charset="0"/>
            </a:endParaRPr>
          </a:p>
          <a:p>
            <a:endParaRPr lang="en-AU" dirty="0"/>
          </a:p>
        </p:txBody>
      </p:sp>
      <p:sp>
        <p:nvSpPr>
          <p:cNvPr id="4" name="Slide Number Placeholder 3"/>
          <p:cNvSpPr>
            <a:spLocks noGrp="1"/>
          </p:cNvSpPr>
          <p:nvPr>
            <p:ph type="sldNum" sz="quarter" idx="12"/>
          </p:nvPr>
        </p:nvSpPr>
        <p:spPr/>
        <p:txBody>
          <a:bodyPr/>
          <a:lstStyle/>
          <a:p>
            <a:fld id="{BD458289-0DFD-4FF5-895D-43F0E618EA01}" type="slidenum">
              <a:rPr lang="en-AU" smtClean="0"/>
              <a:t>1</a:t>
            </a:fld>
            <a:endParaRPr lang="en-AU"/>
          </a:p>
        </p:txBody>
      </p:sp>
    </p:spTree>
    <p:extLst>
      <p:ext uri="{BB962C8B-B14F-4D97-AF65-F5344CB8AC3E}">
        <p14:creationId xmlns:p14="http://schemas.microsoft.com/office/powerpoint/2010/main" val="1891084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789FBB-D754-4FD6-8955-4B70244ECD3E}"/>
              </a:ext>
            </a:extLst>
          </p:cNvPr>
          <p:cNvSpPr>
            <a:spLocks noGrp="1"/>
          </p:cNvSpPr>
          <p:nvPr>
            <p:ph type="title"/>
          </p:nvPr>
        </p:nvSpPr>
        <p:spPr>
          <a:effectLst>
            <a:outerShdw blurRad="50800" dist="38100" dir="2700000" algn="tl" rotWithShape="0">
              <a:prstClr val="black">
                <a:alpha val="40000"/>
              </a:prstClr>
            </a:outerShdw>
          </a:effectLst>
        </p:spPr>
        <p:txBody>
          <a:bodyPr/>
          <a:lstStyle/>
          <a:p>
            <a:r>
              <a:rPr lang="en-AU" dirty="0">
                <a:solidFill>
                  <a:srgbClr val="FF0000"/>
                </a:solidFill>
              </a:rPr>
              <a:t>Learners’ feedback</a:t>
            </a:r>
          </a:p>
        </p:txBody>
      </p:sp>
      <p:sp>
        <p:nvSpPr>
          <p:cNvPr id="3" name="Content Placeholder 2">
            <a:extLst>
              <a:ext uri="{FF2B5EF4-FFF2-40B4-BE49-F238E27FC236}">
                <a16:creationId xmlns:a16="http://schemas.microsoft.com/office/drawing/2014/main" xmlns="" id="{6999E20F-E3D3-4533-8D7F-31916D9A28EB}"/>
              </a:ext>
            </a:extLst>
          </p:cNvPr>
          <p:cNvSpPr>
            <a:spLocks noGrp="1"/>
          </p:cNvSpPr>
          <p:nvPr>
            <p:ph idx="1"/>
          </p:nvPr>
        </p:nvSpPr>
        <p:spPr>
          <a:xfrm>
            <a:off x="0" y="1417638"/>
            <a:ext cx="9144000" cy="5323730"/>
          </a:xfrm>
        </p:spPr>
        <p:txBody>
          <a:bodyPr>
            <a:normAutofit fontScale="25000" lnSpcReduction="20000"/>
          </a:bodyPr>
          <a:lstStyle/>
          <a:p>
            <a:pPr marL="0" indent="0">
              <a:buNone/>
            </a:pPr>
            <a:endParaRPr lang="en-AU" sz="6700" dirty="0">
              <a:latin typeface="+mj-lt"/>
            </a:endParaRPr>
          </a:p>
          <a:p>
            <a:pPr marL="0" indent="0">
              <a:buNone/>
            </a:pPr>
            <a:r>
              <a:rPr lang="en-AU" sz="12800" dirty="0">
                <a:latin typeface="+mj-lt"/>
              </a:rPr>
              <a:t>A high level of satisfaction was expressed in workshop questionnaires: common comments (n = 24):</a:t>
            </a:r>
          </a:p>
          <a:p>
            <a:pPr marL="0" indent="0">
              <a:buNone/>
            </a:pPr>
            <a:endParaRPr lang="en-AU" sz="4000" dirty="0">
              <a:latin typeface="+mj-lt"/>
            </a:endParaRPr>
          </a:p>
          <a:p>
            <a:pPr marL="137160" indent="0">
              <a:buNone/>
            </a:pPr>
            <a:r>
              <a:rPr lang="en-AU" sz="12800" dirty="0">
                <a:latin typeface="+mj-lt"/>
              </a:rPr>
              <a:t>Gave a broader perspective of the bigger picture</a:t>
            </a:r>
          </a:p>
          <a:p>
            <a:pPr marL="137160" indent="0">
              <a:buNone/>
            </a:pPr>
            <a:endParaRPr lang="en-AU" sz="4000" dirty="0">
              <a:latin typeface="+mj-lt"/>
            </a:endParaRPr>
          </a:p>
          <a:p>
            <a:pPr marL="137160" indent="0">
              <a:buNone/>
            </a:pPr>
            <a:r>
              <a:rPr lang="en-AU" sz="12800" dirty="0">
                <a:latin typeface="+mj-lt"/>
              </a:rPr>
              <a:t>Developed political and strategic thinking</a:t>
            </a:r>
          </a:p>
          <a:p>
            <a:pPr marL="137160" indent="0">
              <a:buNone/>
            </a:pPr>
            <a:endParaRPr lang="en-AU" sz="4000" dirty="0">
              <a:latin typeface="+mj-lt"/>
            </a:endParaRPr>
          </a:p>
          <a:p>
            <a:pPr marL="137160" indent="0">
              <a:buNone/>
            </a:pPr>
            <a:r>
              <a:rPr lang="en-AU" sz="12800" dirty="0">
                <a:latin typeface="+mj-lt"/>
              </a:rPr>
              <a:t>Found issues in common across the department</a:t>
            </a:r>
          </a:p>
          <a:p>
            <a:pPr marL="137160" indent="0">
              <a:buNone/>
            </a:pPr>
            <a:endParaRPr lang="en-AU" sz="4000" dirty="0">
              <a:latin typeface="+mj-lt"/>
            </a:endParaRPr>
          </a:p>
          <a:p>
            <a:pPr marL="137160" indent="0">
              <a:buNone/>
            </a:pPr>
            <a:r>
              <a:rPr lang="en-AU" sz="12800" dirty="0">
                <a:latin typeface="+mj-lt"/>
              </a:rPr>
              <a:t>New skills applied to find workplace solutions</a:t>
            </a:r>
          </a:p>
          <a:p>
            <a:endParaRPr lang="en-AU" dirty="0"/>
          </a:p>
        </p:txBody>
      </p:sp>
    </p:spTree>
    <p:extLst>
      <p:ext uri="{BB962C8B-B14F-4D97-AF65-F5344CB8AC3E}">
        <p14:creationId xmlns:p14="http://schemas.microsoft.com/office/powerpoint/2010/main" val="3749937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56F23A-E8A3-4DD4-8AFA-20A1D572A555}"/>
              </a:ext>
            </a:extLst>
          </p:cNvPr>
          <p:cNvSpPr>
            <a:spLocks noGrp="1"/>
          </p:cNvSpPr>
          <p:nvPr>
            <p:ph type="title"/>
          </p:nvPr>
        </p:nvSpPr>
        <p:spPr>
          <a:effectLst>
            <a:outerShdw blurRad="50800" dist="38100" dir="2700000" algn="tl" rotWithShape="0">
              <a:prstClr val="black">
                <a:alpha val="40000"/>
              </a:prstClr>
            </a:outerShdw>
          </a:effectLst>
        </p:spPr>
        <p:txBody>
          <a:bodyPr/>
          <a:lstStyle/>
          <a:p>
            <a:r>
              <a:rPr lang="en-AU" dirty="0">
                <a:solidFill>
                  <a:srgbClr val="FF0000"/>
                </a:solidFill>
              </a:rPr>
              <a:t>Graduates’ feedback</a:t>
            </a:r>
          </a:p>
        </p:txBody>
      </p:sp>
      <p:sp>
        <p:nvSpPr>
          <p:cNvPr id="3" name="Content Placeholder 2">
            <a:extLst>
              <a:ext uri="{FF2B5EF4-FFF2-40B4-BE49-F238E27FC236}">
                <a16:creationId xmlns:a16="http://schemas.microsoft.com/office/drawing/2014/main" xmlns="" id="{9B70E00C-B9E6-4017-A536-6A1B5841E5D3}"/>
              </a:ext>
            </a:extLst>
          </p:cNvPr>
          <p:cNvSpPr>
            <a:spLocks noGrp="1"/>
          </p:cNvSpPr>
          <p:nvPr>
            <p:ph idx="1"/>
          </p:nvPr>
        </p:nvSpPr>
        <p:spPr>
          <a:xfrm>
            <a:off x="251520" y="1595972"/>
            <a:ext cx="8805664" cy="4983162"/>
          </a:xfrm>
        </p:spPr>
        <p:txBody>
          <a:bodyPr>
            <a:normAutofit lnSpcReduction="10000"/>
          </a:bodyPr>
          <a:lstStyle/>
          <a:p>
            <a:pPr marL="0" indent="0">
              <a:buNone/>
            </a:pPr>
            <a:r>
              <a:rPr lang="en-AU" sz="3500" dirty="0">
                <a:latin typeface="+mj-lt"/>
              </a:rPr>
              <a:t>Most significant outcomes for graduates (n = 8/17) were stated as:</a:t>
            </a:r>
          </a:p>
          <a:p>
            <a:pPr marL="0" indent="0">
              <a:buNone/>
            </a:pPr>
            <a:endParaRPr lang="en-AU" sz="1200" dirty="0">
              <a:latin typeface="+mj-lt"/>
            </a:endParaRPr>
          </a:p>
          <a:p>
            <a:pPr marL="137160" indent="0">
              <a:buNone/>
            </a:pPr>
            <a:r>
              <a:rPr lang="en-AU" sz="3500" dirty="0">
                <a:latin typeface="+mj-lt"/>
              </a:rPr>
              <a:t>Helped with strategic thinking (37.5%) </a:t>
            </a:r>
          </a:p>
          <a:p>
            <a:pPr marL="137160" indent="0">
              <a:buNone/>
            </a:pPr>
            <a:endParaRPr lang="en-AU" sz="1200" dirty="0">
              <a:latin typeface="+mj-lt"/>
            </a:endParaRPr>
          </a:p>
          <a:p>
            <a:pPr marL="137160" indent="0">
              <a:buNone/>
            </a:pPr>
            <a:r>
              <a:rPr lang="en-AU" sz="3500" dirty="0">
                <a:latin typeface="+mj-lt"/>
              </a:rPr>
              <a:t>Helped with team culture and workplace issues (25%)</a:t>
            </a:r>
          </a:p>
          <a:p>
            <a:pPr marL="137160" indent="0">
              <a:buNone/>
            </a:pPr>
            <a:endParaRPr lang="en-AU" sz="1100" dirty="0">
              <a:latin typeface="+mj-lt"/>
            </a:endParaRPr>
          </a:p>
          <a:p>
            <a:pPr marL="85725" indent="0">
              <a:buNone/>
            </a:pPr>
            <a:r>
              <a:rPr lang="en-AU" sz="3500" dirty="0">
                <a:latin typeface="+mj-lt"/>
              </a:rPr>
              <a:t>Significant personal development (25%)</a:t>
            </a:r>
          </a:p>
          <a:p>
            <a:pPr marL="85725" indent="0">
              <a:buNone/>
            </a:pPr>
            <a:endParaRPr lang="en-AU" sz="1100" dirty="0">
              <a:latin typeface="+mj-lt"/>
            </a:endParaRPr>
          </a:p>
          <a:p>
            <a:pPr marL="137160" indent="0">
              <a:buNone/>
            </a:pPr>
            <a:r>
              <a:rPr lang="en-AU" sz="3500" dirty="0">
                <a:latin typeface="+mj-lt"/>
              </a:rPr>
              <a:t>No significant difference (12.5%) – </a:t>
            </a:r>
            <a:r>
              <a:rPr lang="en-AU" sz="1800" dirty="0">
                <a:latin typeface="+mj-lt"/>
              </a:rPr>
              <a:t>had left management position</a:t>
            </a:r>
          </a:p>
          <a:p>
            <a:endParaRPr lang="en-AU" dirty="0"/>
          </a:p>
        </p:txBody>
      </p:sp>
    </p:spTree>
    <p:extLst>
      <p:ext uri="{BB962C8B-B14F-4D97-AF65-F5344CB8AC3E}">
        <p14:creationId xmlns:p14="http://schemas.microsoft.com/office/powerpoint/2010/main" val="3637162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A0E5FD-4848-4D38-8B4C-DC59AD42101A}"/>
              </a:ext>
            </a:extLst>
          </p:cNvPr>
          <p:cNvSpPr>
            <a:spLocks noGrp="1"/>
          </p:cNvSpPr>
          <p:nvPr>
            <p:ph type="title"/>
          </p:nvPr>
        </p:nvSpPr>
        <p:spPr>
          <a:effectLst>
            <a:outerShdw blurRad="50800" dist="38100" dir="2700000" algn="tl" rotWithShape="0">
              <a:prstClr val="black">
                <a:alpha val="40000"/>
              </a:prstClr>
            </a:outerShdw>
          </a:effectLst>
        </p:spPr>
        <p:txBody>
          <a:bodyPr/>
          <a:lstStyle/>
          <a:p>
            <a:r>
              <a:rPr lang="en-AU" dirty="0">
                <a:solidFill>
                  <a:srgbClr val="FF0000"/>
                </a:solidFill>
              </a:rPr>
              <a:t>Graduates’ discussion</a:t>
            </a:r>
          </a:p>
        </p:txBody>
      </p:sp>
      <p:sp>
        <p:nvSpPr>
          <p:cNvPr id="3" name="Content Placeholder 2">
            <a:extLst>
              <a:ext uri="{FF2B5EF4-FFF2-40B4-BE49-F238E27FC236}">
                <a16:creationId xmlns:a16="http://schemas.microsoft.com/office/drawing/2014/main" xmlns="" id="{D65E6A2C-F7A7-401C-B206-110E5F174E0C}"/>
              </a:ext>
            </a:extLst>
          </p:cNvPr>
          <p:cNvSpPr>
            <a:spLocks noGrp="1"/>
          </p:cNvSpPr>
          <p:nvPr>
            <p:ph idx="1"/>
          </p:nvPr>
        </p:nvSpPr>
        <p:spPr>
          <a:xfrm>
            <a:off x="179512" y="1600200"/>
            <a:ext cx="8507288" cy="5257800"/>
          </a:xfrm>
        </p:spPr>
        <p:txBody>
          <a:bodyPr>
            <a:normAutofit fontScale="25000" lnSpcReduction="20000"/>
          </a:bodyPr>
          <a:lstStyle/>
          <a:p>
            <a:pPr marL="0" indent="0">
              <a:buNone/>
            </a:pPr>
            <a:endParaRPr lang="en-AU" sz="2000" b="1" dirty="0">
              <a:solidFill>
                <a:schemeClr val="accent1">
                  <a:lumMod val="50000"/>
                </a:schemeClr>
              </a:solidFill>
              <a:latin typeface="Arial" pitchFamily="34" charset="0"/>
              <a:cs typeface="Arial" pitchFamily="34" charset="0"/>
            </a:endParaRPr>
          </a:p>
          <a:p>
            <a:pPr marL="0" indent="0">
              <a:buNone/>
            </a:pPr>
            <a:r>
              <a:rPr lang="en-AU" sz="11200" b="1" dirty="0">
                <a:latin typeface="+mj-lt"/>
                <a:cs typeface="Arial" pitchFamily="34" charset="0"/>
              </a:rPr>
              <a:t>Accredited qualifications: </a:t>
            </a:r>
          </a:p>
          <a:p>
            <a:pPr marL="137160" indent="0">
              <a:buNone/>
            </a:pPr>
            <a:endParaRPr lang="en-AU" sz="4000" dirty="0">
              <a:latin typeface="+mj-lt"/>
              <a:cs typeface="Arial" pitchFamily="34" charset="0"/>
            </a:endParaRPr>
          </a:p>
          <a:p>
            <a:pPr marL="137160" indent="0">
              <a:buNone/>
            </a:pPr>
            <a:r>
              <a:rPr lang="en-AU" sz="11200" dirty="0">
                <a:latin typeface="+mj-lt"/>
                <a:cs typeface="Arial" pitchFamily="34" charset="0"/>
              </a:rPr>
              <a:t>General opinion was that the qualification was not the reason for undertaking the course </a:t>
            </a:r>
          </a:p>
          <a:p>
            <a:pPr marL="0" indent="0">
              <a:buNone/>
            </a:pPr>
            <a:endParaRPr lang="en-AU" sz="4000" dirty="0">
              <a:latin typeface="+mj-lt"/>
              <a:cs typeface="Arial" pitchFamily="34" charset="0"/>
            </a:endParaRPr>
          </a:p>
          <a:p>
            <a:pPr marL="0" indent="0">
              <a:buNone/>
            </a:pPr>
            <a:r>
              <a:rPr lang="en-AU" sz="11200" dirty="0">
                <a:latin typeface="+mj-lt"/>
                <a:cs typeface="Arial" pitchFamily="34" charset="0"/>
              </a:rPr>
              <a:t>(63% had graduate or post graduate qualifications; n = 5/8) </a:t>
            </a:r>
          </a:p>
          <a:p>
            <a:pPr marL="0" indent="0">
              <a:buNone/>
            </a:pPr>
            <a:r>
              <a:rPr lang="en-AU" sz="11200" dirty="0">
                <a:latin typeface="+mj-lt"/>
                <a:cs typeface="Arial" pitchFamily="34" charset="0"/>
              </a:rPr>
              <a:t> </a:t>
            </a:r>
          </a:p>
          <a:p>
            <a:pPr marL="137160" indent="0">
              <a:buNone/>
            </a:pPr>
            <a:r>
              <a:rPr lang="en-AU" sz="11200" dirty="0">
                <a:latin typeface="+mj-lt"/>
                <a:cs typeface="Arial" pitchFamily="34" charset="0"/>
              </a:rPr>
              <a:t>Diploma was a bonus and recognition of the learning </a:t>
            </a:r>
          </a:p>
          <a:p>
            <a:pPr marL="0" indent="0">
              <a:buNone/>
            </a:pPr>
            <a:endParaRPr lang="en-AU" sz="4000" dirty="0">
              <a:latin typeface="+mj-lt"/>
              <a:cs typeface="Arial" pitchFamily="34" charset="0"/>
            </a:endParaRPr>
          </a:p>
          <a:p>
            <a:pPr marL="137160" indent="0">
              <a:buNone/>
            </a:pPr>
            <a:r>
              <a:rPr lang="en-AU" sz="11200" dirty="0">
                <a:latin typeface="+mj-lt"/>
                <a:cs typeface="Arial" pitchFamily="34" charset="0"/>
              </a:rPr>
              <a:t>If it had been self-funded, and studied in their own time, all said they would not have done it</a:t>
            </a:r>
          </a:p>
          <a:p>
            <a:endParaRPr lang="en-AU" dirty="0"/>
          </a:p>
        </p:txBody>
      </p:sp>
    </p:spTree>
    <p:extLst>
      <p:ext uri="{BB962C8B-B14F-4D97-AF65-F5344CB8AC3E}">
        <p14:creationId xmlns:p14="http://schemas.microsoft.com/office/powerpoint/2010/main" val="574872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F142AC-3459-433F-9036-492CD3EEF7E8}"/>
              </a:ext>
            </a:extLst>
          </p:cNvPr>
          <p:cNvSpPr>
            <a:spLocks noGrp="1"/>
          </p:cNvSpPr>
          <p:nvPr>
            <p:ph type="title"/>
          </p:nvPr>
        </p:nvSpPr>
        <p:spPr>
          <a:effectLst>
            <a:outerShdw blurRad="50800" dist="38100" dir="2700000" algn="tl" rotWithShape="0">
              <a:prstClr val="black">
                <a:alpha val="40000"/>
              </a:prstClr>
            </a:outerShdw>
          </a:effectLst>
        </p:spPr>
        <p:txBody>
          <a:bodyPr>
            <a:normAutofit fontScale="90000"/>
          </a:bodyPr>
          <a:lstStyle/>
          <a:p>
            <a:r>
              <a:rPr lang="en-AU" dirty="0">
                <a:solidFill>
                  <a:srgbClr val="FF0000"/>
                </a:solidFill>
              </a:rPr>
              <a:t>Key finding from this research</a:t>
            </a:r>
          </a:p>
        </p:txBody>
      </p:sp>
      <p:sp>
        <p:nvSpPr>
          <p:cNvPr id="3" name="Content Placeholder 2">
            <a:extLst>
              <a:ext uri="{FF2B5EF4-FFF2-40B4-BE49-F238E27FC236}">
                <a16:creationId xmlns:a16="http://schemas.microsoft.com/office/drawing/2014/main" xmlns="" id="{93327D55-0B44-4267-B8E9-2442D18A95C3}"/>
              </a:ext>
            </a:extLst>
          </p:cNvPr>
          <p:cNvSpPr>
            <a:spLocks noGrp="1"/>
          </p:cNvSpPr>
          <p:nvPr>
            <p:ph idx="1"/>
          </p:nvPr>
        </p:nvSpPr>
        <p:spPr>
          <a:xfrm>
            <a:off x="457200" y="1600200"/>
            <a:ext cx="8363272" cy="4709160"/>
          </a:xfrm>
        </p:spPr>
        <p:txBody>
          <a:bodyPr>
            <a:normAutofit/>
          </a:bodyPr>
          <a:lstStyle/>
          <a:p>
            <a:pPr marL="137160" indent="0">
              <a:buNone/>
            </a:pPr>
            <a:endParaRPr lang="en-AU" sz="900" dirty="0">
              <a:latin typeface="+mj-lt"/>
            </a:endParaRPr>
          </a:p>
          <a:p>
            <a:pPr marL="137160" indent="0">
              <a:buNone/>
            </a:pPr>
            <a:r>
              <a:rPr lang="en-AU" sz="3200" dirty="0">
                <a:latin typeface="+mj-lt"/>
              </a:rPr>
              <a:t>Competency-based training (CBT) did not suit enterprise leadership training needs, nor did this type of training with its constraints and generic standards support the development of leadership expertise in this public service environment.</a:t>
            </a:r>
          </a:p>
          <a:p>
            <a:endParaRPr lang="en-AU" dirty="0"/>
          </a:p>
        </p:txBody>
      </p:sp>
    </p:spTree>
    <p:extLst>
      <p:ext uri="{BB962C8B-B14F-4D97-AF65-F5344CB8AC3E}">
        <p14:creationId xmlns:p14="http://schemas.microsoft.com/office/powerpoint/2010/main" val="1797202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1FCE4E-0D15-4E16-B954-AD4D0E41B66A}"/>
              </a:ext>
            </a:extLst>
          </p:cNvPr>
          <p:cNvSpPr>
            <a:spLocks noGrp="1"/>
          </p:cNvSpPr>
          <p:nvPr>
            <p:ph type="title"/>
          </p:nvPr>
        </p:nvSpPr>
        <p:spPr>
          <a:effectLst>
            <a:outerShdw blurRad="50800" dist="38100" dir="2700000" algn="tl" rotWithShape="0">
              <a:prstClr val="black">
                <a:alpha val="40000"/>
              </a:prstClr>
            </a:outerShdw>
          </a:effectLst>
        </p:spPr>
        <p:txBody>
          <a:bodyPr/>
          <a:lstStyle/>
          <a:p>
            <a:r>
              <a:rPr lang="en-AU" dirty="0">
                <a:solidFill>
                  <a:srgbClr val="FF0000"/>
                </a:solidFill>
              </a:rPr>
              <a:t>My conclusion</a:t>
            </a:r>
          </a:p>
        </p:txBody>
      </p:sp>
      <p:sp>
        <p:nvSpPr>
          <p:cNvPr id="3" name="Content Placeholder 2">
            <a:extLst>
              <a:ext uri="{FF2B5EF4-FFF2-40B4-BE49-F238E27FC236}">
                <a16:creationId xmlns:a16="http://schemas.microsoft.com/office/drawing/2014/main" xmlns="" id="{9B303133-11B9-4355-8B7E-70AF97DD7611}"/>
              </a:ext>
            </a:extLst>
          </p:cNvPr>
          <p:cNvSpPr>
            <a:spLocks noGrp="1"/>
          </p:cNvSpPr>
          <p:nvPr>
            <p:ph idx="1"/>
          </p:nvPr>
        </p:nvSpPr>
        <p:spPr/>
        <p:txBody>
          <a:bodyPr>
            <a:normAutofit/>
          </a:bodyPr>
          <a:lstStyle/>
          <a:p>
            <a:pPr marL="137160" indent="0">
              <a:buNone/>
            </a:pPr>
            <a:endParaRPr lang="en-AU" sz="3200" dirty="0"/>
          </a:p>
          <a:p>
            <a:pPr marL="137160" indent="0">
              <a:buNone/>
            </a:pPr>
            <a:r>
              <a:rPr lang="en-AU" sz="3200" dirty="0">
                <a:latin typeface="+mj-lt"/>
              </a:rPr>
              <a:t>In meeting the strategic business outcomes of the organisation, leadership training went far above and beyond nationally prescribed skills and knowledge described in units of competency. </a:t>
            </a:r>
          </a:p>
        </p:txBody>
      </p:sp>
    </p:spTree>
    <p:extLst>
      <p:ext uri="{BB962C8B-B14F-4D97-AF65-F5344CB8AC3E}">
        <p14:creationId xmlns:p14="http://schemas.microsoft.com/office/powerpoint/2010/main" val="708270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3E8EBD-B151-4141-A870-7AA05BAF75B5}"/>
              </a:ext>
            </a:extLst>
          </p:cNvPr>
          <p:cNvSpPr>
            <a:spLocks noGrp="1"/>
          </p:cNvSpPr>
          <p:nvPr>
            <p:ph type="title"/>
          </p:nvPr>
        </p:nvSpPr>
        <p:spPr>
          <a:effectLst>
            <a:outerShdw blurRad="50800" dist="38100" dir="2700000" algn="tl" rotWithShape="0">
              <a:prstClr val="black">
                <a:alpha val="40000"/>
              </a:prstClr>
            </a:outerShdw>
          </a:effectLst>
        </p:spPr>
        <p:txBody>
          <a:bodyPr/>
          <a:lstStyle/>
          <a:p>
            <a:r>
              <a:rPr lang="en-AU" dirty="0">
                <a:solidFill>
                  <a:srgbClr val="FF0000"/>
                </a:solidFill>
              </a:rPr>
              <a:t>Research impact</a:t>
            </a:r>
          </a:p>
        </p:txBody>
      </p:sp>
      <p:sp>
        <p:nvSpPr>
          <p:cNvPr id="3" name="Content Placeholder 2">
            <a:extLst>
              <a:ext uri="{FF2B5EF4-FFF2-40B4-BE49-F238E27FC236}">
                <a16:creationId xmlns:a16="http://schemas.microsoft.com/office/drawing/2014/main" xmlns="" id="{964D0EF6-6CF7-49A5-9DC2-0304986C268B}"/>
              </a:ext>
            </a:extLst>
          </p:cNvPr>
          <p:cNvSpPr>
            <a:spLocks noGrp="1"/>
          </p:cNvSpPr>
          <p:nvPr>
            <p:ph idx="1"/>
          </p:nvPr>
        </p:nvSpPr>
        <p:spPr/>
        <p:txBody>
          <a:bodyPr>
            <a:normAutofit/>
          </a:bodyPr>
          <a:lstStyle/>
          <a:p>
            <a:pPr marL="137160" indent="0">
              <a:buNone/>
            </a:pPr>
            <a:r>
              <a:rPr lang="en-AU" sz="3200" dirty="0">
                <a:latin typeface="+mj-lt"/>
              </a:rPr>
              <a:t>Contributes to contemporary debate about the value of CBT.</a:t>
            </a:r>
          </a:p>
          <a:p>
            <a:pPr marL="137160" indent="0">
              <a:buNone/>
            </a:pPr>
            <a:endParaRPr lang="en-AU" sz="3200" dirty="0">
              <a:latin typeface="+mj-lt"/>
            </a:endParaRPr>
          </a:p>
          <a:p>
            <a:pPr marL="137160" indent="0">
              <a:buNone/>
            </a:pPr>
            <a:r>
              <a:rPr lang="en-AU" sz="3200" dirty="0">
                <a:latin typeface="+mj-lt"/>
              </a:rPr>
              <a:t>Government and industry in Australia must focus on skills matching job requirements and building workforce capacity to ensure enterprises have the skills to maximise value for the economy.</a:t>
            </a:r>
          </a:p>
        </p:txBody>
      </p:sp>
    </p:spTree>
    <p:extLst>
      <p:ext uri="{BB962C8B-B14F-4D97-AF65-F5344CB8AC3E}">
        <p14:creationId xmlns:p14="http://schemas.microsoft.com/office/powerpoint/2010/main" val="603670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3D6E8C-9FF0-4D46-ABE6-96E205974F7E}"/>
              </a:ext>
            </a:extLst>
          </p:cNvPr>
          <p:cNvSpPr>
            <a:spLocks noGrp="1"/>
          </p:cNvSpPr>
          <p:nvPr>
            <p:ph type="title"/>
          </p:nvPr>
        </p:nvSpPr>
        <p:spPr>
          <a:effectLst>
            <a:outerShdw blurRad="50800" dist="38100" dir="2700000" algn="tl" rotWithShape="0">
              <a:prstClr val="black">
                <a:alpha val="40000"/>
              </a:prstClr>
            </a:outerShdw>
          </a:effectLst>
        </p:spPr>
        <p:txBody>
          <a:bodyPr/>
          <a:lstStyle/>
          <a:p>
            <a:r>
              <a:rPr lang="en-AU" dirty="0">
                <a:solidFill>
                  <a:srgbClr val="FF0000"/>
                </a:solidFill>
              </a:rPr>
              <a:t>A question of flexibility</a:t>
            </a:r>
          </a:p>
        </p:txBody>
      </p:sp>
      <p:sp>
        <p:nvSpPr>
          <p:cNvPr id="3" name="Content Placeholder 2">
            <a:extLst>
              <a:ext uri="{FF2B5EF4-FFF2-40B4-BE49-F238E27FC236}">
                <a16:creationId xmlns:a16="http://schemas.microsoft.com/office/drawing/2014/main" xmlns="" id="{F81A5D41-CF3C-4E10-8DDB-28E284522589}"/>
              </a:ext>
            </a:extLst>
          </p:cNvPr>
          <p:cNvSpPr>
            <a:spLocks noGrp="1"/>
          </p:cNvSpPr>
          <p:nvPr>
            <p:ph idx="1"/>
          </p:nvPr>
        </p:nvSpPr>
        <p:spPr>
          <a:xfrm>
            <a:off x="457200" y="1600200"/>
            <a:ext cx="8507288" cy="5069160"/>
          </a:xfrm>
        </p:spPr>
        <p:txBody>
          <a:bodyPr>
            <a:noAutofit/>
          </a:bodyPr>
          <a:lstStyle/>
          <a:p>
            <a:pPr marL="137160" indent="0">
              <a:buNone/>
            </a:pPr>
            <a:endParaRPr lang="en-AU" dirty="0">
              <a:latin typeface="+mj-lt"/>
            </a:endParaRPr>
          </a:p>
          <a:p>
            <a:pPr marL="137160" indent="0">
              <a:buNone/>
            </a:pPr>
            <a:r>
              <a:rPr lang="en-AU" sz="3200" dirty="0">
                <a:latin typeface="+mj-lt"/>
              </a:rPr>
              <a:t>Research by Atkinson and Stanwick (2016), Guthrie (2009), Hodge (2011, 2014), </a:t>
            </a:r>
            <a:r>
              <a:rPr lang="en-AU" sz="3200" dirty="0" err="1">
                <a:latin typeface="+mj-lt"/>
              </a:rPr>
              <a:t>Wheelahan</a:t>
            </a:r>
            <a:r>
              <a:rPr lang="en-AU" sz="3200" dirty="0">
                <a:latin typeface="+mj-lt"/>
              </a:rPr>
              <a:t> and Carter (2001) and </a:t>
            </a:r>
            <a:r>
              <a:rPr lang="en-AU" sz="3200" dirty="0" err="1">
                <a:latin typeface="+mj-lt"/>
              </a:rPr>
              <a:t>Wheelahan</a:t>
            </a:r>
            <a:r>
              <a:rPr lang="en-AU" sz="3200" dirty="0">
                <a:latin typeface="+mj-lt"/>
              </a:rPr>
              <a:t> (2008, 2016) claim the intention of training packages to promote flexibility and contextualisation has not been realised. </a:t>
            </a:r>
          </a:p>
          <a:p>
            <a:pPr marL="137160" indent="0">
              <a:buNone/>
            </a:pPr>
            <a:endParaRPr lang="en-AU" sz="900" dirty="0">
              <a:latin typeface="+mj-lt"/>
            </a:endParaRPr>
          </a:p>
        </p:txBody>
      </p:sp>
    </p:spTree>
    <p:extLst>
      <p:ext uri="{BB962C8B-B14F-4D97-AF65-F5344CB8AC3E}">
        <p14:creationId xmlns:p14="http://schemas.microsoft.com/office/powerpoint/2010/main" val="1889812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5BFECC-E231-490C-A2BE-2899D12BB786}"/>
              </a:ext>
            </a:extLst>
          </p:cNvPr>
          <p:cNvSpPr>
            <a:spLocks noGrp="1"/>
          </p:cNvSpPr>
          <p:nvPr>
            <p:ph type="title"/>
          </p:nvPr>
        </p:nvSpPr>
        <p:spPr>
          <a:effectLst>
            <a:outerShdw blurRad="50800" dist="38100" dir="2700000" algn="tl" rotWithShape="0">
              <a:prstClr val="black">
                <a:alpha val="40000"/>
              </a:prstClr>
            </a:outerShdw>
          </a:effectLst>
        </p:spPr>
        <p:txBody>
          <a:bodyPr/>
          <a:lstStyle/>
          <a:p>
            <a:r>
              <a:rPr lang="en-AU" dirty="0">
                <a:solidFill>
                  <a:srgbClr val="FF0000"/>
                </a:solidFill>
              </a:rPr>
              <a:t>What next? </a:t>
            </a:r>
          </a:p>
        </p:txBody>
      </p:sp>
      <p:sp>
        <p:nvSpPr>
          <p:cNvPr id="3" name="Content Placeholder 2">
            <a:extLst>
              <a:ext uri="{FF2B5EF4-FFF2-40B4-BE49-F238E27FC236}">
                <a16:creationId xmlns:a16="http://schemas.microsoft.com/office/drawing/2014/main" xmlns="" id="{1A38D9A7-6930-42BA-9D42-AD87EFDDC8B7}"/>
              </a:ext>
            </a:extLst>
          </p:cNvPr>
          <p:cNvSpPr>
            <a:spLocks noGrp="1"/>
          </p:cNvSpPr>
          <p:nvPr>
            <p:ph idx="1"/>
          </p:nvPr>
        </p:nvSpPr>
        <p:spPr>
          <a:xfrm>
            <a:off x="457200" y="1600200"/>
            <a:ext cx="8507288" cy="4709160"/>
          </a:xfrm>
        </p:spPr>
        <p:txBody>
          <a:bodyPr>
            <a:normAutofit/>
          </a:bodyPr>
          <a:lstStyle/>
          <a:p>
            <a:pPr marL="137160" indent="0">
              <a:buNone/>
            </a:pPr>
            <a:endParaRPr lang="en-AU" sz="3200" dirty="0">
              <a:latin typeface="+mj-lt"/>
            </a:endParaRPr>
          </a:p>
          <a:p>
            <a:pPr marL="137160" indent="0">
              <a:buNone/>
            </a:pPr>
            <a:r>
              <a:rPr lang="en-AU" sz="3200" dirty="0">
                <a:latin typeface="+mj-lt"/>
              </a:rPr>
              <a:t>A flexible framework is in demand to meet changing workforce skills relevant to twenty-first century.</a:t>
            </a:r>
          </a:p>
          <a:p>
            <a:pPr marL="137160" indent="0">
              <a:buNone/>
            </a:pPr>
            <a:endParaRPr lang="en-AU" dirty="0">
              <a:latin typeface="+mj-lt"/>
            </a:endParaRPr>
          </a:p>
          <a:p>
            <a:pPr marL="137160" indent="0">
              <a:buNone/>
            </a:pPr>
            <a:r>
              <a:rPr lang="en-AU" sz="3200" dirty="0">
                <a:latin typeface="+mj-lt"/>
              </a:rPr>
              <a:t>It is hoped a comprehensive review of training packages allows users to more aptly meet the needs of industry, employers and learners.</a:t>
            </a:r>
          </a:p>
        </p:txBody>
      </p:sp>
    </p:spTree>
    <p:extLst>
      <p:ext uri="{BB962C8B-B14F-4D97-AF65-F5344CB8AC3E}">
        <p14:creationId xmlns:p14="http://schemas.microsoft.com/office/powerpoint/2010/main" val="3262276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85183C-C447-4E75-9C33-7848866953EB}"/>
              </a:ext>
            </a:extLst>
          </p:cNvPr>
          <p:cNvSpPr>
            <a:spLocks noGrp="1"/>
          </p:cNvSpPr>
          <p:nvPr>
            <p:ph type="title"/>
          </p:nvPr>
        </p:nvSpPr>
        <p:spPr>
          <a:effectLst>
            <a:outerShdw blurRad="50800" dist="38100" dir="2700000" algn="tl" rotWithShape="0">
              <a:prstClr val="black">
                <a:alpha val="40000"/>
              </a:prstClr>
            </a:outerShdw>
          </a:effectLst>
        </p:spPr>
        <p:txBody>
          <a:bodyPr>
            <a:noAutofit/>
          </a:bodyPr>
          <a:lstStyle/>
          <a:p>
            <a:r>
              <a:rPr lang="en-AU" sz="4000" dirty="0">
                <a:solidFill>
                  <a:srgbClr val="FF0000"/>
                </a:solidFill>
              </a:rPr>
              <a:t>Why set up an Enterprise </a:t>
            </a:r>
            <a:r>
              <a:rPr lang="en-AU" sz="4000" dirty="0">
                <a:solidFill>
                  <a:srgbClr val="FF0000"/>
                </a:solidFill>
                <a:effectLst>
                  <a:outerShdw blurRad="38100" dist="38100" dir="2700000" algn="tl">
                    <a:srgbClr val="000000">
                      <a:alpha val="43137"/>
                    </a:srgbClr>
                  </a:outerShdw>
                </a:effectLst>
              </a:rPr>
              <a:t>RTO</a:t>
            </a:r>
            <a:r>
              <a:rPr lang="en-AU" sz="4000" dirty="0">
                <a:solidFill>
                  <a:srgbClr val="FF0000"/>
                </a:solidFill>
              </a:rPr>
              <a:t>?</a:t>
            </a:r>
          </a:p>
        </p:txBody>
      </p:sp>
      <p:sp>
        <p:nvSpPr>
          <p:cNvPr id="3" name="Content Placeholder 2">
            <a:extLst>
              <a:ext uri="{FF2B5EF4-FFF2-40B4-BE49-F238E27FC236}">
                <a16:creationId xmlns:a16="http://schemas.microsoft.com/office/drawing/2014/main" xmlns="" id="{B4ECFFC2-AABA-40F8-AB73-56C925BD677A}"/>
              </a:ext>
            </a:extLst>
          </p:cNvPr>
          <p:cNvSpPr>
            <a:spLocks noGrp="1"/>
          </p:cNvSpPr>
          <p:nvPr>
            <p:ph idx="1"/>
          </p:nvPr>
        </p:nvSpPr>
        <p:spPr>
          <a:xfrm>
            <a:off x="457200" y="1600200"/>
            <a:ext cx="8686800" cy="5257800"/>
          </a:xfrm>
        </p:spPr>
        <p:txBody>
          <a:bodyPr>
            <a:noAutofit/>
          </a:bodyPr>
          <a:lstStyle/>
          <a:p>
            <a:pPr marL="137160" indent="0">
              <a:buNone/>
            </a:pPr>
            <a:r>
              <a:rPr lang="en-AU" sz="3200" dirty="0">
                <a:latin typeface="+mj-lt"/>
              </a:rPr>
              <a:t>Research by Smith et al. (2005, 2009, 2015) noted credibility, a structured approach to training &amp; a validation of work experiences contribute to an organisation’s culture and competitive edge.</a:t>
            </a:r>
          </a:p>
          <a:p>
            <a:endParaRPr lang="en-AU" sz="1000" dirty="0">
              <a:latin typeface="+mj-lt"/>
            </a:endParaRPr>
          </a:p>
          <a:p>
            <a:pPr marL="137160" indent="0">
              <a:buNone/>
            </a:pPr>
            <a:r>
              <a:rPr lang="en-AU" sz="3200" dirty="0">
                <a:latin typeface="+mj-lt"/>
              </a:rPr>
              <a:t>By providing and paying for a national qualification in staff time an organisation becomes known as an employer of choice who inspires loyalty. </a:t>
            </a:r>
          </a:p>
        </p:txBody>
      </p:sp>
    </p:spTree>
    <p:extLst>
      <p:ext uri="{BB962C8B-B14F-4D97-AF65-F5344CB8AC3E}">
        <p14:creationId xmlns:p14="http://schemas.microsoft.com/office/powerpoint/2010/main" val="2672582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gs>
            <a:gs pos="100000">
              <a:schemeClr val="bg2">
                <a:shade val="45000"/>
                <a:satMod val="120000"/>
              </a:schemeClr>
            </a:gs>
          </a:gsLst>
          <a:path path="circle">
            <a:fillToRect r="100000" b="100000"/>
          </a:path>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210146"/>
          </a:xfrm>
          <a:effectLst>
            <a:outerShdw blurRad="50800" dist="38100" dir="2700000" algn="tl" rotWithShape="0">
              <a:prstClr val="black">
                <a:alpha val="40000"/>
              </a:prstClr>
            </a:outerShdw>
          </a:effectLst>
        </p:spPr>
        <p:txBody>
          <a:bodyPr>
            <a:noAutofit/>
          </a:bodyPr>
          <a:lstStyle/>
          <a:p>
            <a:r>
              <a:rPr lang="en-AU" sz="4000" dirty="0">
                <a:ln w="18000">
                  <a:solidFill>
                    <a:schemeClr val="accent2">
                      <a:satMod val="140000"/>
                    </a:schemeClr>
                  </a:solidFill>
                  <a:prstDash val="solid"/>
                  <a:miter lim="800000"/>
                </a:ln>
                <a:solidFill>
                  <a:srgbClr val="FF0000"/>
                </a:solidFill>
                <a:effectLst>
                  <a:outerShdw blurRad="38100" dist="38100" dir="2700000" algn="tl">
                    <a:srgbClr val="000000">
                      <a:alpha val="43137"/>
                    </a:srgbClr>
                  </a:outerShdw>
                </a:effectLst>
              </a:rPr>
              <a:t>Public Value Theory</a:t>
            </a:r>
          </a:p>
        </p:txBody>
      </p:sp>
      <p:sp>
        <p:nvSpPr>
          <p:cNvPr id="5" name="Content Placeholder 4"/>
          <p:cNvSpPr>
            <a:spLocks noGrp="1"/>
          </p:cNvSpPr>
          <p:nvPr>
            <p:ph idx="1"/>
          </p:nvPr>
        </p:nvSpPr>
        <p:spPr>
          <a:xfrm>
            <a:off x="107504" y="1484784"/>
            <a:ext cx="9036496" cy="5256584"/>
          </a:xfrm>
        </p:spPr>
        <p:txBody>
          <a:bodyPr>
            <a:normAutofit fontScale="25000" lnSpcReduction="20000"/>
          </a:bodyPr>
          <a:lstStyle/>
          <a:p>
            <a:pPr marL="137160" indent="0" algn="just">
              <a:buNone/>
            </a:pPr>
            <a:endParaRPr lang="en-AU" sz="2400" b="1" dirty="0"/>
          </a:p>
          <a:p>
            <a:endParaRPr lang="en-AU" sz="3600" dirty="0">
              <a:latin typeface="+mj-lt"/>
            </a:endParaRPr>
          </a:p>
          <a:p>
            <a:pPr marL="137160" indent="0">
              <a:buNone/>
            </a:pPr>
            <a:r>
              <a:rPr lang="en-AU" sz="11200" dirty="0">
                <a:latin typeface="+mj-lt"/>
              </a:rPr>
              <a:t>Attracting growing interest among public policy makers since the financial crisis of 2009.</a:t>
            </a:r>
          </a:p>
          <a:p>
            <a:endParaRPr lang="en-AU" sz="3600" dirty="0">
              <a:latin typeface="+mj-lt"/>
            </a:endParaRPr>
          </a:p>
          <a:p>
            <a:endParaRPr lang="en-AU" sz="3600" dirty="0">
              <a:latin typeface="+mj-lt"/>
            </a:endParaRPr>
          </a:p>
          <a:p>
            <a:pPr marL="137160" indent="0">
              <a:buNone/>
            </a:pPr>
            <a:r>
              <a:rPr lang="en-AU" sz="11200" dirty="0">
                <a:latin typeface="+mj-lt"/>
              </a:rPr>
              <a:t>Successful engagement with the public demands politicians and public leaders have high level communication skills. </a:t>
            </a:r>
          </a:p>
          <a:p>
            <a:endParaRPr lang="en-AU" sz="3600" dirty="0">
              <a:latin typeface="+mj-lt"/>
            </a:endParaRPr>
          </a:p>
          <a:p>
            <a:endParaRPr lang="en-AU" sz="3600" dirty="0">
              <a:latin typeface="+mj-lt"/>
            </a:endParaRPr>
          </a:p>
          <a:p>
            <a:pPr marL="137160" indent="0">
              <a:buNone/>
            </a:pPr>
            <a:r>
              <a:rPr lang="en-AU" sz="11200" dirty="0">
                <a:latin typeface="+mj-lt"/>
              </a:rPr>
              <a:t>Training in leadership skills is paramount in developing competent leaders who can garner credibility within the community.</a:t>
            </a:r>
          </a:p>
          <a:p>
            <a:endParaRPr lang="en-AU" sz="3600" dirty="0">
              <a:latin typeface="+mj-lt"/>
            </a:endParaRPr>
          </a:p>
          <a:p>
            <a:endParaRPr lang="en-AU" sz="3600" dirty="0">
              <a:latin typeface="+mj-lt"/>
            </a:endParaRPr>
          </a:p>
          <a:p>
            <a:pPr marL="137160" indent="0">
              <a:buNone/>
            </a:pPr>
            <a:r>
              <a:rPr lang="en-AU" sz="11200" dirty="0">
                <a:latin typeface="+mj-lt"/>
              </a:rPr>
              <a:t>Well-lead and efficient teams who interact directly at the front-line with the public create public value.</a:t>
            </a:r>
          </a:p>
          <a:p>
            <a:endParaRPr lang="en-AU" sz="11200" dirty="0">
              <a:latin typeface="+mj-lt"/>
            </a:endParaRPr>
          </a:p>
          <a:p>
            <a:endParaRPr lang="en-AU" sz="2400" dirty="0"/>
          </a:p>
        </p:txBody>
      </p:sp>
    </p:spTree>
    <p:extLst>
      <p:ext uri="{BB962C8B-B14F-4D97-AF65-F5344CB8AC3E}">
        <p14:creationId xmlns:p14="http://schemas.microsoft.com/office/powerpoint/2010/main" val="644174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429F77-43DC-445B-9043-CD728F9B145C}"/>
              </a:ext>
            </a:extLst>
          </p:cNvPr>
          <p:cNvSpPr>
            <a:spLocks noGrp="1"/>
          </p:cNvSpPr>
          <p:nvPr>
            <p:ph type="title"/>
          </p:nvPr>
        </p:nvSpPr>
        <p:spPr>
          <a:effectLst>
            <a:outerShdw blurRad="50800" dist="38100" dir="2700000" algn="tl" rotWithShape="0">
              <a:prstClr val="black">
                <a:alpha val="40000"/>
              </a:prstClr>
            </a:outerShdw>
          </a:effectLst>
        </p:spPr>
        <p:txBody>
          <a:bodyPr/>
          <a:lstStyle/>
          <a:p>
            <a:r>
              <a:rPr lang="en-AU" dirty="0">
                <a:solidFill>
                  <a:srgbClr val="FF0000"/>
                </a:solidFill>
              </a:rPr>
              <a:t>Key research issue</a:t>
            </a:r>
          </a:p>
        </p:txBody>
      </p:sp>
      <p:sp>
        <p:nvSpPr>
          <p:cNvPr id="3" name="Content Placeholder 2">
            <a:extLst>
              <a:ext uri="{FF2B5EF4-FFF2-40B4-BE49-F238E27FC236}">
                <a16:creationId xmlns:a16="http://schemas.microsoft.com/office/drawing/2014/main" xmlns="" id="{E138779E-64ED-444B-8707-987BC1E0895D}"/>
              </a:ext>
            </a:extLst>
          </p:cNvPr>
          <p:cNvSpPr>
            <a:spLocks noGrp="1"/>
          </p:cNvSpPr>
          <p:nvPr>
            <p:ph idx="1"/>
          </p:nvPr>
        </p:nvSpPr>
        <p:spPr>
          <a:xfrm>
            <a:off x="457200" y="1600200"/>
            <a:ext cx="8435280" cy="4709160"/>
          </a:xfrm>
        </p:spPr>
        <p:txBody>
          <a:bodyPr/>
          <a:lstStyle/>
          <a:p>
            <a:pPr marL="137160" indent="0">
              <a:buNone/>
            </a:pPr>
            <a:endParaRPr lang="en-AU" dirty="0">
              <a:latin typeface="Calibri" panose="020F0502020204030204" pitchFamily="34" charset="0"/>
              <a:ea typeface="Calibri" panose="020F0502020204030204" pitchFamily="34" charset="0"/>
              <a:cs typeface="Times New Roman" panose="02020603050405020304" pitchFamily="18" charset="0"/>
            </a:endParaRPr>
          </a:p>
          <a:p>
            <a:pPr marL="137160" indent="0">
              <a:buNone/>
            </a:pPr>
            <a:r>
              <a:rPr lang="en-AU" sz="3200" dirty="0">
                <a:latin typeface="+mj-lt"/>
                <a:ea typeface="Calibri" panose="020F0502020204030204" pitchFamily="34" charset="0"/>
                <a:cs typeface="Times New Roman" panose="02020603050405020304" pitchFamily="18" charset="0"/>
              </a:rPr>
              <a:t>Was a nationally accredited approach to leadership development, founded on competency-based training, the best option for this public service organisation and for individuals and their teams?</a:t>
            </a:r>
            <a:endParaRPr lang="en-AU" sz="3200" dirty="0">
              <a:latin typeface="+mj-lt"/>
            </a:endParaRPr>
          </a:p>
          <a:p>
            <a:endParaRPr lang="en-AU" dirty="0"/>
          </a:p>
        </p:txBody>
      </p:sp>
    </p:spTree>
    <p:extLst>
      <p:ext uri="{BB962C8B-B14F-4D97-AF65-F5344CB8AC3E}">
        <p14:creationId xmlns:p14="http://schemas.microsoft.com/office/powerpoint/2010/main" val="263026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2700000" algn="tl" rotWithShape="0">
              <a:prstClr val="black">
                <a:alpha val="40000"/>
              </a:prstClr>
            </a:outerShdw>
          </a:effectLst>
        </p:spPr>
        <p:txBody>
          <a:bodyPr>
            <a:normAutofit/>
          </a:bodyPr>
          <a:lstStyle/>
          <a:p>
            <a:pPr algn="ctr"/>
            <a:r>
              <a:rPr lang="en-AU" sz="4000" b="1" dirty="0">
                <a:solidFill>
                  <a:srgbClr val="FF0000"/>
                </a:solidFill>
                <a:cs typeface="Times New Roman" pitchFamily="18" charset="0"/>
              </a:rPr>
              <a:t>Leadership training options </a:t>
            </a:r>
            <a:endParaRPr lang="en-AU" sz="4000" dirty="0">
              <a:solidFill>
                <a:srgbClr val="FF0000"/>
              </a:solidFill>
            </a:endParaRPr>
          </a:p>
        </p:txBody>
      </p:sp>
      <p:sp>
        <p:nvSpPr>
          <p:cNvPr id="21" name="Text Placeholder 20"/>
          <p:cNvSpPr>
            <a:spLocks noGrp="1"/>
          </p:cNvSpPr>
          <p:nvPr>
            <p:ph type="body" idx="1"/>
          </p:nvPr>
        </p:nvSpPr>
        <p:spPr/>
        <p:txBody>
          <a:bodyPr>
            <a:normAutofit fontScale="92500" lnSpcReduction="20000"/>
          </a:bodyPr>
          <a:lstStyle/>
          <a:p>
            <a:endParaRPr lang="en-AU" dirty="0"/>
          </a:p>
          <a:p>
            <a:pPr algn="ctr"/>
            <a:r>
              <a:rPr lang="en-AU" b="1" dirty="0">
                <a:latin typeface="+mj-lt"/>
                <a:cs typeface="Arial" pitchFamily="34" charset="0"/>
              </a:rPr>
              <a:t>Non-accredited training</a:t>
            </a:r>
          </a:p>
          <a:p>
            <a:endParaRPr lang="en-AU" dirty="0"/>
          </a:p>
        </p:txBody>
      </p:sp>
      <p:sp>
        <p:nvSpPr>
          <p:cNvPr id="22" name="Text Placeholder 21"/>
          <p:cNvSpPr>
            <a:spLocks noGrp="1"/>
          </p:cNvSpPr>
          <p:nvPr>
            <p:ph type="body" sz="half" idx="3"/>
          </p:nvPr>
        </p:nvSpPr>
        <p:spPr/>
        <p:txBody>
          <a:bodyPr>
            <a:normAutofit fontScale="92500" lnSpcReduction="20000"/>
          </a:bodyPr>
          <a:lstStyle/>
          <a:p>
            <a:endParaRPr lang="en-AU" dirty="0"/>
          </a:p>
          <a:p>
            <a:pPr algn="ctr"/>
            <a:r>
              <a:rPr lang="en-AU" sz="2600" b="1" dirty="0">
                <a:latin typeface="+mj-lt"/>
                <a:cs typeface="Arial" pitchFamily="34" charset="0"/>
              </a:rPr>
              <a:t>Accredited training</a:t>
            </a:r>
          </a:p>
          <a:p>
            <a:endParaRPr lang="en-AU" dirty="0"/>
          </a:p>
        </p:txBody>
      </p:sp>
      <p:sp>
        <p:nvSpPr>
          <p:cNvPr id="3" name="Content Placeholder 2"/>
          <p:cNvSpPr>
            <a:spLocks noGrp="1"/>
          </p:cNvSpPr>
          <p:nvPr>
            <p:ph sz="quarter" idx="2"/>
          </p:nvPr>
        </p:nvSpPr>
        <p:spPr>
          <a:xfrm>
            <a:off x="457200" y="2285999"/>
            <a:ext cx="4040188" cy="4495801"/>
          </a:xfrm>
          <a:ln w="19050">
            <a:solidFill>
              <a:schemeClr val="tx1"/>
            </a:solidFill>
          </a:ln>
        </p:spPr>
        <p:txBody>
          <a:bodyPr>
            <a:normAutofit fontScale="40000" lnSpcReduction="20000"/>
          </a:bodyPr>
          <a:lstStyle/>
          <a:p>
            <a:endParaRPr lang="en-AU" dirty="0"/>
          </a:p>
          <a:p>
            <a:pPr marL="137160" indent="0">
              <a:buNone/>
            </a:pPr>
            <a:r>
              <a:rPr lang="en-AU" sz="4500" dirty="0">
                <a:latin typeface="+mj-lt"/>
                <a:cs typeface="Arial" pitchFamily="34" charset="0"/>
              </a:rPr>
              <a:t>No qualification</a:t>
            </a:r>
          </a:p>
          <a:p>
            <a:pPr marL="0" indent="0">
              <a:buNone/>
            </a:pPr>
            <a:endParaRPr lang="en-AU" sz="2400" dirty="0">
              <a:latin typeface="Arial" pitchFamily="34" charset="0"/>
              <a:cs typeface="Arial" pitchFamily="34" charset="0"/>
            </a:endParaRPr>
          </a:p>
          <a:p>
            <a:endParaRPr lang="en-AU" sz="2400" dirty="0">
              <a:latin typeface="Arial" pitchFamily="34" charset="0"/>
              <a:cs typeface="Arial" pitchFamily="34" charset="0"/>
            </a:endParaRPr>
          </a:p>
          <a:p>
            <a:endParaRPr lang="en-AU" dirty="0">
              <a:latin typeface="Arial" pitchFamily="34" charset="0"/>
              <a:cs typeface="Arial" pitchFamily="34" charset="0"/>
            </a:endParaRPr>
          </a:p>
          <a:p>
            <a:pPr marL="137160" indent="0">
              <a:buNone/>
            </a:pPr>
            <a:r>
              <a:rPr lang="en-AU" sz="4500" dirty="0">
                <a:latin typeface="+mj-lt"/>
                <a:cs typeface="Arial" pitchFamily="34" charset="0"/>
              </a:rPr>
              <a:t>Can be assembled with flexibility in a variety of ways</a:t>
            </a:r>
          </a:p>
          <a:p>
            <a:endParaRPr lang="en-AU" dirty="0"/>
          </a:p>
          <a:p>
            <a:endParaRPr lang="en-AU" sz="2400" dirty="0">
              <a:latin typeface="Arial" pitchFamily="34" charset="0"/>
              <a:cs typeface="Arial" pitchFamily="34" charset="0"/>
            </a:endParaRPr>
          </a:p>
          <a:p>
            <a:endParaRPr lang="en-AU" dirty="0">
              <a:latin typeface="Arial" pitchFamily="34" charset="0"/>
              <a:cs typeface="Arial" pitchFamily="34" charset="0"/>
            </a:endParaRPr>
          </a:p>
          <a:p>
            <a:pPr marL="137160" indent="0">
              <a:buNone/>
            </a:pPr>
            <a:r>
              <a:rPr lang="en-AU" sz="4400" dirty="0">
                <a:latin typeface="+mj-lt"/>
                <a:cs typeface="Arial" pitchFamily="34" charset="0"/>
              </a:rPr>
              <a:t>Can be customised to meet local outcomes</a:t>
            </a:r>
          </a:p>
          <a:p>
            <a:pPr marL="0" indent="0">
              <a:buNone/>
            </a:pPr>
            <a:endParaRPr lang="en-AU" dirty="0"/>
          </a:p>
        </p:txBody>
      </p:sp>
      <p:sp>
        <p:nvSpPr>
          <p:cNvPr id="4" name="Content Placeholder 3"/>
          <p:cNvSpPr>
            <a:spLocks noGrp="1"/>
          </p:cNvSpPr>
          <p:nvPr>
            <p:ph sz="quarter" idx="4"/>
          </p:nvPr>
        </p:nvSpPr>
        <p:spPr>
          <a:xfrm>
            <a:off x="4645025" y="2285999"/>
            <a:ext cx="4041775" cy="4495801"/>
          </a:xfrm>
          <a:ln w="19050">
            <a:solidFill>
              <a:schemeClr val="tx1"/>
            </a:solidFill>
          </a:ln>
        </p:spPr>
        <p:txBody>
          <a:bodyPr>
            <a:normAutofit fontScale="40000" lnSpcReduction="20000"/>
          </a:bodyPr>
          <a:lstStyle/>
          <a:p>
            <a:pPr marL="0" indent="0">
              <a:buNone/>
            </a:pPr>
            <a:endParaRPr lang="en-AU" dirty="0">
              <a:latin typeface="Arial" pitchFamily="34" charset="0"/>
              <a:cs typeface="Arial" pitchFamily="34" charset="0"/>
            </a:endParaRPr>
          </a:p>
          <a:p>
            <a:pPr marL="137160" indent="0">
              <a:buNone/>
            </a:pPr>
            <a:r>
              <a:rPr lang="en-AU" sz="4500" dirty="0">
                <a:latin typeface="+mj-lt"/>
                <a:cs typeface="Arial" pitchFamily="34" charset="0"/>
              </a:rPr>
              <a:t>Leads to national qualification</a:t>
            </a:r>
          </a:p>
          <a:p>
            <a:pPr marL="0" indent="0">
              <a:buNone/>
            </a:pPr>
            <a:endParaRPr lang="en-AU" sz="4500" dirty="0">
              <a:ln w="57150">
                <a:solidFill>
                  <a:schemeClr val="tx1"/>
                </a:solidFill>
              </a:ln>
              <a:latin typeface="+mj-lt"/>
              <a:cs typeface="Arial" pitchFamily="34" charset="0"/>
            </a:endParaRPr>
          </a:p>
          <a:p>
            <a:endParaRPr lang="en-AU" sz="4500" dirty="0">
              <a:latin typeface="+mj-lt"/>
              <a:cs typeface="Arial" pitchFamily="34" charset="0"/>
            </a:endParaRPr>
          </a:p>
          <a:p>
            <a:pPr marL="137160" indent="0">
              <a:buNone/>
            </a:pPr>
            <a:r>
              <a:rPr lang="en-AU" sz="4500" dirty="0">
                <a:latin typeface="+mj-lt"/>
                <a:cs typeface="Arial" pitchFamily="34" charset="0"/>
              </a:rPr>
              <a:t>Has to meet national standards</a:t>
            </a:r>
          </a:p>
          <a:p>
            <a:pPr marL="0" indent="0">
              <a:buNone/>
            </a:pPr>
            <a:endParaRPr lang="en-AU" sz="4500" dirty="0">
              <a:latin typeface="+mj-lt"/>
              <a:cs typeface="Arial" pitchFamily="34" charset="0"/>
            </a:endParaRPr>
          </a:p>
          <a:p>
            <a:endParaRPr lang="en-AU" sz="4500" dirty="0">
              <a:latin typeface="+mj-lt"/>
              <a:cs typeface="Arial" pitchFamily="34" charset="0"/>
            </a:endParaRPr>
          </a:p>
          <a:p>
            <a:pPr marL="137160" indent="0">
              <a:buNone/>
            </a:pPr>
            <a:r>
              <a:rPr lang="en-AU" sz="4500" dirty="0">
                <a:latin typeface="+mj-lt"/>
                <a:cs typeface="Arial" pitchFamily="34" charset="0"/>
              </a:rPr>
              <a:t>Can only be offered by an RTO</a:t>
            </a:r>
          </a:p>
          <a:p>
            <a:endParaRPr lang="en-AU" sz="4500" dirty="0">
              <a:latin typeface="+mj-lt"/>
              <a:cs typeface="Arial" pitchFamily="34" charset="0"/>
            </a:endParaRPr>
          </a:p>
          <a:p>
            <a:pPr marL="0" indent="0">
              <a:buNone/>
            </a:pPr>
            <a:endParaRPr lang="en-AU" sz="4500" dirty="0">
              <a:latin typeface="+mj-lt"/>
              <a:cs typeface="Arial" pitchFamily="34" charset="0"/>
            </a:endParaRPr>
          </a:p>
          <a:p>
            <a:pPr marL="137160" indent="0">
              <a:buNone/>
            </a:pPr>
            <a:r>
              <a:rPr lang="en-AU" sz="4500" dirty="0">
                <a:latin typeface="+mj-lt"/>
                <a:cs typeface="Arial" pitchFamily="34" charset="0"/>
              </a:rPr>
              <a:t>Units of competency are chosen from a National Training Package to make up a qualification</a:t>
            </a:r>
          </a:p>
          <a:p>
            <a:pPr marL="0" indent="0">
              <a:buNone/>
            </a:pPr>
            <a:endParaRPr lang="en-AU" sz="4500" dirty="0">
              <a:latin typeface="+mj-lt"/>
              <a:cs typeface="Arial" pitchFamily="34" charset="0"/>
            </a:endParaRPr>
          </a:p>
          <a:p>
            <a:pPr marL="0" indent="0">
              <a:buNone/>
            </a:pPr>
            <a:endParaRPr lang="en-AU" sz="4500" dirty="0">
              <a:latin typeface="+mj-lt"/>
              <a:cs typeface="Arial" pitchFamily="34" charset="0"/>
            </a:endParaRPr>
          </a:p>
          <a:p>
            <a:pPr marL="137160" indent="0">
              <a:buNone/>
            </a:pPr>
            <a:r>
              <a:rPr lang="en-AU" sz="4500" dirty="0">
                <a:latin typeface="+mj-lt"/>
                <a:cs typeface="Arial" pitchFamily="34" charset="0"/>
              </a:rPr>
              <a:t>Any customised content must still meet assessment criteria  </a:t>
            </a:r>
          </a:p>
          <a:p>
            <a:pPr marL="0" indent="0">
              <a:buNone/>
            </a:pPr>
            <a:endParaRPr lang="en-AU" sz="1400"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BD458289-0DFD-4FF5-895D-43F0E618EA01}" type="slidenum">
              <a:rPr lang="en-AU" smtClean="0"/>
              <a:t>5</a:t>
            </a:fld>
            <a:endParaRPr lang="en-AU"/>
          </a:p>
        </p:txBody>
      </p:sp>
      <p:cxnSp>
        <p:nvCxnSpPr>
          <p:cNvPr id="10" name="Straight Arrow Connector 9"/>
          <p:cNvCxnSpPr/>
          <p:nvPr/>
        </p:nvCxnSpPr>
        <p:spPr>
          <a:xfrm>
            <a:off x="2367365" y="2780928"/>
            <a:ext cx="0" cy="43204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7" name="Straight Arrow Connector 16"/>
          <p:cNvCxnSpPr/>
          <p:nvPr/>
        </p:nvCxnSpPr>
        <p:spPr>
          <a:xfrm>
            <a:off x="2367365" y="3789040"/>
            <a:ext cx="0" cy="43204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4" name="Straight Arrow Connector 23"/>
          <p:cNvCxnSpPr>
            <a:cxnSpLocks/>
          </p:cNvCxnSpPr>
          <p:nvPr/>
        </p:nvCxnSpPr>
        <p:spPr>
          <a:xfrm>
            <a:off x="6660232" y="2852936"/>
            <a:ext cx="0" cy="43204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8" name="Straight Arrow Connector 27"/>
          <p:cNvCxnSpPr>
            <a:cxnSpLocks/>
          </p:cNvCxnSpPr>
          <p:nvPr/>
        </p:nvCxnSpPr>
        <p:spPr>
          <a:xfrm flipH="1">
            <a:off x="6638310" y="4437112"/>
            <a:ext cx="21922" cy="43204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5" name="Straight Arrow Connector 34"/>
          <p:cNvCxnSpPr>
            <a:cxnSpLocks/>
          </p:cNvCxnSpPr>
          <p:nvPr/>
        </p:nvCxnSpPr>
        <p:spPr>
          <a:xfrm>
            <a:off x="6666446" y="5661248"/>
            <a:ext cx="0" cy="50405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4" name="Straight Arrow Connector 13"/>
          <p:cNvCxnSpPr>
            <a:cxnSpLocks/>
          </p:cNvCxnSpPr>
          <p:nvPr/>
        </p:nvCxnSpPr>
        <p:spPr>
          <a:xfrm>
            <a:off x="6638310" y="3645024"/>
            <a:ext cx="21922" cy="43204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421903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E390E9-FC8F-4B29-9354-85DB1ED1313F}"/>
              </a:ext>
            </a:extLst>
          </p:cNvPr>
          <p:cNvSpPr>
            <a:spLocks noGrp="1"/>
          </p:cNvSpPr>
          <p:nvPr>
            <p:ph type="title"/>
          </p:nvPr>
        </p:nvSpPr>
        <p:spPr>
          <a:effectLst>
            <a:outerShdw blurRad="50800" dist="38100" dir="2700000" algn="tl" rotWithShape="0">
              <a:prstClr val="black">
                <a:alpha val="40000"/>
              </a:prstClr>
            </a:outerShdw>
          </a:effectLst>
        </p:spPr>
        <p:txBody>
          <a:bodyPr>
            <a:normAutofit/>
          </a:bodyPr>
          <a:lstStyle/>
          <a:p>
            <a:r>
              <a:rPr lang="en-AU" dirty="0">
                <a:solidFill>
                  <a:srgbClr val="FF0000"/>
                </a:solidFill>
                <a:effectLst>
                  <a:outerShdw blurRad="38100" dist="38100" dir="2700000" algn="tl">
                    <a:srgbClr val="000000">
                      <a:alpha val="43137"/>
                    </a:srgbClr>
                  </a:outerShdw>
                </a:effectLst>
              </a:rPr>
              <a:t>Devising the Diploma</a:t>
            </a:r>
          </a:p>
        </p:txBody>
      </p:sp>
      <p:sp>
        <p:nvSpPr>
          <p:cNvPr id="3" name="Content Placeholder 2">
            <a:extLst>
              <a:ext uri="{FF2B5EF4-FFF2-40B4-BE49-F238E27FC236}">
                <a16:creationId xmlns:a16="http://schemas.microsoft.com/office/drawing/2014/main" xmlns="" id="{40A913BD-AE4B-46CD-A1F6-263342A9685A}"/>
              </a:ext>
            </a:extLst>
          </p:cNvPr>
          <p:cNvSpPr>
            <a:spLocks noGrp="1"/>
          </p:cNvSpPr>
          <p:nvPr>
            <p:ph idx="1"/>
          </p:nvPr>
        </p:nvSpPr>
        <p:spPr>
          <a:xfrm>
            <a:off x="323528" y="1600200"/>
            <a:ext cx="8568952" cy="4983162"/>
          </a:xfrm>
        </p:spPr>
        <p:txBody>
          <a:bodyPr>
            <a:normAutofit fontScale="85000" lnSpcReduction="20000"/>
          </a:bodyPr>
          <a:lstStyle/>
          <a:p>
            <a:pPr marL="137160" indent="0">
              <a:buNone/>
            </a:pPr>
            <a:r>
              <a:rPr lang="en-AU" b="1" dirty="0">
                <a:latin typeface="+mj-lt"/>
              </a:rPr>
              <a:t>Framework #1 </a:t>
            </a:r>
          </a:p>
          <a:p>
            <a:pPr marL="137160" indent="0">
              <a:buNone/>
            </a:pPr>
            <a:r>
              <a:rPr lang="en-AU" sz="3000" dirty="0">
                <a:latin typeface="+mj-lt"/>
              </a:rPr>
              <a:t>SAES </a:t>
            </a:r>
            <a:r>
              <a:rPr lang="en-AU" sz="3000" b="1" dirty="0">
                <a:latin typeface="+mj-lt"/>
              </a:rPr>
              <a:t>(</a:t>
            </a:r>
            <a:r>
              <a:rPr lang="en-AU" sz="2400" b="1" dirty="0">
                <a:latin typeface="+mj-lt"/>
              </a:rPr>
              <a:t>South Australian Executive Services</a:t>
            </a:r>
            <a:r>
              <a:rPr lang="en-AU" sz="3000" dirty="0">
                <a:latin typeface="+mj-lt"/>
              </a:rPr>
              <a:t>) Competency framework based on national core competencies for public sector leaders at mid-management level. </a:t>
            </a:r>
          </a:p>
          <a:p>
            <a:pPr marL="137160" indent="0">
              <a:buNone/>
            </a:pPr>
            <a:endParaRPr lang="en-AU" sz="1100" dirty="0">
              <a:latin typeface="+mj-lt"/>
            </a:endParaRPr>
          </a:p>
          <a:p>
            <a:pPr marL="137160" indent="0">
              <a:buNone/>
            </a:pPr>
            <a:r>
              <a:rPr lang="en-AU" sz="3000" b="1" dirty="0">
                <a:latin typeface="+mj-lt"/>
              </a:rPr>
              <a:t>Framework #2 </a:t>
            </a:r>
          </a:p>
          <a:p>
            <a:pPr marL="137160" indent="0">
              <a:buNone/>
            </a:pPr>
            <a:r>
              <a:rPr lang="en-AU" sz="3000" dirty="0">
                <a:latin typeface="+mj-lt"/>
              </a:rPr>
              <a:t>Workforce leadership skills relevant to this department, identified by HR analysis and workforce plan.</a:t>
            </a:r>
          </a:p>
          <a:p>
            <a:pPr marL="137160" indent="0">
              <a:buNone/>
            </a:pPr>
            <a:endParaRPr lang="en-AU" sz="1200" dirty="0">
              <a:latin typeface="+mj-lt"/>
            </a:endParaRPr>
          </a:p>
          <a:p>
            <a:pPr marL="137160" indent="0">
              <a:buNone/>
            </a:pPr>
            <a:endParaRPr lang="en-AU" sz="1200" dirty="0">
              <a:latin typeface="+mj-lt"/>
            </a:endParaRPr>
          </a:p>
          <a:p>
            <a:pPr marL="137160" indent="0">
              <a:buNone/>
            </a:pPr>
            <a:r>
              <a:rPr lang="en-AU" sz="3000" b="1" dirty="0">
                <a:latin typeface="+mj-lt"/>
              </a:rPr>
              <a:t>Framework #3 </a:t>
            </a:r>
          </a:p>
          <a:p>
            <a:pPr marL="137160" indent="0">
              <a:buNone/>
            </a:pPr>
            <a:r>
              <a:rPr lang="en-AU" sz="3000" dirty="0">
                <a:latin typeface="+mj-lt"/>
              </a:rPr>
              <a:t>Units of competency from the National Public-Sector Training package clustered into three sections by RTO executives.</a:t>
            </a:r>
          </a:p>
        </p:txBody>
      </p:sp>
    </p:spTree>
    <p:extLst>
      <p:ext uri="{BB962C8B-B14F-4D97-AF65-F5344CB8AC3E}">
        <p14:creationId xmlns:p14="http://schemas.microsoft.com/office/powerpoint/2010/main" val="2875821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85183C-C447-4E75-9C33-7848866953EB}"/>
              </a:ext>
            </a:extLst>
          </p:cNvPr>
          <p:cNvSpPr>
            <a:spLocks noGrp="1"/>
          </p:cNvSpPr>
          <p:nvPr>
            <p:ph type="title"/>
          </p:nvPr>
        </p:nvSpPr>
        <p:spPr>
          <a:effectLst>
            <a:outerShdw blurRad="50800" dist="38100" dir="2700000" algn="tl" rotWithShape="0">
              <a:prstClr val="black">
                <a:alpha val="40000"/>
              </a:prstClr>
            </a:outerShdw>
          </a:effectLst>
        </p:spPr>
        <p:txBody>
          <a:bodyPr>
            <a:noAutofit/>
          </a:bodyPr>
          <a:lstStyle/>
          <a:p>
            <a:r>
              <a:rPr lang="en-AU" sz="4000" dirty="0">
                <a:solidFill>
                  <a:srgbClr val="FF0000"/>
                </a:solidFill>
              </a:rPr>
              <a:t>Structure of Diploma of Public Service (management)</a:t>
            </a:r>
          </a:p>
        </p:txBody>
      </p:sp>
      <p:sp>
        <p:nvSpPr>
          <p:cNvPr id="3" name="Content Placeholder 2">
            <a:extLst>
              <a:ext uri="{FF2B5EF4-FFF2-40B4-BE49-F238E27FC236}">
                <a16:creationId xmlns:a16="http://schemas.microsoft.com/office/drawing/2014/main" xmlns="" id="{B4ECFFC2-AABA-40F8-AB73-56C925BD677A}"/>
              </a:ext>
            </a:extLst>
          </p:cNvPr>
          <p:cNvSpPr>
            <a:spLocks noGrp="1"/>
          </p:cNvSpPr>
          <p:nvPr>
            <p:ph idx="1"/>
          </p:nvPr>
        </p:nvSpPr>
        <p:spPr>
          <a:xfrm>
            <a:off x="457200" y="1874202"/>
            <a:ext cx="8435280" cy="4709160"/>
          </a:xfrm>
        </p:spPr>
        <p:txBody>
          <a:bodyPr>
            <a:normAutofit fontScale="85000" lnSpcReduction="20000"/>
          </a:bodyPr>
          <a:lstStyle/>
          <a:p>
            <a:pPr marL="137160" indent="0">
              <a:buNone/>
            </a:pPr>
            <a:r>
              <a:rPr lang="en-AU" sz="3500" dirty="0">
                <a:latin typeface="+mj-lt"/>
              </a:rPr>
              <a:t>Diploma = Part A + Part B     OR</a:t>
            </a:r>
          </a:p>
          <a:p>
            <a:pPr marL="137160" indent="0">
              <a:buNone/>
            </a:pPr>
            <a:r>
              <a:rPr lang="en-AU" sz="3500" dirty="0">
                <a:latin typeface="+mj-lt"/>
              </a:rPr>
              <a:t>                 Part A + Part C</a:t>
            </a:r>
          </a:p>
          <a:p>
            <a:endParaRPr lang="en-AU" sz="1300" dirty="0">
              <a:latin typeface="+mj-lt"/>
            </a:endParaRPr>
          </a:p>
          <a:p>
            <a:pPr marL="137160" indent="0">
              <a:buNone/>
            </a:pPr>
            <a:r>
              <a:rPr lang="en-AU" sz="3500" dirty="0">
                <a:latin typeface="+mj-lt"/>
              </a:rPr>
              <a:t>A [Section One] • working and thinking together to  </a:t>
            </a:r>
            <a:r>
              <a:rPr lang="en-AU" sz="4100" dirty="0">
                <a:latin typeface="+mj-lt"/>
              </a:rPr>
              <a:t>achieve</a:t>
            </a:r>
            <a:r>
              <a:rPr lang="en-AU" sz="3500" dirty="0">
                <a:latin typeface="+mj-lt"/>
              </a:rPr>
              <a:t> the organisation’s initiatives </a:t>
            </a:r>
          </a:p>
          <a:p>
            <a:endParaRPr lang="en-AU" sz="1300" dirty="0">
              <a:latin typeface="+mj-lt"/>
            </a:endParaRPr>
          </a:p>
          <a:p>
            <a:pPr marL="137160" indent="0">
              <a:buNone/>
            </a:pPr>
            <a:r>
              <a:rPr lang="en-AU" sz="3500" dirty="0">
                <a:latin typeface="+mj-lt"/>
              </a:rPr>
              <a:t>B [Section Two] • the art of managing others </a:t>
            </a:r>
          </a:p>
          <a:p>
            <a:endParaRPr lang="en-AU" sz="1200" dirty="0">
              <a:latin typeface="+mj-lt"/>
            </a:endParaRPr>
          </a:p>
          <a:p>
            <a:pPr marL="137160" indent="0">
              <a:buNone/>
            </a:pPr>
            <a:r>
              <a:rPr lang="en-AU" sz="3500" dirty="0">
                <a:latin typeface="+mj-lt"/>
              </a:rPr>
              <a:t>C [Section Three] • the art of managing self and influencing others </a:t>
            </a:r>
          </a:p>
          <a:p>
            <a:endParaRPr lang="en-AU" dirty="0"/>
          </a:p>
        </p:txBody>
      </p:sp>
    </p:spTree>
    <p:extLst>
      <p:ext uri="{BB962C8B-B14F-4D97-AF65-F5344CB8AC3E}">
        <p14:creationId xmlns:p14="http://schemas.microsoft.com/office/powerpoint/2010/main" val="3528769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CAF38F-1AEA-4C71-B2B9-2E51DCC89747}"/>
              </a:ext>
            </a:extLst>
          </p:cNvPr>
          <p:cNvSpPr>
            <a:spLocks noGrp="1"/>
          </p:cNvSpPr>
          <p:nvPr>
            <p:ph type="title"/>
          </p:nvPr>
        </p:nvSpPr>
        <p:spPr>
          <a:effectLst>
            <a:outerShdw blurRad="50800" dist="38100" dir="2700000" algn="tl" rotWithShape="0">
              <a:prstClr val="black">
                <a:alpha val="40000"/>
              </a:prstClr>
            </a:outerShdw>
          </a:effectLst>
        </p:spPr>
        <p:txBody>
          <a:bodyPr/>
          <a:lstStyle/>
          <a:p>
            <a:r>
              <a:rPr lang="en-AU" dirty="0">
                <a:solidFill>
                  <a:srgbClr val="FF0000"/>
                </a:solidFill>
              </a:rPr>
              <a:t>Research approach</a:t>
            </a:r>
          </a:p>
        </p:txBody>
      </p:sp>
      <p:sp>
        <p:nvSpPr>
          <p:cNvPr id="3" name="Content Placeholder 2">
            <a:extLst>
              <a:ext uri="{FF2B5EF4-FFF2-40B4-BE49-F238E27FC236}">
                <a16:creationId xmlns:a16="http://schemas.microsoft.com/office/drawing/2014/main" xmlns="" id="{235A2581-B012-426E-8F56-E65D66E05A8F}"/>
              </a:ext>
            </a:extLst>
          </p:cNvPr>
          <p:cNvSpPr>
            <a:spLocks noGrp="1"/>
          </p:cNvSpPr>
          <p:nvPr>
            <p:ph idx="1"/>
          </p:nvPr>
        </p:nvSpPr>
        <p:spPr>
          <a:xfrm>
            <a:off x="0" y="1600200"/>
            <a:ext cx="9036496" cy="5069160"/>
          </a:xfrm>
        </p:spPr>
        <p:txBody>
          <a:bodyPr>
            <a:noAutofit/>
          </a:bodyPr>
          <a:lstStyle/>
          <a:p>
            <a:pPr marL="137160" indent="0">
              <a:buNone/>
            </a:pPr>
            <a:r>
              <a:rPr lang="en-AU" sz="2400" b="1" dirty="0">
                <a:latin typeface="+mj-lt"/>
                <a:cs typeface="Times New Roman" pitchFamily="18" charset="0"/>
              </a:rPr>
              <a:t>Qualitative  -  case study design</a:t>
            </a:r>
          </a:p>
          <a:p>
            <a:pPr marL="137160" indent="0">
              <a:buNone/>
            </a:pPr>
            <a:endParaRPr lang="en-AU" sz="1050" b="1" dirty="0">
              <a:latin typeface="+mj-lt"/>
              <a:cs typeface="Times New Roman" pitchFamily="18" charset="0"/>
            </a:endParaRPr>
          </a:p>
          <a:p>
            <a:pPr marL="137160" indent="0">
              <a:buNone/>
            </a:pPr>
            <a:r>
              <a:rPr lang="en-AU" sz="2400" b="1" dirty="0">
                <a:latin typeface="+mj-lt"/>
                <a:cs typeface="Times New Roman" pitchFamily="18" charset="0"/>
              </a:rPr>
              <a:t>      Application of methods include:</a:t>
            </a:r>
          </a:p>
          <a:p>
            <a:pPr marL="137160" indent="0">
              <a:buNone/>
            </a:pPr>
            <a:endParaRPr lang="en-AU" sz="1000" b="1" dirty="0">
              <a:latin typeface="+mj-lt"/>
              <a:cs typeface="Times New Roman" pitchFamily="18" charset="0"/>
            </a:endParaRPr>
          </a:p>
          <a:p>
            <a:pPr lvl="1"/>
            <a:r>
              <a:rPr lang="en-AU" dirty="0">
                <a:latin typeface="+mj-lt"/>
                <a:cs typeface="Times New Roman" pitchFamily="18" charset="0"/>
              </a:rPr>
              <a:t>observation of 24 participants over eight work-shop sessions of three hours followed by questionnaires</a:t>
            </a:r>
          </a:p>
          <a:p>
            <a:pPr lvl="1"/>
            <a:r>
              <a:rPr lang="en-AU" dirty="0">
                <a:latin typeface="+mj-lt"/>
                <a:cs typeface="Times New Roman" pitchFamily="18" charset="0"/>
              </a:rPr>
              <a:t>semi-structured interviews with four facilitators/developers </a:t>
            </a:r>
          </a:p>
          <a:p>
            <a:pPr lvl="1"/>
            <a:r>
              <a:rPr lang="en-AU" dirty="0">
                <a:latin typeface="+mj-lt"/>
                <a:cs typeface="Times New Roman" pitchFamily="18" charset="0"/>
              </a:rPr>
              <a:t>informal conversation with learners, facilitators </a:t>
            </a:r>
          </a:p>
          <a:p>
            <a:pPr lvl="1"/>
            <a:r>
              <a:rPr lang="en-AU" dirty="0">
                <a:latin typeface="+mj-lt"/>
                <a:cs typeface="Times New Roman" pitchFamily="18" charset="0"/>
              </a:rPr>
              <a:t>focus group discussion with three facilitators </a:t>
            </a:r>
          </a:p>
          <a:p>
            <a:pPr lvl="1"/>
            <a:r>
              <a:rPr lang="en-AU" dirty="0">
                <a:latin typeface="+mj-lt"/>
                <a:cs typeface="Times New Roman" pitchFamily="18" charset="0"/>
              </a:rPr>
              <a:t>11 in-depth interviews with eight graduates of 17 (47%) &amp; three ongoing learners </a:t>
            </a:r>
          </a:p>
          <a:p>
            <a:pPr lvl="1"/>
            <a:r>
              <a:rPr lang="en-AU" dirty="0">
                <a:latin typeface="+mj-lt"/>
                <a:cs typeface="Times New Roman" pitchFamily="18" charset="0"/>
              </a:rPr>
              <a:t>Examination of archived documents</a:t>
            </a:r>
          </a:p>
          <a:p>
            <a:endParaRPr lang="en-AU" sz="2400" dirty="0">
              <a:latin typeface="+mj-lt"/>
            </a:endParaRPr>
          </a:p>
        </p:txBody>
      </p:sp>
    </p:spTree>
    <p:extLst>
      <p:ext uri="{BB962C8B-B14F-4D97-AF65-F5344CB8AC3E}">
        <p14:creationId xmlns:p14="http://schemas.microsoft.com/office/powerpoint/2010/main" val="2510833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E85365-7633-404A-BEE1-C63AA6F717AE}"/>
              </a:ext>
            </a:extLst>
          </p:cNvPr>
          <p:cNvSpPr>
            <a:spLocks noGrp="1"/>
          </p:cNvSpPr>
          <p:nvPr>
            <p:ph type="title"/>
          </p:nvPr>
        </p:nvSpPr>
        <p:spPr>
          <a:effectLst>
            <a:outerShdw blurRad="50800" dist="38100" dir="2700000" algn="tl" rotWithShape="0">
              <a:prstClr val="black">
                <a:alpha val="40000"/>
              </a:prstClr>
            </a:outerShdw>
          </a:effectLst>
        </p:spPr>
        <p:txBody>
          <a:bodyPr/>
          <a:lstStyle/>
          <a:p>
            <a:r>
              <a:rPr lang="en-AU" dirty="0">
                <a:solidFill>
                  <a:srgbClr val="FF0000"/>
                </a:solidFill>
              </a:rPr>
              <a:t>What did I find? </a:t>
            </a:r>
          </a:p>
        </p:txBody>
      </p:sp>
      <p:sp>
        <p:nvSpPr>
          <p:cNvPr id="3" name="Content Placeholder 2">
            <a:extLst>
              <a:ext uri="{FF2B5EF4-FFF2-40B4-BE49-F238E27FC236}">
                <a16:creationId xmlns:a16="http://schemas.microsoft.com/office/drawing/2014/main" xmlns="" id="{D0D513D9-2D08-4287-B024-C4477C696C54}"/>
              </a:ext>
            </a:extLst>
          </p:cNvPr>
          <p:cNvSpPr>
            <a:spLocks noGrp="1"/>
          </p:cNvSpPr>
          <p:nvPr>
            <p:ph idx="1"/>
          </p:nvPr>
        </p:nvSpPr>
        <p:spPr>
          <a:xfrm>
            <a:off x="457200" y="1417638"/>
            <a:ext cx="8686800" cy="4891722"/>
          </a:xfrm>
        </p:spPr>
        <p:txBody>
          <a:bodyPr>
            <a:noAutofit/>
          </a:bodyPr>
          <a:lstStyle/>
          <a:p>
            <a:pPr marL="137160" indent="0">
              <a:buNone/>
            </a:pPr>
            <a:endParaRPr lang="en-AU" sz="900" dirty="0">
              <a:latin typeface="+mj-lt"/>
            </a:endParaRPr>
          </a:p>
          <a:p>
            <a:pPr marL="137160" indent="0">
              <a:buNone/>
            </a:pPr>
            <a:r>
              <a:rPr lang="en-AU" sz="3200" dirty="0">
                <a:latin typeface="+mj-lt"/>
              </a:rPr>
              <a:t>Leadership skills are best acquired through formal contextualised training, on-the-job experiences and coaching that considered the local workplace environment.</a:t>
            </a:r>
          </a:p>
          <a:p>
            <a:pPr marL="137160" indent="0">
              <a:buNone/>
            </a:pPr>
            <a:endParaRPr lang="en-AU" sz="3200" dirty="0">
              <a:latin typeface="+mj-lt"/>
            </a:endParaRPr>
          </a:p>
          <a:p>
            <a:pPr marL="137160" indent="0">
              <a:buNone/>
            </a:pPr>
            <a:r>
              <a:rPr lang="en-AU" sz="3200" dirty="0">
                <a:latin typeface="+mj-lt"/>
              </a:rPr>
              <a:t>The training was highly valued by participants as well as departmental executives.</a:t>
            </a:r>
          </a:p>
        </p:txBody>
      </p:sp>
    </p:spTree>
    <p:extLst>
      <p:ext uri="{BB962C8B-B14F-4D97-AF65-F5344CB8AC3E}">
        <p14:creationId xmlns:p14="http://schemas.microsoft.com/office/powerpoint/2010/main" val="18144449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BE3472B65A1143B982F7B2EE1D8377" ma:contentTypeVersion="13" ma:contentTypeDescription="Create a new document." ma:contentTypeScope="" ma:versionID="4ff8073c3b522eb8b9c748b39c812379">
  <xsd:schema xmlns:xsd="http://www.w3.org/2001/XMLSchema" xmlns:xs="http://www.w3.org/2001/XMLSchema" xmlns:p="http://schemas.microsoft.com/office/2006/metadata/properties" xmlns:ns2="fb404576-cde5-42a3-ab17-5103a495c61b" xmlns:ns3="bae00214-0dab-4a74-be3b-bfd7314de5f1" targetNamespace="http://schemas.microsoft.com/office/2006/metadata/properties" ma:root="true" ma:fieldsID="a183c1295684f7746251bca9af5f9e46" ns2:_="" ns3:_="">
    <xsd:import namespace="fb404576-cde5-42a3-ab17-5103a495c61b"/>
    <xsd:import namespace="bae00214-0dab-4a74-be3b-bfd7314de5f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404576-cde5-42a3-ab17-5103a495c6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e00214-0dab-4a74-be3b-bfd7314de5f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7BE5444-36DD-44A5-BF8D-6488A8B0BE23}"/>
</file>

<file path=customXml/itemProps2.xml><?xml version="1.0" encoding="utf-8"?>
<ds:datastoreItem xmlns:ds="http://schemas.openxmlformats.org/officeDocument/2006/customXml" ds:itemID="{DEDF45B2-C89F-4B03-A434-5713297BAD23}"/>
</file>

<file path=customXml/itemProps3.xml><?xml version="1.0" encoding="utf-8"?>
<ds:datastoreItem xmlns:ds="http://schemas.openxmlformats.org/officeDocument/2006/customXml" ds:itemID="{B38674AE-E94D-48FA-B365-5B7BF12FA423}"/>
</file>

<file path=docProps/app.xml><?xml version="1.0" encoding="utf-8"?>
<Properties xmlns="http://schemas.openxmlformats.org/officeDocument/2006/extended-properties" xmlns:vt="http://schemas.openxmlformats.org/officeDocument/2006/docPropsVTypes">
  <Template/>
  <TotalTime>465</TotalTime>
  <Words>988</Words>
  <Application>Microsoft Office PowerPoint</Application>
  <PresentationFormat>On-screen Show (4:3)</PresentationFormat>
  <Paragraphs>146</Paragraphs>
  <Slides>17</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Book Antiqua</vt:lpstr>
      <vt:lpstr>Calibri</vt:lpstr>
      <vt:lpstr>Lucida Sans</vt:lpstr>
      <vt:lpstr>Times New Roman</vt:lpstr>
      <vt:lpstr>Wingdings</vt:lpstr>
      <vt:lpstr>Wingdings 2</vt:lpstr>
      <vt:lpstr>Wingdings 3</vt:lpstr>
      <vt:lpstr>Apex</vt:lpstr>
      <vt:lpstr>Jill Hadley</vt:lpstr>
      <vt:lpstr>Why set up an Enterprise RTO?</vt:lpstr>
      <vt:lpstr>Public Value Theory</vt:lpstr>
      <vt:lpstr>Key research issue</vt:lpstr>
      <vt:lpstr>Leadership training options </vt:lpstr>
      <vt:lpstr>Devising the Diploma</vt:lpstr>
      <vt:lpstr>Structure of Diploma of Public Service (management)</vt:lpstr>
      <vt:lpstr>Research approach</vt:lpstr>
      <vt:lpstr>What did I find? </vt:lpstr>
      <vt:lpstr>Learners’ feedback</vt:lpstr>
      <vt:lpstr>Graduates’ feedback</vt:lpstr>
      <vt:lpstr>Graduates’ discussion</vt:lpstr>
      <vt:lpstr>Key finding from this research</vt:lpstr>
      <vt:lpstr>My conclusion</vt:lpstr>
      <vt:lpstr>Research impact</vt:lpstr>
      <vt:lpstr>A question of flexibility</vt:lpstr>
      <vt:lpstr>What next? </vt:lpstr>
    </vt:vector>
  </TitlesOfParts>
  <Company>Owner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Workventures</dc:creator>
  <cp:lastModifiedBy>Linda</cp:lastModifiedBy>
  <cp:revision>43</cp:revision>
  <dcterms:created xsi:type="dcterms:W3CDTF">2016-04-05T02:41:05Z</dcterms:created>
  <dcterms:modified xsi:type="dcterms:W3CDTF">2018-05-09T07:37:18Z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0x010100E8BE3472B65A1143B982F7B2EE1D8377</vt:lpwstr>
  </property>
</Properties>
</file>