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8.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notesSlides/notesSlide18.xml" ContentType="application/vnd.openxmlformats-officedocument.presentationml.notesSlide+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7.xml" ContentType="application/vnd.openxmlformats-officedocument.presentationml.notesSlide+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11.xml" ContentType="application/vnd.openxmlformats-officedocument.presentationml.notes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4.xml" ContentType="application/vnd.openxmlformats-officedocument.presentationml.notesSlide+xml"/>
  <Override PartName="/ppt/notesSlides/notesSlide9.xml" ContentType="application/vnd.openxmlformats-officedocument.presentationml.notesSlide+xml"/>
  <Override PartName="/ppt/slideLayouts/slideLayout3.xml" ContentType="application/vnd.openxmlformats-officedocument.presentationml.slideLayout+xml"/>
  <Override PartName="/ppt/notesSlides/notesSlide6.xml" ContentType="application/vnd.openxmlformats-officedocument.presentationml.notesSlide+xml"/>
  <Override PartName="/ppt/slideLayouts/slideLayout4.xml" ContentType="application/vnd.openxmlformats-officedocument.presentationml.slideLayout+xml"/>
  <Override PartName="/ppt/notesSlides/notesSlide10.xml" ContentType="application/vnd.openxmlformats-officedocument.presentationml.notesSlide+xml"/>
  <Override PartName="/ppt/notesSlides/notesSlide8.xml" ContentType="application/vnd.openxmlformats-officedocument.presentationml.notesSlide+xml"/>
  <Override PartName="/ppt/charts/style8.xml" ContentType="application/vnd.ms-office.chartstyle+xml"/>
  <Override PartName="/ppt/theme/theme2.xml" ContentType="application/vnd.openxmlformats-officedocument.theme+xml"/>
  <Override PartName="/ppt/theme/theme1.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style7.xml" ContentType="application/vnd.ms-office.chartstyle+xml"/>
  <Override PartName="/ppt/charts/chart7.xml" ContentType="application/vnd.openxmlformats-officedocument.drawingml.chart+xml"/>
  <Override PartName="/ppt/charts/colors7.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style1.xml" ContentType="application/vnd.ms-office.chartstyle+xml"/>
  <Override PartName="/ppt/charts/colors8.xml" ContentType="application/vnd.ms-office.chartcolorstyle+xml"/>
  <Override PartName="/ppt/charts/style4.xml" ContentType="application/vnd.ms-office.chartstyle+xml"/>
  <Override PartName="/ppt/charts/chart4.xml" ContentType="application/vnd.openxmlformats-officedocument.drawingml.chart+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colors2.xml" ContentType="application/vnd.ms-office.chartcolor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notesMasters/notesMaster1.xml" ContentType="application/vnd.openxmlformats-officedocument.presentationml.notesMaster+xml"/>
  <Override PartName="/ppt/charts/style2.xml" ContentType="application/vnd.ms-office.chartstyle+xml"/>
  <Override PartName="/ppt/charts/colors6.xml" ContentType="application/vnd.ms-office.chartcolorstyle+xml"/>
  <Override PartName="/ppt/charts/chart6.xml" ContentType="application/vnd.openxmlformats-officedocument.drawingml.chart+xml"/>
  <Override PartName="/ppt/charts/colors5.xml" ContentType="application/vnd.ms-office.chartcolorstyle+xml"/>
  <Override PartName="/ppt/charts/style6.xml" ContentType="application/vnd.ms-office.chart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8" r:id="rId3"/>
    <p:sldId id="293" r:id="rId4"/>
    <p:sldId id="304" r:id="rId5"/>
    <p:sldId id="306" r:id="rId6"/>
    <p:sldId id="336" r:id="rId7"/>
    <p:sldId id="302" r:id="rId8"/>
    <p:sldId id="314" r:id="rId9"/>
    <p:sldId id="313" r:id="rId10"/>
    <p:sldId id="334" r:id="rId11"/>
    <p:sldId id="335" r:id="rId12"/>
    <p:sldId id="318" r:id="rId13"/>
    <p:sldId id="320" r:id="rId14"/>
    <p:sldId id="328" r:id="rId15"/>
    <p:sldId id="329" r:id="rId16"/>
    <p:sldId id="321" r:id="rId17"/>
    <p:sldId id="325" r:id="rId18"/>
    <p:sldId id="326" r:id="rId19"/>
    <p:sldId id="327" r:id="rId20"/>
    <p:sldId id="289" r:id="rId21"/>
    <p:sldId id="307" r:id="rId22"/>
    <p:sldId id="294" r:id="rId23"/>
    <p:sldId id="295" r:id="rId24"/>
    <p:sldId id="296" r:id="rId25"/>
    <p:sldId id="256" r:id="rId26"/>
    <p:sldId id="280" r:id="rId27"/>
    <p:sldId id="267" r:id="rId28"/>
    <p:sldId id="25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BE"/>
    <a:srgbClr val="FFB200"/>
    <a:srgbClr val="96D152"/>
    <a:srgbClr val="51B3AE"/>
    <a:srgbClr val="F06E57"/>
    <a:srgbClr val="FFC200"/>
    <a:srgbClr val="E1C200"/>
    <a:srgbClr val="FFFFFF"/>
    <a:srgbClr val="003377"/>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9455" autoAdjust="0"/>
  </p:normalViewPr>
  <p:slideViewPr>
    <p:cSldViewPr snapToGrid="0">
      <p:cViewPr varScale="1">
        <p:scale>
          <a:sx n="78" d="100"/>
          <a:sy n="78" d="100"/>
        </p:scale>
        <p:origin x="70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D:\Graph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Youth%20and%20Influencer%20Surveys%20combined.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D:\Grap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Graph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Graph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Graph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Graph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Graph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Graph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Graph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Sheet1!$U$3</c:f>
              <c:strCache>
                <c:ptCount val="1"/>
                <c:pt idx="0">
                  <c:v>Influencer Use</c:v>
                </c:pt>
              </c:strCache>
            </c:strRef>
          </c:tx>
          <c:spPr>
            <a:solidFill>
              <a:srgbClr val="FFB200"/>
            </a:solidFill>
            <a:ln>
              <a:noFill/>
            </a:ln>
            <a:effectLst/>
          </c:spPr>
          <c:invertIfNegative val="0"/>
          <c:cat>
            <c:strRef>
              <c:f>Sheet1!$T$4:$T$6</c:f>
              <c:strCache>
                <c:ptCount val="3"/>
                <c:pt idx="0">
                  <c:v>Flyers</c:v>
                </c:pt>
                <c:pt idx="1">
                  <c:v>Information Packs</c:v>
                </c:pt>
                <c:pt idx="2">
                  <c:v>Facts Sheets</c:v>
                </c:pt>
              </c:strCache>
            </c:strRef>
          </c:cat>
          <c:val>
            <c:numRef>
              <c:f>Sheet1!$U$4:$U$6</c:f>
              <c:numCache>
                <c:formatCode>0%</c:formatCode>
                <c:ptCount val="3"/>
                <c:pt idx="0">
                  <c:v>0.95</c:v>
                </c:pt>
                <c:pt idx="1">
                  <c:v>0.9</c:v>
                </c:pt>
                <c:pt idx="2">
                  <c:v>0.95</c:v>
                </c:pt>
              </c:numCache>
            </c:numRef>
          </c:val>
          <c:extLst xmlns:c16r2="http://schemas.microsoft.com/office/drawing/2015/06/chart">
            <c:ext xmlns:c16="http://schemas.microsoft.com/office/drawing/2014/chart" uri="{C3380CC4-5D6E-409C-BE32-E72D297353CC}">
              <c16:uniqueId val="{00000000-FA59-4C22-9C19-DC35F1A0A202}"/>
            </c:ext>
          </c:extLst>
        </c:ser>
        <c:ser>
          <c:idx val="1"/>
          <c:order val="1"/>
          <c:tx>
            <c:strRef>
              <c:f>Sheet1!$V$3</c:f>
              <c:strCache>
                <c:ptCount val="1"/>
                <c:pt idx="0">
                  <c:v>Influencer Helpful</c:v>
                </c:pt>
              </c:strCache>
            </c:strRef>
          </c:tx>
          <c:spPr>
            <a:noFill/>
            <a:ln>
              <a:noFill/>
            </a:ln>
            <a:effectLst/>
          </c:spPr>
          <c:invertIfNegative val="0"/>
          <c:cat>
            <c:strRef>
              <c:f>Sheet1!$T$4:$T$6</c:f>
              <c:strCache>
                <c:ptCount val="3"/>
                <c:pt idx="0">
                  <c:v>Flyers</c:v>
                </c:pt>
                <c:pt idx="1">
                  <c:v>Information Packs</c:v>
                </c:pt>
                <c:pt idx="2">
                  <c:v>Facts Sheets</c:v>
                </c:pt>
              </c:strCache>
            </c:strRef>
          </c:cat>
          <c:val>
            <c:numRef>
              <c:f>Sheet1!$V$4:$V$6</c:f>
              <c:numCache>
                <c:formatCode>0%</c:formatCode>
                <c:ptCount val="3"/>
                <c:pt idx="0">
                  <c:v>0.86</c:v>
                </c:pt>
                <c:pt idx="1">
                  <c:v>0.89</c:v>
                </c:pt>
                <c:pt idx="2">
                  <c:v>0.91</c:v>
                </c:pt>
              </c:numCache>
            </c:numRef>
          </c:val>
          <c:extLst xmlns:c16r2="http://schemas.microsoft.com/office/drawing/2015/06/chart">
            <c:ext xmlns:c16="http://schemas.microsoft.com/office/drawing/2014/chart" uri="{C3380CC4-5D6E-409C-BE32-E72D297353CC}">
              <c16:uniqueId val="{00000001-FA59-4C22-9C19-DC35F1A0A202}"/>
            </c:ext>
          </c:extLst>
        </c:ser>
        <c:ser>
          <c:idx val="2"/>
          <c:order val="2"/>
          <c:tx>
            <c:strRef>
              <c:f>Sheet1!$W$3</c:f>
              <c:strCache>
                <c:ptCount val="1"/>
                <c:pt idx="0">
                  <c:v>Youth Use</c:v>
                </c:pt>
              </c:strCache>
            </c:strRef>
          </c:tx>
          <c:spPr>
            <a:solidFill>
              <a:srgbClr val="51B3AE"/>
            </a:solidFill>
            <a:ln>
              <a:noFill/>
            </a:ln>
            <a:effectLst/>
          </c:spPr>
          <c:invertIfNegative val="0"/>
          <c:cat>
            <c:strRef>
              <c:f>Sheet1!$T$4:$T$6</c:f>
              <c:strCache>
                <c:ptCount val="3"/>
                <c:pt idx="0">
                  <c:v>Flyers</c:v>
                </c:pt>
                <c:pt idx="1">
                  <c:v>Information Packs</c:v>
                </c:pt>
                <c:pt idx="2">
                  <c:v>Facts Sheets</c:v>
                </c:pt>
              </c:strCache>
            </c:strRef>
          </c:cat>
          <c:val>
            <c:numRef>
              <c:f>Sheet1!$W$4:$W$6</c:f>
              <c:numCache>
                <c:formatCode>0%</c:formatCode>
                <c:ptCount val="3"/>
                <c:pt idx="0">
                  <c:v>0.52</c:v>
                </c:pt>
                <c:pt idx="1">
                  <c:v>0.63</c:v>
                </c:pt>
                <c:pt idx="2">
                  <c:v>0.53</c:v>
                </c:pt>
              </c:numCache>
            </c:numRef>
          </c:val>
          <c:extLst xmlns:c16r2="http://schemas.microsoft.com/office/drawing/2015/06/chart">
            <c:ext xmlns:c16="http://schemas.microsoft.com/office/drawing/2014/chart" uri="{C3380CC4-5D6E-409C-BE32-E72D297353CC}">
              <c16:uniqueId val="{00000002-FA59-4C22-9C19-DC35F1A0A202}"/>
            </c:ext>
          </c:extLst>
        </c:ser>
        <c:ser>
          <c:idx val="3"/>
          <c:order val="3"/>
          <c:tx>
            <c:strRef>
              <c:f>Sheet1!$X$3</c:f>
              <c:strCache>
                <c:ptCount val="1"/>
                <c:pt idx="0">
                  <c:v>Youth Helpful</c:v>
                </c:pt>
              </c:strCache>
            </c:strRef>
          </c:tx>
          <c:spPr>
            <a:noFill/>
            <a:ln>
              <a:noFill/>
            </a:ln>
            <a:effectLst/>
          </c:spPr>
          <c:invertIfNegative val="0"/>
          <c:cat>
            <c:strRef>
              <c:f>Sheet1!$T$4:$T$6</c:f>
              <c:strCache>
                <c:ptCount val="3"/>
                <c:pt idx="0">
                  <c:v>Flyers</c:v>
                </c:pt>
                <c:pt idx="1">
                  <c:v>Information Packs</c:v>
                </c:pt>
                <c:pt idx="2">
                  <c:v>Facts Sheets</c:v>
                </c:pt>
              </c:strCache>
            </c:strRef>
          </c:cat>
          <c:val>
            <c:numRef>
              <c:f>Sheet1!$X$4:$X$6</c:f>
              <c:numCache>
                <c:formatCode>0%</c:formatCode>
                <c:ptCount val="3"/>
                <c:pt idx="0">
                  <c:v>0.47</c:v>
                </c:pt>
                <c:pt idx="1">
                  <c:v>0.74</c:v>
                </c:pt>
                <c:pt idx="2">
                  <c:v>0.63</c:v>
                </c:pt>
              </c:numCache>
            </c:numRef>
          </c:val>
          <c:extLst xmlns:c16r2="http://schemas.microsoft.com/office/drawing/2015/06/chart">
            <c:ext xmlns:c16="http://schemas.microsoft.com/office/drawing/2014/chart" uri="{C3380CC4-5D6E-409C-BE32-E72D297353CC}">
              <c16:uniqueId val="{00000003-FA59-4C22-9C19-DC35F1A0A202}"/>
            </c:ext>
          </c:extLst>
        </c:ser>
        <c:ser>
          <c:idx val="4"/>
          <c:order val="4"/>
          <c:tx>
            <c:strRef>
              <c:f>Sheet1!$Y$3</c:f>
              <c:strCache>
                <c:ptCount val="1"/>
                <c:pt idx="0">
                  <c:v>Youth Should Use (Influencer)</c:v>
                </c:pt>
              </c:strCache>
            </c:strRef>
          </c:tx>
          <c:spPr>
            <a:noFill/>
            <a:ln>
              <a:noFill/>
            </a:ln>
            <a:effectLst/>
          </c:spPr>
          <c:invertIfNegative val="0"/>
          <c:cat>
            <c:strRef>
              <c:f>Sheet1!$T$4:$T$6</c:f>
              <c:strCache>
                <c:ptCount val="3"/>
                <c:pt idx="0">
                  <c:v>Flyers</c:v>
                </c:pt>
                <c:pt idx="1">
                  <c:v>Information Packs</c:v>
                </c:pt>
                <c:pt idx="2">
                  <c:v>Facts Sheets</c:v>
                </c:pt>
              </c:strCache>
            </c:strRef>
          </c:cat>
          <c:val>
            <c:numRef>
              <c:f>Sheet1!$Y$4:$Y$6</c:f>
              <c:numCache>
                <c:formatCode>0%</c:formatCode>
                <c:ptCount val="3"/>
                <c:pt idx="0">
                  <c:v>0.88</c:v>
                </c:pt>
                <c:pt idx="1">
                  <c:v>0.69</c:v>
                </c:pt>
                <c:pt idx="2">
                  <c:v>0.75</c:v>
                </c:pt>
              </c:numCache>
            </c:numRef>
          </c:val>
          <c:extLst xmlns:c16r2="http://schemas.microsoft.com/office/drawing/2015/06/chart">
            <c:ext xmlns:c16="http://schemas.microsoft.com/office/drawing/2014/chart" uri="{C3380CC4-5D6E-409C-BE32-E72D297353CC}">
              <c16:uniqueId val="{00000004-FA59-4C22-9C19-DC35F1A0A202}"/>
            </c:ext>
          </c:extLst>
        </c:ser>
        <c:dLbls>
          <c:showLegendKey val="0"/>
          <c:showVal val="0"/>
          <c:showCatName val="0"/>
          <c:showSerName val="0"/>
          <c:showPercent val="0"/>
          <c:showBubbleSize val="0"/>
        </c:dLbls>
        <c:gapWidth val="219"/>
        <c:overlap val="-27"/>
        <c:axId val="308223960"/>
        <c:axId val="308229056"/>
      </c:barChart>
      <c:catAx>
        <c:axId val="308223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mo" panose="020B0604020202020204"/>
                <a:ea typeface="+mn-ea"/>
                <a:cs typeface="+mn-cs"/>
              </a:defRPr>
            </a:pPr>
            <a:endParaRPr lang="en-US"/>
          </a:p>
        </c:txPr>
        <c:crossAx val="308229056"/>
        <c:crosses val="autoZero"/>
        <c:auto val="1"/>
        <c:lblAlgn val="ctr"/>
        <c:lblOffset val="100"/>
        <c:noMultiLvlLbl val="0"/>
      </c:catAx>
      <c:valAx>
        <c:axId val="3082290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mo" panose="020B0604020202020204"/>
                <a:ea typeface="+mn-ea"/>
                <a:cs typeface="+mn-cs"/>
              </a:defRPr>
            </a:pPr>
            <a:endParaRPr lang="en-US"/>
          </a:p>
        </c:txPr>
        <c:crossAx val="308223960"/>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mo" panose="020B0604020202020204"/>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600">
          <a:latin typeface="Arimo" panose="020B0604020202020204"/>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Youth!$AN$112</c:f>
              <c:strCache>
                <c:ptCount val="1"/>
                <c:pt idx="0">
                  <c:v>Use</c:v>
                </c:pt>
              </c:strCache>
            </c:strRef>
          </c:tx>
          <c:spPr>
            <a:solidFill>
              <a:srgbClr val="FFB200"/>
            </a:solidFill>
            <a:ln>
              <a:noFill/>
            </a:ln>
            <a:effectLst/>
          </c:spPr>
          <c:invertIfNegative val="0"/>
          <c:cat>
            <c:strRef>
              <c:f>Youth!$AM$113:$AM$117</c:f>
              <c:strCache>
                <c:ptCount val="5"/>
                <c:pt idx="0">
                  <c:v>Family</c:v>
                </c:pt>
                <c:pt idx="1">
                  <c:v>Friends</c:v>
                </c:pt>
                <c:pt idx="2">
                  <c:v>Classes</c:v>
                </c:pt>
                <c:pt idx="3">
                  <c:v>Teacher</c:v>
                </c:pt>
                <c:pt idx="4">
                  <c:v>Career Adviser</c:v>
                </c:pt>
              </c:strCache>
            </c:strRef>
          </c:cat>
          <c:val>
            <c:numRef>
              <c:f>Youth!$AN$113:$AN$117</c:f>
              <c:numCache>
                <c:formatCode>0%</c:formatCode>
                <c:ptCount val="5"/>
                <c:pt idx="0">
                  <c:v>0.91566265060240959</c:v>
                </c:pt>
                <c:pt idx="1">
                  <c:v>0.88235294117647056</c:v>
                </c:pt>
                <c:pt idx="2">
                  <c:v>0.7407407407407407</c:v>
                </c:pt>
                <c:pt idx="3">
                  <c:v>0.67</c:v>
                </c:pt>
                <c:pt idx="4">
                  <c:v>0.52380952380952384</c:v>
                </c:pt>
              </c:numCache>
            </c:numRef>
          </c:val>
          <c:extLst xmlns:c16r2="http://schemas.microsoft.com/office/drawing/2015/06/chart">
            <c:ext xmlns:c16="http://schemas.microsoft.com/office/drawing/2014/chart" uri="{C3380CC4-5D6E-409C-BE32-E72D297353CC}">
              <c16:uniqueId val="{00000000-97D1-44CC-BFD3-D8AC9968CDB6}"/>
            </c:ext>
          </c:extLst>
        </c:ser>
        <c:ser>
          <c:idx val="1"/>
          <c:order val="1"/>
          <c:tx>
            <c:strRef>
              <c:f>Youth!$AO$112</c:f>
              <c:strCache>
                <c:ptCount val="1"/>
                <c:pt idx="0">
                  <c:v>Help</c:v>
                </c:pt>
              </c:strCache>
            </c:strRef>
          </c:tx>
          <c:spPr>
            <a:solidFill>
              <a:srgbClr val="0077BE"/>
            </a:solidFill>
            <a:ln>
              <a:noFill/>
            </a:ln>
            <a:effectLst/>
          </c:spPr>
          <c:invertIfNegative val="0"/>
          <c:cat>
            <c:strRef>
              <c:f>Youth!$AM$113:$AM$117</c:f>
              <c:strCache>
                <c:ptCount val="5"/>
                <c:pt idx="0">
                  <c:v>Family</c:v>
                </c:pt>
                <c:pt idx="1">
                  <c:v>Friends</c:v>
                </c:pt>
                <c:pt idx="2">
                  <c:v>Classes</c:v>
                </c:pt>
                <c:pt idx="3">
                  <c:v>Teacher</c:v>
                </c:pt>
                <c:pt idx="4">
                  <c:v>Career Adviser</c:v>
                </c:pt>
              </c:strCache>
            </c:strRef>
          </c:cat>
          <c:val>
            <c:numRef>
              <c:f>Youth!$AO$113:$AO$117</c:f>
              <c:numCache>
                <c:formatCode>0%</c:formatCode>
                <c:ptCount val="5"/>
                <c:pt idx="0">
                  <c:v>0.75609756097560976</c:v>
                </c:pt>
                <c:pt idx="1">
                  <c:v>0.77777777777777779</c:v>
                </c:pt>
                <c:pt idx="2">
                  <c:v>0.70588235294117652</c:v>
                </c:pt>
                <c:pt idx="3">
                  <c:v>0.64</c:v>
                </c:pt>
                <c:pt idx="4">
                  <c:v>0.64179104477611937</c:v>
                </c:pt>
              </c:numCache>
            </c:numRef>
          </c:val>
          <c:extLst xmlns:c16r2="http://schemas.microsoft.com/office/drawing/2015/06/chart">
            <c:ext xmlns:c16="http://schemas.microsoft.com/office/drawing/2014/chart" uri="{C3380CC4-5D6E-409C-BE32-E72D297353CC}">
              <c16:uniqueId val="{00000001-97D1-44CC-BFD3-D8AC9968CDB6}"/>
            </c:ext>
          </c:extLst>
        </c:ser>
        <c:dLbls>
          <c:showLegendKey val="0"/>
          <c:showVal val="0"/>
          <c:showCatName val="0"/>
          <c:showSerName val="0"/>
          <c:showPercent val="0"/>
          <c:showBubbleSize val="0"/>
        </c:dLbls>
        <c:gapWidth val="219"/>
        <c:overlap val="-27"/>
        <c:axId val="400711136"/>
        <c:axId val="400710744"/>
      </c:barChart>
      <c:catAx>
        <c:axId val="40071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mo" panose="020B0604020202020204"/>
                <a:ea typeface="+mn-ea"/>
                <a:cs typeface="+mn-cs"/>
              </a:defRPr>
            </a:pPr>
            <a:endParaRPr lang="en-US"/>
          </a:p>
        </c:txPr>
        <c:crossAx val="400710744"/>
        <c:crosses val="autoZero"/>
        <c:auto val="1"/>
        <c:lblAlgn val="ctr"/>
        <c:lblOffset val="100"/>
        <c:noMultiLvlLbl val="0"/>
      </c:catAx>
      <c:valAx>
        <c:axId val="400710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mo" panose="020B0604020202020204"/>
                <a:ea typeface="+mn-ea"/>
                <a:cs typeface="+mn-cs"/>
              </a:defRPr>
            </a:pPr>
            <a:endParaRPr lang="en-US"/>
          </a:p>
        </c:txPr>
        <c:crossAx val="40071113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mo" panose="020B0604020202020204"/>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latin typeface="Arimo" panose="020B0604020202020204"/>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Sheet1!$U$3</c:f>
              <c:strCache>
                <c:ptCount val="1"/>
                <c:pt idx="0">
                  <c:v>Influencer Use</c:v>
                </c:pt>
              </c:strCache>
            </c:strRef>
          </c:tx>
          <c:spPr>
            <a:solidFill>
              <a:srgbClr val="FFB200">
                <a:alpha val="50000"/>
              </a:srgbClr>
            </a:solidFill>
            <a:ln>
              <a:noFill/>
            </a:ln>
            <a:effectLst/>
          </c:spPr>
          <c:invertIfNegative val="0"/>
          <c:cat>
            <c:strRef>
              <c:f>Sheet1!$T$4:$T$6</c:f>
              <c:strCache>
                <c:ptCount val="3"/>
                <c:pt idx="0">
                  <c:v>Flyers</c:v>
                </c:pt>
                <c:pt idx="1">
                  <c:v>Information Packs</c:v>
                </c:pt>
                <c:pt idx="2">
                  <c:v>Facts Sheets</c:v>
                </c:pt>
              </c:strCache>
            </c:strRef>
          </c:cat>
          <c:val>
            <c:numRef>
              <c:f>Sheet1!$U$4:$U$6</c:f>
              <c:numCache>
                <c:formatCode>0%</c:formatCode>
                <c:ptCount val="3"/>
                <c:pt idx="0">
                  <c:v>0.95</c:v>
                </c:pt>
                <c:pt idx="1">
                  <c:v>0.9</c:v>
                </c:pt>
                <c:pt idx="2">
                  <c:v>0.95</c:v>
                </c:pt>
              </c:numCache>
            </c:numRef>
          </c:val>
          <c:extLst xmlns:c16r2="http://schemas.microsoft.com/office/drawing/2015/06/chart">
            <c:ext xmlns:c16="http://schemas.microsoft.com/office/drawing/2014/chart" uri="{C3380CC4-5D6E-409C-BE32-E72D297353CC}">
              <c16:uniqueId val="{00000000-FA59-4C22-9C19-DC35F1A0A202}"/>
            </c:ext>
          </c:extLst>
        </c:ser>
        <c:ser>
          <c:idx val="1"/>
          <c:order val="1"/>
          <c:tx>
            <c:strRef>
              <c:f>Sheet1!$V$3</c:f>
              <c:strCache>
                <c:ptCount val="1"/>
                <c:pt idx="0">
                  <c:v>Influencer Helpful</c:v>
                </c:pt>
              </c:strCache>
            </c:strRef>
          </c:tx>
          <c:spPr>
            <a:solidFill>
              <a:srgbClr val="F06E57"/>
            </a:solidFill>
            <a:ln>
              <a:noFill/>
            </a:ln>
            <a:effectLst/>
          </c:spPr>
          <c:invertIfNegative val="0"/>
          <c:cat>
            <c:strRef>
              <c:f>Sheet1!$T$4:$T$6</c:f>
              <c:strCache>
                <c:ptCount val="3"/>
                <c:pt idx="0">
                  <c:v>Flyers</c:v>
                </c:pt>
                <c:pt idx="1">
                  <c:v>Information Packs</c:v>
                </c:pt>
                <c:pt idx="2">
                  <c:v>Facts Sheets</c:v>
                </c:pt>
              </c:strCache>
            </c:strRef>
          </c:cat>
          <c:val>
            <c:numRef>
              <c:f>Sheet1!$V$4:$V$6</c:f>
              <c:numCache>
                <c:formatCode>0%</c:formatCode>
                <c:ptCount val="3"/>
                <c:pt idx="0">
                  <c:v>0.86</c:v>
                </c:pt>
                <c:pt idx="1">
                  <c:v>0.89</c:v>
                </c:pt>
                <c:pt idx="2">
                  <c:v>0.91</c:v>
                </c:pt>
              </c:numCache>
            </c:numRef>
          </c:val>
          <c:extLst xmlns:c16r2="http://schemas.microsoft.com/office/drawing/2015/06/chart">
            <c:ext xmlns:c16="http://schemas.microsoft.com/office/drawing/2014/chart" uri="{C3380CC4-5D6E-409C-BE32-E72D297353CC}">
              <c16:uniqueId val="{00000001-FA59-4C22-9C19-DC35F1A0A202}"/>
            </c:ext>
          </c:extLst>
        </c:ser>
        <c:ser>
          <c:idx val="2"/>
          <c:order val="2"/>
          <c:tx>
            <c:strRef>
              <c:f>Sheet1!$W$3</c:f>
              <c:strCache>
                <c:ptCount val="1"/>
                <c:pt idx="0">
                  <c:v>Youth Use</c:v>
                </c:pt>
              </c:strCache>
            </c:strRef>
          </c:tx>
          <c:spPr>
            <a:solidFill>
              <a:srgbClr val="51B3AE">
                <a:alpha val="50000"/>
              </a:srgbClr>
            </a:solidFill>
            <a:ln>
              <a:noFill/>
            </a:ln>
            <a:effectLst/>
          </c:spPr>
          <c:invertIfNegative val="0"/>
          <c:cat>
            <c:strRef>
              <c:f>Sheet1!$T$4:$T$6</c:f>
              <c:strCache>
                <c:ptCount val="3"/>
                <c:pt idx="0">
                  <c:v>Flyers</c:v>
                </c:pt>
                <c:pt idx="1">
                  <c:v>Information Packs</c:v>
                </c:pt>
                <c:pt idx="2">
                  <c:v>Facts Sheets</c:v>
                </c:pt>
              </c:strCache>
            </c:strRef>
          </c:cat>
          <c:val>
            <c:numRef>
              <c:f>Sheet1!$W$4:$W$6</c:f>
              <c:numCache>
                <c:formatCode>0%</c:formatCode>
                <c:ptCount val="3"/>
                <c:pt idx="0">
                  <c:v>0.52</c:v>
                </c:pt>
                <c:pt idx="1">
                  <c:v>0.63</c:v>
                </c:pt>
                <c:pt idx="2">
                  <c:v>0.53</c:v>
                </c:pt>
              </c:numCache>
            </c:numRef>
          </c:val>
          <c:extLst xmlns:c16r2="http://schemas.microsoft.com/office/drawing/2015/06/chart">
            <c:ext xmlns:c16="http://schemas.microsoft.com/office/drawing/2014/chart" uri="{C3380CC4-5D6E-409C-BE32-E72D297353CC}">
              <c16:uniqueId val="{00000002-FA59-4C22-9C19-DC35F1A0A202}"/>
            </c:ext>
          </c:extLst>
        </c:ser>
        <c:ser>
          <c:idx val="3"/>
          <c:order val="3"/>
          <c:tx>
            <c:strRef>
              <c:f>Sheet1!$X$3</c:f>
              <c:strCache>
                <c:ptCount val="1"/>
                <c:pt idx="0">
                  <c:v>Youth Helpful</c:v>
                </c:pt>
              </c:strCache>
            </c:strRef>
          </c:tx>
          <c:spPr>
            <a:solidFill>
              <a:srgbClr val="96D152"/>
            </a:solidFill>
            <a:ln>
              <a:noFill/>
            </a:ln>
            <a:effectLst/>
          </c:spPr>
          <c:invertIfNegative val="0"/>
          <c:cat>
            <c:strRef>
              <c:f>Sheet1!$T$4:$T$6</c:f>
              <c:strCache>
                <c:ptCount val="3"/>
                <c:pt idx="0">
                  <c:v>Flyers</c:v>
                </c:pt>
                <c:pt idx="1">
                  <c:v>Information Packs</c:v>
                </c:pt>
                <c:pt idx="2">
                  <c:v>Facts Sheets</c:v>
                </c:pt>
              </c:strCache>
            </c:strRef>
          </c:cat>
          <c:val>
            <c:numRef>
              <c:f>Sheet1!$X$4:$X$6</c:f>
              <c:numCache>
                <c:formatCode>0%</c:formatCode>
                <c:ptCount val="3"/>
                <c:pt idx="0">
                  <c:v>0.47</c:v>
                </c:pt>
                <c:pt idx="1">
                  <c:v>0.74</c:v>
                </c:pt>
                <c:pt idx="2">
                  <c:v>0.63</c:v>
                </c:pt>
              </c:numCache>
            </c:numRef>
          </c:val>
          <c:extLst xmlns:c16r2="http://schemas.microsoft.com/office/drawing/2015/06/chart">
            <c:ext xmlns:c16="http://schemas.microsoft.com/office/drawing/2014/chart" uri="{C3380CC4-5D6E-409C-BE32-E72D297353CC}">
              <c16:uniqueId val="{00000003-FA59-4C22-9C19-DC35F1A0A202}"/>
            </c:ext>
          </c:extLst>
        </c:ser>
        <c:ser>
          <c:idx val="4"/>
          <c:order val="4"/>
          <c:tx>
            <c:strRef>
              <c:f>Sheet1!$Y$3</c:f>
              <c:strCache>
                <c:ptCount val="1"/>
                <c:pt idx="0">
                  <c:v>Youth Should Use (Influencer)</c:v>
                </c:pt>
              </c:strCache>
            </c:strRef>
          </c:tx>
          <c:spPr>
            <a:noFill/>
            <a:ln>
              <a:noFill/>
            </a:ln>
            <a:effectLst/>
          </c:spPr>
          <c:invertIfNegative val="0"/>
          <c:cat>
            <c:strRef>
              <c:f>Sheet1!$T$4:$T$6</c:f>
              <c:strCache>
                <c:ptCount val="3"/>
                <c:pt idx="0">
                  <c:v>Flyers</c:v>
                </c:pt>
                <c:pt idx="1">
                  <c:v>Information Packs</c:v>
                </c:pt>
                <c:pt idx="2">
                  <c:v>Facts Sheets</c:v>
                </c:pt>
              </c:strCache>
            </c:strRef>
          </c:cat>
          <c:val>
            <c:numRef>
              <c:f>Sheet1!$Y$4:$Y$6</c:f>
              <c:numCache>
                <c:formatCode>0%</c:formatCode>
                <c:ptCount val="3"/>
                <c:pt idx="0">
                  <c:v>0.88</c:v>
                </c:pt>
                <c:pt idx="1">
                  <c:v>0.69</c:v>
                </c:pt>
                <c:pt idx="2">
                  <c:v>0.75</c:v>
                </c:pt>
              </c:numCache>
            </c:numRef>
          </c:val>
          <c:extLst xmlns:c16r2="http://schemas.microsoft.com/office/drawing/2015/06/chart">
            <c:ext xmlns:c16="http://schemas.microsoft.com/office/drawing/2014/chart" uri="{C3380CC4-5D6E-409C-BE32-E72D297353CC}">
              <c16:uniqueId val="{00000004-FA59-4C22-9C19-DC35F1A0A202}"/>
            </c:ext>
          </c:extLst>
        </c:ser>
        <c:dLbls>
          <c:showLegendKey val="0"/>
          <c:showVal val="0"/>
          <c:showCatName val="0"/>
          <c:showSerName val="0"/>
          <c:showPercent val="0"/>
          <c:showBubbleSize val="0"/>
        </c:dLbls>
        <c:gapWidth val="219"/>
        <c:overlap val="-27"/>
        <c:axId val="308230232"/>
        <c:axId val="308231016"/>
      </c:barChart>
      <c:catAx>
        <c:axId val="308230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mo" panose="020B0604020202020204"/>
                <a:ea typeface="+mn-ea"/>
                <a:cs typeface="+mn-cs"/>
              </a:defRPr>
            </a:pPr>
            <a:endParaRPr lang="en-US"/>
          </a:p>
        </c:txPr>
        <c:crossAx val="308231016"/>
        <c:crosses val="autoZero"/>
        <c:auto val="1"/>
        <c:lblAlgn val="ctr"/>
        <c:lblOffset val="100"/>
        <c:noMultiLvlLbl val="0"/>
      </c:catAx>
      <c:valAx>
        <c:axId val="3082310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mo" panose="020B0604020202020204"/>
                <a:ea typeface="+mn-ea"/>
                <a:cs typeface="+mn-cs"/>
              </a:defRPr>
            </a:pPr>
            <a:endParaRPr lang="en-US"/>
          </a:p>
        </c:txPr>
        <c:crossAx val="308230232"/>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mo" panose="020B0604020202020204"/>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600">
          <a:latin typeface="Arimo" panose="020B0604020202020204"/>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Sheet1!$U$3</c:f>
              <c:strCache>
                <c:ptCount val="1"/>
                <c:pt idx="0">
                  <c:v>Influencer Use</c:v>
                </c:pt>
              </c:strCache>
            </c:strRef>
          </c:tx>
          <c:spPr>
            <a:solidFill>
              <a:srgbClr val="FFB200">
                <a:alpha val="50000"/>
              </a:srgbClr>
            </a:solidFill>
            <a:ln>
              <a:noFill/>
            </a:ln>
            <a:effectLst/>
          </c:spPr>
          <c:invertIfNegative val="0"/>
          <c:cat>
            <c:strRef>
              <c:f>Sheet1!$T$4:$T$6</c:f>
              <c:strCache>
                <c:ptCount val="3"/>
                <c:pt idx="0">
                  <c:v>Flyers</c:v>
                </c:pt>
                <c:pt idx="1">
                  <c:v>Information Packs</c:v>
                </c:pt>
                <c:pt idx="2">
                  <c:v>Facts Sheets</c:v>
                </c:pt>
              </c:strCache>
            </c:strRef>
          </c:cat>
          <c:val>
            <c:numRef>
              <c:f>Sheet1!$U$4:$U$6</c:f>
              <c:numCache>
                <c:formatCode>0%</c:formatCode>
                <c:ptCount val="3"/>
                <c:pt idx="0">
                  <c:v>0.95</c:v>
                </c:pt>
                <c:pt idx="1">
                  <c:v>0.9</c:v>
                </c:pt>
                <c:pt idx="2">
                  <c:v>0.95</c:v>
                </c:pt>
              </c:numCache>
            </c:numRef>
          </c:val>
          <c:extLst xmlns:c16r2="http://schemas.microsoft.com/office/drawing/2015/06/chart">
            <c:ext xmlns:c16="http://schemas.microsoft.com/office/drawing/2014/chart" uri="{C3380CC4-5D6E-409C-BE32-E72D297353CC}">
              <c16:uniqueId val="{00000000-FA59-4C22-9C19-DC35F1A0A202}"/>
            </c:ext>
          </c:extLst>
        </c:ser>
        <c:ser>
          <c:idx val="1"/>
          <c:order val="1"/>
          <c:tx>
            <c:strRef>
              <c:f>Sheet1!$V$3</c:f>
              <c:strCache>
                <c:ptCount val="1"/>
                <c:pt idx="0">
                  <c:v>Influencer Helpful</c:v>
                </c:pt>
              </c:strCache>
            </c:strRef>
          </c:tx>
          <c:spPr>
            <a:solidFill>
              <a:srgbClr val="F06E57">
                <a:alpha val="50000"/>
              </a:srgbClr>
            </a:solidFill>
            <a:ln>
              <a:noFill/>
            </a:ln>
            <a:effectLst/>
          </c:spPr>
          <c:invertIfNegative val="0"/>
          <c:cat>
            <c:strRef>
              <c:f>Sheet1!$T$4:$T$6</c:f>
              <c:strCache>
                <c:ptCount val="3"/>
                <c:pt idx="0">
                  <c:v>Flyers</c:v>
                </c:pt>
                <c:pt idx="1">
                  <c:v>Information Packs</c:v>
                </c:pt>
                <c:pt idx="2">
                  <c:v>Facts Sheets</c:v>
                </c:pt>
              </c:strCache>
            </c:strRef>
          </c:cat>
          <c:val>
            <c:numRef>
              <c:f>Sheet1!$V$4:$V$6</c:f>
              <c:numCache>
                <c:formatCode>0%</c:formatCode>
                <c:ptCount val="3"/>
                <c:pt idx="0">
                  <c:v>0.86</c:v>
                </c:pt>
                <c:pt idx="1">
                  <c:v>0.89</c:v>
                </c:pt>
                <c:pt idx="2">
                  <c:v>0.91</c:v>
                </c:pt>
              </c:numCache>
            </c:numRef>
          </c:val>
          <c:extLst xmlns:c16r2="http://schemas.microsoft.com/office/drawing/2015/06/chart">
            <c:ext xmlns:c16="http://schemas.microsoft.com/office/drawing/2014/chart" uri="{C3380CC4-5D6E-409C-BE32-E72D297353CC}">
              <c16:uniqueId val="{00000001-FA59-4C22-9C19-DC35F1A0A202}"/>
            </c:ext>
          </c:extLst>
        </c:ser>
        <c:ser>
          <c:idx val="2"/>
          <c:order val="2"/>
          <c:tx>
            <c:strRef>
              <c:f>Sheet1!$W$3</c:f>
              <c:strCache>
                <c:ptCount val="1"/>
                <c:pt idx="0">
                  <c:v>Youth Use</c:v>
                </c:pt>
              </c:strCache>
            </c:strRef>
          </c:tx>
          <c:spPr>
            <a:solidFill>
              <a:srgbClr val="51B3AE">
                <a:alpha val="50000"/>
              </a:srgbClr>
            </a:solidFill>
            <a:ln>
              <a:noFill/>
            </a:ln>
            <a:effectLst/>
          </c:spPr>
          <c:invertIfNegative val="0"/>
          <c:cat>
            <c:strRef>
              <c:f>Sheet1!$T$4:$T$6</c:f>
              <c:strCache>
                <c:ptCount val="3"/>
                <c:pt idx="0">
                  <c:v>Flyers</c:v>
                </c:pt>
                <c:pt idx="1">
                  <c:v>Information Packs</c:v>
                </c:pt>
                <c:pt idx="2">
                  <c:v>Facts Sheets</c:v>
                </c:pt>
              </c:strCache>
            </c:strRef>
          </c:cat>
          <c:val>
            <c:numRef>
              <c:f>Sheet1!$W$4:$W$6</c:f>
              <c:numCache>
                <c:formatCode>0%</c:formatCode>
                <c:ptCount val="3"/>
                <c:pt idx="0">
                  <c:v>0.52</c:v>
                </c:pt>
                <c:pt idx="1">
                  <c:v>0.63</c:v>
                </c:pt>
                <c:pt idx="2">
                  <c:v>0.53</c:v>
                </c:pt>
              </c:numCache>
            </c:numRef>
          </c:val>
          <c:extLst xmlns:c16r2="http://schemas.microsoft.com/office/drawing/2015/06/chart">
            <c:ext xmlns:c16="http://schemas.microsoft.com/office/drawing/2014/chart" uri="{C3380CC4-5D6E-409C-BE32-E72D297353CC}">
              <c16:uniqueId val="{00000002-FA59-4C22-9C19-DC35F1A0A202}"/>
            </c:ext>
          </c:extLst>
        </c:ser>
        <c:ser>
          <c:idx val="3"/>
          <c:order val="3"/>
          <c:tx>
            <c:strRef>
              <c:f>Sheet1!$X$3</c:f>
              <c:strCache>
                <c:ptCount val="1"/>
                <c:pt idx="0">
                  <c:v>Youth Helpful</c:v>
                </c:pt>
              </c:strCache>
            </c:strRef>
          </c:tx>
          <c:spPr>
            <a:solidFill>
              <a:srgbClr val="96D152">
                <a:alpha val="50000"/>
              </a:srgbClr>
            </a:solidFill>
            <a:ln>
              <a:noFill/>
            </a:ln>
            <a:effectLst/>
          </c:spPr>
          <c:invertIfNegative val="0"/>
          <c:cat>
            <c:strRef>
              <c:f>Sheet1!$T$4:$T$6</c:f>
              <c:strCache>
                <c:ptCount val="3"/>
                <c:pt idx="0">
                  <c:v>Flyers</c:v>
                </c:pt>
                <c:pt idx="1">
                  <c:v>Information Packs</c:v>
                </c:pt>
                <c:pt idx="2">
                  <c:v>Facts Sheets</c:v>
                </c:pt>
              </c:strCache>
            </c:strRef>
          </c:cat>
          <c:val>
            <c:numRef>
              <c:f>Sheet1!$X$4:$X$6</c:f>
              <c:numCache>
                <c:formatCode>0%</c:formatCode>
                <c:ptCount val="3"/>
                <c:pt idx="0">
                  <c:v>0.47</c:v>
                </c:pt>
                <c:pt idx="1">
                  <c:v>0.74</c:v>
                </c:pt>
                <c:pt idx="2">
                  <c:v>0.63</c:v>
                </c:pt>
              </c:numCache>
            </c:numRef>
          </c:val>
          <c:extLst xmlns:c16r2="http://schemas.microsoft.com/office/drawing/2015/06/chart">
            <c:ext xmlns:c16="http://schemas.microsoft.com/office/drawing/2014/chart" uri="{C3380CC4-5D6E-409C-BE32-E72D297353CC}">
              <c16:uniqueId val="{00000003-FA59-4C22-9C19-DC35F1A0A202}"/>
            </c:ext>
          </c:extLst>
        </c:ser>
        <c:ser>
          <c:idx val="4"/>
          <c:order val="4"/>
          <c:tx>
            <c:strRef>
              <c:f>Sheet1!$Y$3</c:f>
              <c:strCache>
                <c:ptCount val="1"/>
                <c:pt idx="0">
                  <c:v>Youth Should Use (Influencer)</c:v>
                </c:pt>
              </c:strCache>
            </c:strRef>
          </c:tx>
          <c:spPr>
            <a:solidFill>
              <a:srgbClr val="0077BE"/>
            </a:solidFill>
            <a:ln>
              <a:noFill/>
            </a:ln>
            <a:effectLst/>
          </c:spPr>
          <c:invertIfNegative val="0"/>
          <c:cat>
            <c:strRef>
              <c:f>Sheet1!$T$4:$T$6</c:f>
              <c:strCache>
                <c:ptCount val="3"/>
                <c:pt idx="0">
                  <c:v>Flyers</c:v>
                </c:pt>
                <c:pt idx="1">
                  <c:v>Information Packs</c:v>
                </c:pt>
                <c:pt idx="2">
                  <c:v>Facts Sheets</c:v>
                </c:pt>
              </c:strCache>
            </c:strRef>
          </c:cat>
          <c:val>
            <c:numRef>
              <c:f>Sheet1!$Y$4:$Y$6</c:f>
              <c:numCache>
                <c:formatCode>0%</c:formatCode>
                <c:ptCount val="3"/>
                <c:pt idx="0">
                  <c:v>0.88</c:v>
                </c:pt>
                <c:pt idx="1">
                  <c:v>0.69</c:v>
                </c:pt>
                <c:pt idx="2">
                  <c:v>0.75</c:v>
                </c:pt>
              </c:numCache>
            </c:numRef>
          </c:val>
          <c:extLst xmlns:c16r2="http://schemas.microsoft.com/office/drawing/2015/06/chart">
            <c:ext xmlns:c16="http://schemas.microsoft.com/office/drawing/2014/chart" uri="{C3380CC4-5D6E-409C-BE32-E72D297353CC}">
              <c16:uniqueId val="{00000004-FA59-4C22-9C19-DC35F1A0A202}"/>
            </c:ext>
          </c:extLst>
        </c:ser>
        <c:dLbls>
          <c:showLegendKey val="0"/>
          <c:showVal val="0"/>
          <c:showCatName val="0"/>
          <c:showSerName val="0"/>
          <c:showPercent val="0"/>
          <c:showBubbleSize val="0"/>
        </c:dLbls>
        <c:gapWidth val="219"/>
        <c:overlap val="-27"/>
        <c:axId val="308230624"/>
        <c:axId val="308226312"/>
      </c:barChart>
      <c:catAx>
        <c:axId val="308230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mo" panose="020B0604020202020204"/>
                <a:ea typeface="+mn-ea"/>
                <a:cs typeface="+mn-cs"/>
              </a:defRPr>
            </a:pPr>
            <a:endParaRPr lang="en-US"/>
          </a:p>
        </c:txPr>
        <c:crossAx val="308226312"/>
        <c:crosses val="autoZero"/>
        <c:auto val="1"/>
        <c:lblAlgn val="ctr"/>
        <c:lblOffset val="100"/>
        <c:noMultiLvlLbl val="0"/>
      </c:catAx>
      <c:valAx>
        <c:axId val="3082263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mo" panose="020B0604020202020204"/>
                <a:ea typeface="+mn-ea"/>
                <a:cs typeface="+mn-cs"/>
              </a:defRPr>
            </a:pPr>
            <a:endParaRPr lang="en-US"/>
          </a:p>
        </c:txPr>
        <c:crossAx val="30823062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mo" panose="020B0604020202020204"/>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600">
          <a:latin typeface="Arimo" panose="020B0604020202020204"/>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Sheet1!$U$21</c:f>
              <c:strCache>
                <c:ptCount val="1"/>
                <c:pt idx="0">
                  <c:v>Influencer Use</c:v>
                </c:pt>
              </c:strCache>
            </c:strRef>
          </c:tx>
          <c:spPr>
            <a:solidFill>
              <a:srgbClr val="FFB200"/>
            </a:solidFill>
            <a:ln>
              <a:noFill/>
            </a:ln>
            <a:effectLst/>
          </c:spPr>
          <c:invertIfNegative val="0"/>
          <c:cat>
            <c:strRef>
              <c:f>Sheet1!$T$22:$T$24</c:f>
              <c:strCache>
                <c:ptCount val="3"/>
                <c:pt idx="0">
                  <c:v>Blogs</c:v>
                </c:pt>
                <c:pt idx="1">
                  <c:v>Newsletters</c:v>
                </c:pt>
                <c:pt idx="2">
                  <c:v>Quizzes</c:v>
                </c:pt>
              </c:strCache>
            </c:strRef>
          </c:cat>
          <c:val>
            <c:numRef>
              <c:f>Sheet1!$U$22:$U$24</c:f>
              <c:numCache>
                <c:formatCode>0%</c:formatCode>
                <c:ptCount val="3"/>
                <c:pt idx="0">
                  <c:v>0.7</c:v>
                </c:pt>
                <c:pt idx="1">
                  <c:v>0.94</c:v>
                </c:pt>
                <c:pt idx="2">
                  <c:v>0.84</c:v>
                </c:pt>
              </c:numCache>
            </c:numRef>
          </c:val>
          <c:extLst xmlns:c16r2="http://schemas.microsoft.com/office/drawing/2015/06/chart">
            <c:ext xmlns:c16="http://schemas.microsoft.com/office/drawing/2014/chart" uri="{C3380CC4-5D6E-409C-BE32-E72D297353CC}">
              <c16:uniqueId val="{00000000-0C65-4F1C-9A77-D30B66F69583}"/>
            </c:ext>
          </c:extLst>
        </c:ser>
        <c:ser>
          <c:idx val="1"/>
          <c:order val="1"/>
          <c:tx>
            <c:strRef>
              <c:f>Sheet1!$V$21</c:f>
              <c:strCache>
                <c:ptCount val="1"/>
                <c:pt idx="0">
                  <c:v>Influencer Helpful</c:v>
                </c:pt>
              </c:strCache>
            </c:strRef>
          </c:tx>
          <c:spPr>
            <a:noFill/>
            <a:ln>
              <a:noFill/>
            </a:ln>
            <a:effectLst/>
          </c:spPr>
          <c:invertIfNegative val="0"/>
          <c:cat>
            <c:strRef>
              <c:f>Sheet1!$T$22:$T$24</c:f>
              <c:strCache>
                <c:ptCount val="3"/>
                <c:pt idx="0">
                  <c:v>Blogs</c:v>
                </c:pt>
                <c:pt idx="1">
                  <c:v>Newsletters</c:v>
                </c:pt>
                <c:pt idx="2">
                  <c:v>Quizzes</c:v>
                </c:pt>
              </c:strCache>
            </c:strRef>
          </c:cat>
          <c:val>
            <c:numRef>
              <c:f>Sheet1!$V$22:$V$24</c:f>
              <c:numCache>
                <c:formatCode>0%</c:formatCode>
                <c:ptCount val="3"/>
                <c:pt idx="0">
                  <c:v>0.53</c:v>
                </c:pt>
                <c:pt idx="1">
                  <c:v>0.71</c:v>
                </c:pt>
                <c:pt idx="2">
                  <c:v>0.8</c:v>
                </c:pt>
              </c:numCache>
            </c:numRef>
          </c:val>
          <c:extLst xmlns:c16r2="http://schemas.microsoft.com/office/drawing/2015/06/chart">
            <c:ext xmlns:c16="http://schemas.microsoft.com/office/drawing/2014/chart" uri="{C3380CC4-5D6E-409C-BE32-E72D297353CC}">
              <c16:uniqueId val="{00000001-0C65-4F1C-9A77-D30B66F69583}"/>
            </c:ext>
          </c:extLst>
        </c:ser>
        <c:ser>
          <c:idx val="2"/>
          <c:order val="2"/>
          <c:tx>
            <c:strRef>
              <c:f>Sheet1!$W$21</c:f>
              <c:strCache>
                <c:ptCount val="1"/>
                <c:pt idx="0">
                  <c:v>Youth Use</c:v>
                </c:pt>
              </c:strCache>
            </c:strRef>
          </c:tx>
          <c:spPr>
            <a:solidFill>
              <a:srgbClr val="51B3AE"/>
            </a:solidFill>
            <a:ln>
              <a:noFill/>
            </a:ln>
            <a:effectLst/>
          </c:spPr>
          <c:invertIfNegative val="0"/>
          <c:cat>
            <c:strRef>
              <c:f>Sheet1!$T$22:$T$24</c:f>
              <c:strCache>
                <c:ptCount val="3"/>
                <c:pt idx="0">
                  <c:v>Blogs</c:v>
                </c:pt>
                <c:pt idx="1">
                  <c:v>Newsletters</c:v>
                </c:pt>
                <c:pt idx="2">
                  <c:v>Quizzes</c:v>
                </c:pt>
              </c:strCache>
            </c:strRef>
          </c:cat>
          <c:val>
            <c:numRef>
              <c:f>Sheet1!$W$22:$W$24</c:f>
              <c:numCache>
                <c:formatCode>0%</c:formatCode>
                <c:ptCount val="3"/>
                <c:pt idx="0">
                  <c:v>0.17</c:v>
                </c:pt>
                <c:pt idx="1">
                  <c:v>0.19</c:v>
                </c:pt>
                <c:pt idx="2">
                  <c:v>0.38</c:v>
                </c:pt>
              </c:numCache>
            </c:numRef>
          </c:val>
          <c:extLst xmlns:c16r2="http://schemas.microsoft.com/office/drawing/2015/06/chart">
            <c:ext xmlns:c16="http://schemas.microsoft.com/office/drawing/2014/chart" uri="{C3380CC4-5D6E-409C-BE32-E72D297353CC}">
              <c16:uniqueId val="{00000002-0C65-4F1C-9A77-D30B66F69583}"/>
            </c:ext>
          </c:extLst>
        </c:ser>
        <c:ser>
          <c:idx val="3"/>
          <c:order val="3"/>
          <c:tx>
            <c:strRef>
              <c:f>Sheet1!$X$21</c:f>
              <c:strCache>
                <c:ptCount val="1"/>
                <c:pt idx="0">
                  <c:v>Youth Helpful</c:v>
                </c:pt>
              </c:strCache>
            </c:strRef>
          </c:tx>
          <c:spPr>
            <a:noFill/>
            <a:ln>
              <a:noFill/>
            </a:ln>
            <a:effectLst/>
          </c:spPr>
          <c:invertIfNegative val="0"/>
          <c:cat>
            <c:strRef>
              <c:f>Sheet1!$T$22:$T$24</c:f>
              <c:strCache>
                <c:ptCount val="3"/>
                <c:pt idx="0">
                  <c:v>Blogs</c:v>
                </c:pt>
                <c:pt idx="1">
                  <c:v>Newsletters</c:v>
                </c:pt>
                <c:pt idx="2">
                  <c:v>Quizzes</c:v>
                </c:pt>
              </c:strCache>
            </c:strRef>
          </c:cat>
          <c:val>
            <c:numRef>
              <c:f>Sheet1!$X$22:$X$24</c:f>
              <c:numCache>
                <c:formatCode>0%</c:formatCode>
                <c:ptCount val="3"/>
                <c:pt idx="0">
                  <c:v>0.52</c:v>
                </c:pt>
                <c:pt idx="1">
                  <c:v>0.27</c:v>
                </c:pt>
                <c:pt idx="2">
                  <c:v>0.49</c:v>
                </c:pt>
              </c:numCache>
            </c:numRef>
          </c:val>
          <c:extLst xmlns:c16r2="http://schemas.microsoft.com/office/drawing/2015/06/chart">
            <c:ext xmlns:c16="http://schemas.microsoft.com/office/drawing/2014/chart" uri="{C3380CC4-5D6E-409C-BE32-E72D297353CC}">
              <c16:uniqueId val="{00000003-0C65-4F1C-9A77-D30B66F69583}"/>
            </c:ext>
          </c:extLst>
        </c:ser>
        <c:ser>
          <c:idx val="4"/>
          <c:order val="4"/>
          <c:tx>
            <c:strRef>
              <c:f>Sheet1!$Y$21</c:f>
              <c:strCache>
                <c:ptCount val="1"/>
                <c:pt idx="0">
                  <c:v>Youth Should Use (Influencer)</c:v>
                </c:pt>
              </c:strCache>
            </c:strRef>
          </c:tx>
          <c:spPr>
            <a:noFill/>
            <a:ln>
              <a:noFill/>
            </a:ln>
            <a:effectLst/>
          </c:spPr>
          <c:invertIfNegative val="0"/>
          <c:cat>
            <c:strRef>
              <c:f>Sheet1!$T$22:$T$24</c:f>
              <c:strCache>
                <c:ptCount val="3"/>
                <c:pt idx="0">
                  <c:v>Blogs</c:v>
                </c:pt>
                <c:pt idx="1">
                  <c:v>Newsletters</c:v>
                </c:pt>
                <c:pt idx="2">
                  <c:v>Quizzes</c:v>
                </c:pt>
              </c:strCache>
            </c:strRef>
          </c:cat>
          <c:val>
            <c:numRef>
              <c:f>Sheet1!$Y$22:$Y$24</c:f>
              <c:numCache>
                <c:formatCode>0%</c:formatCode>
                <c:ptCount val="3"/>
                <c:pt idx="0">
                  <c:v>0.47</c:v>
                </c:pt>
                <c:pt idx="1">
                  <c:v>0.43</c:v>
                </c:pt>
                <c:pt idx="2">
                  <c:v>0.76</c:v>
                </c:pt>
              </c:numCache>
            </c:numRef>
          </c:val>
          <c:extLst xmlns:c16r2="http://schemas.microsoft.com/office/drawing/2015/06/chart">
            <c:ext xmlns:c16="http://schemas.microsoft.com/office/drawing/2014/chart" uri="{C3380CC4-5D6E-409C-BE32-E72D297353CC}">
              <c16:uniqueId val="{00000004-0C65-4F1C-9A77-D30B66F69583}"/>
            </c:ext>
          </c:extLst>
        </c:ser>
        <c:dLbls>
          <c:showLegendKey val="0"/>
          <c:showVal val="0"/>
          <c:showCatName val="0"/>
          <c:showSerName val="0"/>
          <c:showPercent val="0"/>
          <c:showBubbleSize val="0"/>
        </c:dLbls>
        <c:gapWidth val="219"/>
        <c:overlap val="-27"/>
        <c:axId val="308227096"/>
        <c:axId val="308227880"/>
      </c:barChart>
      <c:catAx>
        <c:axId val="30822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mo" panose="020B0604020202020204"/>
                <a:ea typeface="+mn-ea"/>
                <a:cs typeface="+mn-cs"/>
              </a:defRPr>
            </a:pPr>
            <a:endParaRPr lang="en-US"/>
          </a:p>
        </c:txPr>
        <c:crossAx val="308227880"/>
        <c:crosses val="autoZero"/>
        <c:auto val="1"/>
        <c:lblAlgn val="ctr"/>
        <c:lblOffset val="100"/>
        <c:noMultiLvlLbl val="0"/>
      </c:catAx>
      <c:valAx>
        <c:axId val="3082278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mo" panose="020B0604020202020204"/>
                <a:ea typeface="+mn-ea"/>
                <a:cs typeface="+mn-cs"/>
              </a:defRPr>
            </a:pPr>
            <a:endParaRPr lang="en-US"/>
          </a:p>
        </c:txPr>
        <c:crossAx val="30822709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mo" panose="020B0604020202020204"/>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latin typeface="Arimo" panose="020B0604020202020204"/>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Sheet1!$U$21</c:f>
              <c:strCache>
                <c:ptCount val="1"/>
                <c:pt idx="0">
                  <c:v>Influencer Use</c:v>
                </c:pt>
              </c:strCache>
            </c:strRef>
          </c:tx>
          <c:spPr>
            <a:solidFill>
              <a:srgbClr val="FFB200">
                <a:alpha val="50000"/>
              </a:srgbClr>
            </a:solidFill>
            <a:ln>
              <a:noFill/>
            </a:ln>
            <a:effectLst/>
          </c:spPr>
          <c:invertIfNegative val="0"/>
          <c:cat>
            <c:strRef>
              <c:f>Sheet1!$T$22:$T$24</c:f>
              <c:strCache>
                <c:ptCount val="3"/>
                <c:pt idx="0">
                  <c:v>Blogs</c:v>
                </c:pt>
                <c:pt idx="1">
                  <c:v>Newsletters</c:v>
                </c:pt>
                <c:pt idx="2">
                  <c:v>Quizzes</c:v>
                </c:pt>
              </c:strCache>
            </c:strRef>
          </c:cat>
          <c:val>
            <c:numRef>
              <c:f>Sheet1!$U$22:$U$24</c:f>
              <c:numCache>
                <c:formatCode>0%</c:formatCode>
                <c:ptCount val="3"/>
                <c:pt idx="0">
                  <c:v>0.7</c:v>
                </c:pt>
                <c:pt idx="1">
                  <c:v>0.94</c:v>
                </c:pt>
                <c:pt idx="2">
                  <c:v>0.84</c:v>
                </c:pt>
              </c:numCache>
            </c:numRef>
          </c:val>
          <c:extLst xmlns:c16r2="http://schemas.microsoft.com/office/drawing/2015/06/chart">
            <c:ext xmlns:c16="http://schemas.microsoft.com/office/drawing/2014/chart" uri="{C3380CC4-5D6E-409C-BE32-E72D297353CC}">
              <c16:uniqueId val="{00000000-0C65-4F1C-9A77-D30B66F69583}"/>
            </c:ext>
          </c:extLst>
        </c:ser>
        <c:ser>
          <c:idx val="1"/>
          <c:order val="1"/>
          <c:tx>
            <c:strRef>
              <c:f>Sheet1!$V$21</c:f>
              <c:strCache>
                <c:ptCount val="1"/>
                <c:pt idx="0">
                  <c:v>Influencer Helpful</c:v>
                </c:pt>
              </c:strCache>
            </c:strRef>
          </c:tx>
          <c:spPr>
            <a:solidFill>
              <a:srgbClr val="F06E57"/>
            </a:solidFill>
            <a:ln>
              <a:noFill/>
            </a:ln>
            <a:effectLst/>
          </c:spPr>
          <c:invertIfNegative val="0"/>
          <c:cat>
            <c:strRef>
              <c:f>Sheet1!$T$22:$T$24</c:f>
              <c:strCache>
                <c:ptCount val="3"/>
                <c:pt idx="0">
                  <c:v>Blogs</c:v>
                </c:pt>
                <c:pt idx="1">
                  <c:v>Newsletters</c:v>
                </c:pt>
                <c:pt idx="2">
                  <c:v>Quizzes</c:v>
                </c:pt>
              </c:strCache>
            </c:strRef>
          </c:cat>
          <c:val>
            <c:numRef>
              <c:f>Sheet1!$V$22:$V$24</c:f>
              <c:numCache>
                <c:formatCode>0%</c:formatCode>
                <c:ptCount val="3"/>
                <c:pt idx="0">
                  <c:v>0.53</c:v>
                </c:pt>
                <c:pt idx="1">
                  <c:v>0.71</c:v>
                </c:pt>
                <c:pt idx="2">
                  <c:v>0.8</c:v>
                </c:pt>
              </c:numCache>
            </c:numRef>
          </c:val>
          <c:extLst xmlns:c16r2="http://schemas.microsoft.com/office/drawing/2015/06/chart">
            <c:ext xmlns:c16="http://schemas.microsoft.com/office/drawing/2014/chart" uri="{C3380CC4-5D6E-409C-BE32-E72D297353CC}">
              <c16:uniqueId val="{00000001-0C65-4F1C-9A77-D30B66F69583}"/>
            </c:ext>
          </c:extLst>
        </c:ser>
        <c:ser>
          <c:idx val="2"/>
          <c:order val="2"/>
          <c:tx>
            <c:strRef>
              <c:f>Sheet1!$W$21</c:f>
              <c:strCache>
                <c:ptCount val="1"/>
                <c:pt idx="0">
                  <c:v>Youth Use</c:v>
                </c:pt>
              </c:strCache>
            </c:strRef>
          </c:tx>
          <c:spPr>
            <a:solidFill>
              <a:srgbClr val="51B3AE">
                <a:alpha val="50000"/>
              </a:srgbClr>
            </a:solidFill>
            <a:ln>
              <a:noFill/>
            </a:ln>
            <a:effectLst/>
          </c:spPr>
          <c:invertIfNegative val="0"/>
          <c:cat>
            <c:strRef>
              <c:f>Sheet1!$T$22:$T$24</c:f>
              <c:strCache>
                <c:ptCount val="3"/>
                <c:pt idx="0">
                  <c:v>Blogs</c:v>
                </c:pt>
                <c:pt idx="1">
                  <c:v>Newsletters</c:v>
                </c:pt>
                <c:pt idx="2">
                  <c:v>Quizzes</c:v>
                </c:pt>
              </c:strCache>
            </c:strRef>
          </c:cat>
          <c:val>
            <c:numRef>
              <c:f>Sheet1!$W$22:$W$24</c:f>
              <c:numCache>
                <c:formatCode>0%</c:formatCode>
                <c:ptCount val="3"/>
                <c:pt idx="0">
                  <c:v>0.17</c:v>
                </c:pt>
                <c:pt idx="1">
                  <c:v>0.19</c:v>
                </c:pt>
                <c:pt idx="2">
                  <c:v>0.38</c:v>
                </c:pt>
              </c:numCache>
            </c:numRef>
          </c:val>
          <c:extLst xmlns:c16r2="http://schemas.microsoft.com/office/drawing/2015/06/chart">
            <c:ext xmlns:c16="http://schemas.microsoft.com/office/drawing/2014/chart" uri="{C3380CC4-5D6E-409C-BE32-E72D297353CC}">
              <c16:uniqueId val="{00000002-0C65-4F1C-9A77-D30B66F69583}"/>
            </c:ext>
          </c:extLst>
        </c:ser>
        <c:ser>
          <c:idx val="3"/>
          <c:order val="3"/>
          <c:tx>
            <c:strRef>
              <c:f>Sheet1!$X$21</c:f>
              <c:strCache>
                <c:ptCount val="1"/>
                <c:pt idx="0">
                  <c:v>Youth Helpful</c:v>
                </c:pt>
              </c:strCache>
            </c:strRef>
          </c:tx>
          <c:spPr>
            <a:solidFill>
              <a:srgbClr val="96D152"/>
            </a:solidFill>
            <a:ln>
              <a:noFill/>
            </a:ln>
            <a:effectLst/>
          </c:spPr>
          <c:invertIfNegative val="0"/>
          <c:cat>
            <c:strRef>
              <c:f>Sheet1!$T$22:$T$24</c:f>
              <c:strCache>
                <c:ptCount val="3"/>
                <c:pt idx="0">
                  <c:v>Blogs</c:v>
                </c:pt>
                <c:pt idx="1">
                  <c:v>Newsletters</c:v>
                </c:pt>
                <c:pt idx="2">
                  <c:v>Quizzes</c:v>
                </c:pt>
              </c:strCache>
            </c:strRef>
          </c:cat>
          <c:val>
            <c:numRef>
              <c:f>Sheet1!$X$22:$X$24</c:f>
              <c:numCache>
                <c:formatCode>0%</c:formatCode>
                <c:ptCount val="3"/>
                <c:pt idx="0">
                  <c:v>0.52</c:v>
                </c:pt>
                <c:pt idx="1">
                  <c:v>0.27</c:v>
                </c:pt>
                <c:pt idx="2">
                  <c:v>0.49</c:v>
                </c:pt>
              </c:numCache>
            </c:numRef>
          </c:val>
          <c:extLst xmlns:c16r2="http://schemas.microsoft.com/office/drawing/2015/06/chart">
            <c:ext xmlns:c16="http://schemas.microsoft.com/office/drawing/2014/chart" uri="{C3380CC4-5D6E-409C-BE32-E72D297353CC}">
              <c16:uniqueId val="{00000003-0C65-4F1C-9A77-D30B66F69583}"/>
            </c:ext>
          </c:extLst>
        </c:ser>
        <c:ser>
          <c:idx val="4"/>
          <c:order val="4"/>
          <c:tx>
            <c:strRef>
              <c:f>Sheet1!$Y$21</c:f>
              <c:strCache>
                <c:ptCount val="1"/>
                <c:pt idx="0">
                  <c:v>Youth Should Use (Influencer)</c:v>
                </c:pt>
              </c:strCache>
            </c:strRef>
          </c:tx>
          <c:spPr>
            <a:noFill/>
            <a:ln>
              <a:noFill/>
            </a:ln>
            <a:effectLst/>
          </c:spPr>
          <c:invertIfNegative val="0"/>
          <c:cat>
            <c:strRef>
              <c:f>Sheet1!$T$22:$T$24</c:f>
              <c:strCache>
                <c:ptCount val="3"/>
                <c:pt idx="0">
                  <c:v>Blogs</c:v>
                </c:pt>
                <c:pt idx="1">
                  <c:v>Newsletters</c:v>
                </c:pt>
                <c:pt idx="2">
                  <c:v>Quizzes</c:v>
                </c:pt>
              </c:strCache>
            </c:strRef>
          </c:cat>
          <c:val>
            <c:numRef>
              <c:f>Sheet1!$Y$22:$Y$24</c:f>
              <c:numCache>
                <c:formatCode>0%</c:formatCode>
                <c:ptCount val="3"/>
                <c:pt idx="0">
                  <c:v>0.47</c:v>
                </c:pt>
                <c:pt idx="1">
                  <c:v>0.43</c:v>
                </c:pt>
                <c:pt idx="2">
                  <c:v>0.76</c:v>
                </c:pt>
              </c:numCache>
            </c:numRef>
          </c:val>
          <c:extLst xmlns:c16r2="http://schemas.microsoft.com/office/drawing/2015/06/chart">
            <c:ext xmlns:c16="http://schemas.microsoft.com/office/drawing/2014/chart" uri="{C3380CC4-5D6E-409C-BE32-E72D297353CC}">
              <c16:uniqueId val="{00000004-0C65-4F1C-9A77-D30B66F69583}"/>
            </c:ext>
          </c:extLst>
        </c:ser>
        <c:dLbls>
          <c:showLegendKey val="0"/>
          <c:showVal val="0"/>
          <c:showCatName val="0"/>
          <c:showSerName val="0"/>
          <c:showPercent val="0"/>
          <c:showBubbleSize val="0"/>
        </c:dLbls>
        <c:gapWidth val="219"/>
        <c:overlap val="-27"/>
        <c:axId val="308228664"/>
        <c:axId val="400709568"/>
      </c:barChart>
      <c:catAx>
        <c:axId val="308228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mo" panose="020B0604020202020204"/>
                <a:ea typeface="+mn-ea"/>
                <a:cs typeface="+mn-cs"/>
              </a:defRPr>
            </a:pPr>
            <a:endParaRPr lang="en-US"/>
          </a:p>
        </c:txPr>
        <c:crossAx val="400709568"/>
        <c:crosses val="autoZero"/>
        <c:auto val="1"/>
        <c:lblAlgn val="ctr"/>
        <c:lblOffset val="100"/>
        <c:noMultiLvlLbl val="0"/>
      </c:catAx>
      <c:valAx>
        <c:axId val="4007095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mo" panose="020B0604020202020204"/>
                <a:ea typeface="+mn-ea"/>
                <a:cs typeface="+mn-cs"/>
              </a:defRPr>
            </a:pPr>
            <a:endParaRPr lang="en-US"/>
          </a:p>
        </c:txPr>
        <c:crossAx val="30822866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mo" panose="020B0604020202020204"/>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latin typeface="Arimo" panose="020B0604020202020204"/>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Sheet1!$U$21</c:f>
              <c:strCache>
                <c:ptCount val="1"/>
                <c:pt idx="0">
                  <c:v>Influencer Use</c:v>
                </c:pt>
              </c:strCache>
            </c:strRef>
          </c:tx>
          <c:spPr>
            <a:solidFill>
              <a:srgbClr val="FFB200">
                <a:alpha val="50000"/>
              </a:srgbClr>
            </a:solidFill>
            <a:ln>
              <a:noFill/>
            </a:ln>
            <a:effectLst/>
          </c:spPr>
          <c:invertIfNegative val="0"/>
          <c:cat>
            <c:strRef>
              <c:f>Sheet1!$T$22:$T$24</c:f>
              <c:strCache>
                <c:ptCount val="3"/>
                <c:pt idx="0">
                  <c:v>Blogs</c:v>
                </c:pt>
                <c:pt idx="1">
                  <c:v>Newsletters</c:v>
                </c:pt>
                <c:pt idx="2">
                  <c:v>Quizzes</c:v>
                </c:pt>
              </c:strCache>
            </c:strRef>
          </c:cat>
          <c:val>
            <c:numRef>
              <c:f>Sheet1!$U$22:$U$24</c:f>
              <c:numCache>
                <c:formatCode>0%</c:formatCode>
                <c:ptCount val="3"/>
                <c:pt idx="0">
                  <c:v>0.7</c:v>
                </c:pt>
                <c:pt idx="1">
                  <c:v>0.94</c:v>
                </c:pt>
                <c:pt idx="2">
                  <c:v>0.84</c:v>
                </c:pt>
              </c:numCache>
            </c:numRef>
          </c:val>
          <c:extLst xmlns:c16r2="http://schemas.microsoft.com/office/drawing/2015/06/chart">
            <c:ext xmlns:c16="http://schemas.microsoft.com/office/drawing/2014/chart" uri="{C3380CC4-5D6E-409C-BE32-E72D297353CC}">
              <c16:uniqueId val="{00000000-0C65-4F1C-9A77-D30B66F69583}"/>
            </c:ext>
          </c:extLst>
        </c:ser>
        <c:ser>
          <c:idx val="1"/>
          <c:order val="1"/>
          <c:tx>
            <c:strRef>
              <c:f>Sheet1!$V$21</c:f>
              <c:strCache>
                <c:ptCount val="1"/>
                <c:pt idx="0">
                  <c:v>Influencer Helpful</c:v>
                </c:pt>
              </c:strCache>
            </c:strRef>
          </c:tx>
          <c:spPr>
            <a:solidFill>
              <a:srgbClr val="F06E57">
                <a:alpha val="50000"/>
              </a:srgbClr>
            </a:solidFill>
            <a:ln>
              <a:noFill/>
            </a:ln>
            <a:effectLst/>
          </c:spPr>
          <c:invertIfNegative val="0"/>
          <c:cat>
            <c:strRef>
              <c:f>Sheet1!$T$22:$T$24</c:f>
              <c:strCache>
                <c:ptCount val="3"/>
                <c:pt idx="0">
                  <c:v>Blogs</c:v>
                </c:pt>
                <c:pt idx="1">
                  <c:v>Newsletters</c:v>
                </c:pt>
                <c:pt idx="2">
                  <c:v>Quizzes</c:v>
                </c:pt>
              </c:strCache>
            </c:strRef>
          </c:cat>
          <c:val>
            <c:numRef>
              <c:f>Sheet1!$V$22:$V$24</c:f>
              <c:numCache>
                <c:formatCode>0%</c:formatCode>
                <c:ptCount val="3"/>
                <c:pt idx="0">
                  <c:v>0.53</c:v>
                </c:pt>
                <c:pt idx="1">
                  <c:v>0.71</c:v>
                </c:pt>
                <c:pt idx="2">
                  <c:v>0.8</c:v>
                </c:pt>
              </c:numCache>
            </c:numRef>
          </c:val>
          <c:extLst xmlns:c16r2="http://schemas.microsoft.com/office/drawing/2015/06/chart">
            <c:ext xmlns:c16="http://schemas.microsoft.com/office/drawing/2014/chart" uri="{C3380CC4-5D6E-409C-BE32-E72D297353CC}">
              <c16:uniqueId val="{00000001-0C65-4F1C-9A77-D30B66F69583}"/>
            </c:ext>
          </c:extLst>
        </c:ser>
        <c:ser>
          <c:idx val="2"/>
          <c:order val="2"/>
          <c:tx>
            <c:strRef>
              <c:f>Sheet1!$W$21</c:f>
              <c:strCache>
                <c:ptCount val="1"/>
                <c:pt idx="0">
                  <c:v>Youth Use</c:v>
                </c:pt>
              </c:strCache>
            </c:strRef>
          </c:tx>
          <c:spPr>
            <a:solidFill>
              <a:srgbClr val="51B3AE">
                <a:alpha val="50000"/>
              </a:srgbClr>
            </a:solidFill>
            <a:ln>
              <a:noFill/>
            </a:ln>
            <a:effectLst/>
          </c:spPr>
          <c:invertIfNegative val="0"/>
          <c:cat>
            <c:strRef>
              <c:f>Sheet1!$T$22:$T$24</c:f>
              <c:strCache>
                <c:ptCount val="3"/>
                <c:pt idx="0">
                  <c:v>Blogs</c:v>
                </c:pt>
                <c:pt idx="1">
                  <c:v>Newsletters</c:v>
                </c:pt>
                <c:pt idx="2">
                  <c:v>Quizzes</c:v>
                </c:pt>
              </c:strCache>
            </c:strRef>
          </c:cat>
          <c:val>
            <c:numRef>
              <c:f>Sheet1!$W$22:$W$24</c:f>
              <c:numCache>
                <c:formatCode>0%</c:formatCode>
                <c:ptCount val="3"/>
                <c:pt idx="0">
                  <c:v>0.17</c:v>
                </c:pt>
                <c:pt idx="1">
                  <c:v>0.19</c:v>
                </c:pt>
                <c:pt idx="2">
                  <c:v>0.38</c:v>
                </c:pt>
              </c:numCache>
            </c:numRef>
          </c:val>
          <c:extLst xmlns:c16r2="http://schemas.microsoft.com/office/drawing/2015/06/chart">
            <c:ext xmlns:c16="http://schemas.microsoft.com/office/drawing/2014/chart" uri="{C3380CC4-5D6E-409C-BE32-E72D297353CC}">
              <c16:uniqueId val="{00000002-0C65-4F1C-9A77-D30B66F69583}"/>
            </c:ext>
          </c:extLst>
        </c:ser>
        <c:ser>
          <c:idx val="3"/>
          <c:order val="3"/>
          <c:tx>
            <c:strRef>
              <c:f>Sheet1!$X$21</c:f>
              <c:strCache>
                <c:ptCount val="1"/>
                <c:pt idx="0">
                  <c:v>Youth Helpful</c:v>
                </c:pt>
              </c:strCache>
            </c:strRef>
          </c:tx>
          <c:spPr>
            <a:solidFill>
              <a:srgbClr val="96D152">
                <a:alpha val="50000"/>
              </a:srgbClr>
            </a:solidFill>
            <a:ln>
              <a:noFill/>
            </a:ln>
            <a:effectLst/>
          </c:spPr>
          <c:invertIfNegative val="0"/>
          <c:cat>
            <c:strRef>
              <c:f>Sheet1!$T$22:$T$24</c:f>
              <c:strCache>
                <c:ptCount val="3"/>
                <c:pt idx="0">
                  <c:v>Blogs</c:v>
                </c:pt>
                <c:pt idx="1">
                  <c:v>Newsletters</c:v>
                </c:pt>
                <c:pt idx="2">
                  <c:v>Quizzes</c:v>
                </c:pt>
              </c:strCache>
            </c:strRef>
          </c:cat>
          <c:val>
            <c:numRef>
              <c:f>Sheet1!$X$22:$X$24</c:f>
              <c:numCache>
                <c:formatCode>0%</c:formatCode>
                <c:ptCount val="3"/>
                <c:pt idx="0">
                  <c:v>0.52</c:v>
                </c:pt>
                <c:pt idx="1">
                  <c:v>0.27</c:v>
                </c:pt>
                <c:pt idx="2">
                  <c:v>0.49</c:v>
                </c:pt>
              </c:numCache>
            </c:numRef>
          </c:val>
          <c:extLst xmlns:c16r2="http://schemas.microsoft.com/office/drawing/2015/06/chart">
            <c:ext xmlns:c16="http://schemas.microsoft.com/office/drawing/2014/chart" uri="{C3380CC4-5D6E-409C-BE32-E72D297353CC}">
              <c16:uniqueId val="{00000003-0C65-4F1C-9A77-D30B66F69583}"/>
            </c:ext>
          </c:extLst>
        </c:ser>
        <c:ser>
          <c:idx val="4"/>
          <c:order val="4"/>
          <c:tx>
            <c:strRef>
              <c:f>Sheet1!$Y$21</c:f>
              <c:strCache>
                <c:ptCount val="1"/>
                <c:pt idx="0">
                  <c:v>Youth Should Use (Influencer)</c:v>
                </c:pt>
              </c:strCache>
            </c:strRef>
          </c:tx>
          <c:spPr>
            <a:solidFill>
              <a:srgbClr val="0077BE"/>
            </a:solidFill>
            <a:ln>
              <a:noFill/>
            </a:ln>
            <a:effectLst/>
          </c:spPr>
          <c:invertIfNegative val="0"/>
          <c:cat>
            <c:strRef>
              <c:f>Sheet1!$T$22:$T$24</c:f>
              <c:strCache>
                <c:ptCount val="3"/>
                <c:pt idx="0">
                  <c:v>Blogs</c:v>
                </c:pt>
                <c:pt idx="1">
                  <c:v>Newsletters</c:v>
                </c:pt>
                <c:pt idx="2">
                  <c:v>Quizzes</c:v>
                </c:pt>
              </c:strCache>
            </c:strRef>
          </c:cat>
          <c:val>
            <c:numRef>
              <c:f>Sheet1!$Y$22:$Y$24</c:f>
              <c:numCache>
                <c:formatCode>0%</c:formatCode>
                <c:ptCount val="3"/>
                <c:pt idx="0">
                  <c:v>0.47</c:v>
                </c:pt>
                <c:pt idx="1">
                  <c:v>0.43</c:v>
                </c:pt>
                <c:pt idx="2">
                  <c:v>0.76</c:v>
                </c:pt>
              </c:numCache>
            </c:numRef>
          </c:val>
          <c:extLst xmlns:c16r2="http://schemas.microsoft.com/office/drawing/2015/06/chart">
            <c:ext xmlns:c16="http://schemas.microsoft.com/office/drawing/2014/chart" uri="{C3380CC4-5D6E-409C-BE32-E72D297353CC}">
              <c16:uniqueId val="{00000004-0C65-4F1C-9A77-D30B66F69583}"/>
            </c:ext>
          </c:extLst>
        </c:ser>
        <c:dLbls>
          <c:showLegendKey val="0"/>
          <c:showVal val="0"/>
          <c:showCatName val="0"/>
          <c:showSerName val="0"/>
          <c:showPercent val="0"/>
          <c:showBubbleSize val="0"/>
        </c:dLbls>
        <c:gapWidth val="219"/>
        <c:overlap val="-27"/>
        <c:axId val="400712704"/>
        <c:axId val="400714664"/>
      </c:barChart>
      <c:catAx>
        <c:axId val="400712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mo" panose="020B0604020202020204"/>
                <a:ea typeface="+mn-ea"/>
                <a:cs typeface="+mn-cs"/>
              </a:defRPr>
            </a:pPr>
            <a:endParaRPr lang="en-US"/>
          </a:p>
        </c:txPr>
        <c:crossAx val="400714664"/>
        <c:crosses val="autoZero"/>
        <c:auto val="1"/>
        <c:lblAlgn val="ctr"/>
        <c:lblOffset val="100"/>
        <c:noMultiLvlLbl val="0"/>
      </c:catAx>
      <c:valAx>
        <c:axId val="4007146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mo" panose="020B0604020202020204"/>
                <a:ea typeface="+mn-ea"/>
                <a:cs typeface="+mn-cs"/>
              </a:defRPr>
            </a:pPr>
            <a:endParaRPr lang="en-US"/>
          </a:p>
        </c:txPr>
        <c:crossAx val="40071270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mo" panose="020B0604020202020204"/>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latin typeface="Arimo" panose="020B0604020202020204"/>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Sheet1!$U$9</c:f>
              <c:strCache>
                <c:ptCount val="1"/>
                <c:pt idx="0">
                  <c:v>Influencer Use</c:v>
                </c:pt>
              </c:strCache>
            </c:strRef>
          </c:tx>
          <c:spPr>
            <a:solidFill>
              <a:srgbClr val="FFB200"/>
            </a:solidFill>
            <a:ln>
              <a:noFill/>
            </a:ln>
            <a:effectLst/>
          </c:spPr>
          <c:invertIfNegative val="0"/>
          <c:cat>
            <c:strRef>
              <c:f>Sheet1!$T$10:$T$12</c:f>
              <c:strCache>
                <c:ptCount val="3"/>
                <c:pt idx="0">
                  <c:v>Facebook</c:v>
                </c:pt>
                <c:pt idx="1">
                  <c:v>YouTube</c:v>
                </c:pt>
                <c:pt idx="2">
                  <c:v>Snapchat</c:v>
                </c:pt>
              </c:strCache>
            </c:strRef>
          </c:cat>
          <c:val>
            <c:numRef>
              <c:f>Sheet1!$U$10:$U$12</c:f>
              <c:numCache>
                <c:formatCode>0%</c:formatCode>
                <c:ptCount val="3"/>
                <c:pt idx="0">
                  <c:v>0.84</c:v>
                </c:pt>
                <c:pt idx="1">
                  <c:v>0.87</c:v>
                </c:pt>
                <c:pt idx="2">
                  <c:v>0.37</c:v>
                </c:pt>
              </c:numCache>
            </c:numRef>
          </c:val>
          <c:extLst xmlns:c16r2="http://schemas.microsoft.com/office/drawing/2015/06/chart">
            <c:ext xmlns:c16="http://schemas.microsoft.com/office/drawing/2014/chart" uri="{C3380CC4-5D6E-409C-BE32-E72D297353CC}">
              <c16:uniqueId val="{00000000-0429-4AF1-88AA-D5ECC73E51C7}"/>
            </c:ext>
          </c:extLst>
        </c:ser>
        <c:ser>
          <c:idx val="1"/>
          <c:order val="1"/>
          <c:tx>
            <c:strRef>
              <c:f>Sheet1!$V$9</c:f>
              <c:strCache>
                <c:ptCount val="1"/>
                <c:pt idx="0">
                  <c:v>Influencer Helpful</c:v>
                </c:pt>
              </c:strCache>
            </c:strRef>
          </c:tx>
          <c:spPr>
            <a:noFill/>
            <a:ln>
              <a:noFill/>
            </a:ln>
            <a:effectLst/>
          </c:spPr>
          <c:invertIfNegative val="0"/>
          <c:cat>
            <c:strRef>
              <c:f>Sheet1!$T$10:$T$12</c:f>
              <c:strCache>
                <c:ptCount val="3"/>
                <c:pt idx="0">
                  <c:v>Facebook</c:v>
                </c:pt>
                <c:pt idx="1">
                  <c:v>YouTube</c:v>
                </c:pt>
                <c:pt idx="2">
                  <c:v>Snapchat</c:v>
                </c:pt>
              </c:strCache>
            </c:strRef>
          </c:cat>
          <c:val>
            <c:numRef>
              <c:f>Sheet1!$V$10:$V$12</c:f>
              <c:numCache>
                <c:formatCode>0%</c:formatCode>
                <c:ptCount val="3"/>
                <c:pt idx="0">
                  <c:v>0.7</c:v>
                </c:pt>
                <c:pt idx="1">
                  <c:v>0.83</c:v>
                </c:pt>
                <c:pt idx="2">
                  <c:v>0.14000000000000001</c:v>
                </c:pt>
              </c:numCache>
            </c:numRef>
          </c:val>
          <c:extLst xmlns:c16r2="http://schemas.microsoft.com/office/drawing/2015/06/chart">
            <c:ext xmlns:c16="http://schemas.microsoft.com/office/drawing/2014/chart" uri="{C3380CC4-5D6E-409C-BE32-E72D297353CC}">
              <c16:uniqueId val="{00000001-0429-4AF1-88AA-D5ECC73E51C7}"/>
            </c:ext>
          </c:extLst>
        </c:ser>
        <c:ser>
          <c:idx val="2"/>
          <c:order val="2"/>
          <c:tx>
            <c:strRef>
              <c:f>Sheet1!$W$9</c:f>
              <c:strCache>
                <c:ptCount val="1"/>
                <c:pt idx="0">
                  <c:v>Youth Use</c:v>
                </c:pt>
              </c:strCache>
            </c:strRef>
          </c:tx>
          <c:spPr>
            <a:solidFill>
              <a:srgbClr val="51B3AE"/>
            </a:solidFill>
            <a:ln>
              <a:noFill/>
            </a:ln>
            <a:effectLst/>
          </c:spPr>
          <c:invertIfNegative val="0"/>
          <c:cat>
            <c:strRef>
              <c:f>Sheet1!$T$10:$T$12</c:f>
              <c:strCache>
                <c:ptCount val="3"/>
                <c:pt idx="0">
                  <c:v>Facebook</c:v>
                </c:pt>
                <c:pt idx="1">
                  <c:v>YouTube</c:v>
                </c:pt>
                <c:pt idx="2">
                  <c:v>Snapchat</c:v>
                </c:pt>
              </c:strCache>
            </c:strRef>
          </c:cat>
          <c:val>
            <c:numRef>
              <c:f>Sheet1!$W$10:$W$12</c:f>
              <c:numCache>
                <c:formatCode>0%</c:formatCode>
                <c:ptCount val="3"/>
                <c:pt idx="0">
                  <c:v>0.72</c:v>
                </c:pt>
                <c:pt idx="1">
                  <c:v>0.51</c:v>
                </c:pt>
                <c:pt idx="2">
                  <c:v>0.34</c:v>
                </c:pt>
              </c:numCache>
            </c:numRef>
          </c:val>
          <c:extLst xmlns:c16r2="http://schemas.microsoft.com/office/drawing/2015/06/chart">
            <c:ext xmlns:c16="http://schemas.microsoft.com/office/drawing/2014/chart" uri="{C3380CC4-5D6E-409C-BE32-E72D297353CC}">
              <c16:uniqueId val="{00000002-0429-4AF1-88AA-D5ECC73E51C7}"/>
            </c:ext>
          </c:extLst>
        </c:ser>
        <c:ser>
          <c:idx val="3"/>
          <c:order val="3"/>
          <c:tx>
            <c:strRef>
              <c:f>Sheet1!$X$9</c:f>
              <c:strCache>
                <c:ptCount val="1"/>
                <c:pt idx="0">
                  <c:v>Youth Helpful</c:v>
                </c:pt>
              </c:strCache>
            </c:strRef>
          </c:tx>
          <c:spPr>
            <a:noFill/>
            <a:ln>
              <a:noFill/>
            </a:ln>
            <a:effectLst/>
          </c:spPr>
          <c:invertIfNegative val="0"/>
          <c:cat>
            <c:strRef>
              <c:f>Sheet1!$T$10:$T$12</c:f>
              <c:strCache>
                <c:ptCount val="3"/>
                <c:pt idx="0">
                  <c:v>Facebook</c:v>
                </c:pt>
                <c:pt idx="1">
                  <c:v>YouTube</c:v>
                </c:pt>
                <c:pt idx="2">
                  <c:v>Snapchat</c:v>
                </c:pt>
              </c:strCache>
            </c:strRef>
          </c:cat>
          <c:val>
            <c:numRef>
              <c:f>Sheet1!$X$10:$X$12</c:f>
              <c:numCache>
                <c:formatCode>0%</c:formatCode>
                <c:ptCount val="3"/>
                <c:pt idx="0">
                  <c:v>0.6</c:v>
                </c:pt>
                <c:pt idx="1">
                  <c:v>0.44</c:v>
                </c:pt>
                <c:pt idx="2">
                  <c:v>0.38</c:v>
                </c:pt>
              </c:numCache>
            </c:numRef>
          </c:val>
          <c:extLst xmlns:c16r2="http://schemas.microsoft.com/office/drawing/2015/06/chart">
            <c:ext xmlns:c16="http://schemas.microsoft.com/office/drawing/2014/chart" uri="{C3380CC4-5D6E-409C-BE32-E72D297353CC}">
              <c16:uniqueId val="{00000003-0429-4AF1-88AA-D5ECC73E51C7}"/>
            </c:ext>
          </c:extLst>
        </c:ser>
        <c:ser>
          <c:idx val="4"/>
          <c:order val="4"/>
          <c:tx>
            <c:strRef>
              <c:f>Sheet1!$Y$9</c:f>
              <c:strCache>
                <c:ptCount val="1"/>
                <c:pt idx="0">
                  <c:v>Youth Should Use (Influencer)</c:v>
                </c:pt>
              </c:strCache>
            </c:strRef>
          </c:tx>
          <c:spPr>
            <a:noFill/>
            <a:ln>
              <a:noFill/>
            </a:ln>
            <a:effectLst/>
          </c:spPr>
          <c:invertIfNegative val="0"/>
          <c:cat>
            <c:strRef>
              <c:f>Sheet1!$T$10:$T$12</c:f>
              <c:strCache>
                <c:ptCount val="3"/>
                <c:pt idx="0">
                  <c:v>Facebook</c:v>
                </c:pt>
                <c:pt idx="1">
                  <c:v>YouTube</c:v>
                </c:pt>
                <c:pt idx="2">
                  <c:v>Snapchat</c:v>
                </c:pt>
              </c:strCache>
            </c:strRef>
          </c:cat>
          <c:val>
            <c:numRef>
              <c:f>Sheet1!$Y$10:$Y$12</c:f>
              <c:numCache>
                <c:formatCode>0%</c:formatCode>
                <c:ptCount val="3"/>
                <c:pt idx="0">
                  <c:v>0.89</c:v>
                </c:pt>
                <c:pt idx="1">
                  <c:v>0.82</c:v>
                </c:pt>
                <c:pt idx="2">
                  <c:v>0.54</c:v>
                </c:pt>
              </c:numCache>
            </c:numRef>
          </c:val>
          <c:extLst xmlns:c16r2="http://schemas.microsoft.com/office/drawing/2015/06/chart">
            <c:ext xmlns:c16="http://schemas.microsoft.com/office/drawing/2014/chart" uri="{C3380CC4-5D6E-409C-BE32-E72D297353CC}">
              <c16:uniqueId val="{00000004-0429-4AF1-88AA-D5ECC73E51C7}"/>
            </c:ext>
          </c:extLst>
        </c:ser>
        <c:dLbls>
          <c:showLegendKey val="0"/>
          <c:showVal val="0"/>
          <c:showCatName val="0"/>
          <c:showSerName val="0"/>
          <c:showPercent val="0"/>
          <c:showBubbleSize val="0"/>
        </c:dLbls>
        <c:gapWidth val="219"/>
        <c:overlap val="-27"/>
        <c:axId val="400713096"/>
        <c:axId val="400711920"/>
      </c:barChart>
      <c:catAx>
        <c:axId val="400713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mo" panose="020B0604020202020204"/>
                <a:ea typeface="+mn-ea"/>
                <a:cs typeface="+mn-cs"/>
              </a:defRPr>
            </a:pPr>
            <a:endParaRPr lang="en-US"/>
          </a:p>
        </c:txPr>
        <c:crossAx val="400711920"/>
        <c:crosses val="autoZero"/>
        <c:auto val="1"/>
        <c:lblAlgn val="ctr"/>
        <c:lblOffset val="100"/>
        <c:noMultiLvlLbl val="0"/>
      </c:catAx>
      <c:valAx>
        <c:axId val="400711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mo" panose="020B0604020202020204"/>
                <a:ea typeface="+mn-ea"/>
                <a:cs typeface="+mn-cs"/>
              </a:defRPr>
            </a:pPr>
            <a:endParaRPr lang="en-US"/>
          </a:p>
        </c:txPr>
        <c:crossAx val="40071309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mo" panose="020B0604020202020204"/>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latin typeface="Arimo" panose="020B0604020202020204"/>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Sheet1!$U$9</c:f>
              <c:strCache>
                <c:ptCount val="1"/>
                <c:pt idx="0">
                  <c:v>Influencer Use</c:v>
                </c:pt>
              </c:strCache>
            </c:strRef>
          </c:tx>
          <c:spPr>
            <a:solidFill>
              <a:srgbClr val="FFB200">
                <a:alpha val="50000"/>
              </a:srgbClr>
            </a:solidFill>
            <a:ln>
              <a:noFill/>
            </a:ln>
            <a:effectLst/>
          </c:spPr>
          <c:invertIfNegative val="0"/>
          <c:cat>
            <c:strRef>
              <c:f>Sheet1!$T$10:$T$12</c:f>
              <c:strCache>
                <c:ptCount val="3"/>
                <c:pt idx="0">
                  <c:v>Facebook</c:v>
                </c:pt>
                <c:pt idx="1">
                  <c:v>YouTube</c:v>
                </c:pt>
                <c:pt idx="2">
                  <c:v>Snapchat</c:v>
                </c:pt>
              </c:strCache>
            </c:strRef>
          </c:cat>
          <c:val>
            <c:numRef>
              <c:f>Sheet1!$U$10:$U$12</c:f>
              <c:numCache>
                <c:formatCode>0%</c:formatCode>
                <c:ptCount val="3"/>
                <c:pt idx="0">
                  <c:v>0.84</c:v>
                </c:pt>
                <c:pt idx="1">
                  <c:v>0.87</c:v>
                </c:pt>
                <c:pt idx="2">
                  <c:v>0.37</c:v>
                </c:pt>
              </c:numCache>
            </c:numRef>
          </c:val>
          <c:extLst xmlns:c16r2="http://schemas.microsoft.com/office/drawing/2015/06/chart">
            <c:ext xmlns:c16="http://schemas.microsoft.com/office/drawing/2014/chart" uri="{C3380CC4-5D6E-409C-BE32-E72D297353CC}">
              <c16:uniqueId val="{00000000-0429-4AF1-88AA-D5ECC73E51C7}"/>
            </c:ext>
          </c:extLst>
        </c:ser>
        <c:ser>
          <c:idx val="1"/>
          <c:order val="1"/>
          <c:tx>
            <c:strRef>
              <c:f>Sheet1!$V$9</c:f>
              <c:strCache>
                <c:ptCount val="1"/>
                <c:pt idx="0">
                  <c:v>Influencer Helpful</c:v>
                </c:pt>
              </c:strCache>
            </c:strRef>
          </c:tx>
          <c:spPr>
            <a:solidFill>
              <a:srgbClr val="F06E57"/>
            </a:solidFill>
            <a:ln>
              <a:noFill/>
            </a:ln>
            <a:effectLst/>
          </c:spPr>
          <c:invertIfNegative val="0"/>
          <c:cat>
            <c:strRef>
              <c:f>Sheet1!$T$10:$T$12</c:f>
              <c:strCache>
                <c:ptCount val="3"/>
                <c:pt idx="0">
                  <c:v>Facebook</c:v>
                </c:pt>
                <c:pt idx="1">
                  <c:v>YouTube</c:v>
                </c:pt>
                <c:pt idx="2">
                  <c:v>Snapchat</c:v>
                </c:pt>
              </c:strCache>
            </c:strRef>
          </c:cat>
          <c:val>
            <c:numRef>
              <c:f>Sheet1!$V$10:$V$12</c:f>
              <c:numCache>
                <c:formatCode>0%</c:formatCode>
                <c:ptCount val="3"/>
                <c:pt idx="0">
                  <c:v>0.7</c:v>
                </c:pt>
                <c:pt idx="1">
                  <c:v>0.83</c:v>
                </c:pt>
                <c:pt idx="2">
                  <c:v>0.14000000000000001</c:v>
                </c:pt>
              </c:numCache>
            </c:numRef>
          </c:val>
          <c:extLst xmlns:c16r2="http://schemas.microsoft.com/office/drawing/2015/06/chart">
            <c:ext xmlns:c16="http://schemas.microsoft.com/office/drawing/2014/chart" uri="{C3380CC4-5D6E-409C-BE32-E72D297353CC}">
              <c16:uniqueId val="{00000001-0429-4AF1-88AA-D5ECC73E51C7}"/>
            </c:ext>
          </c:extLst>
        </c:ser>
        <c:ser>
          <c:idx val="2"/>
          <c:order val="2"/>
          <c:tx>
            <c:strRef>
              <c:f>Sheet1!$W$9</c:f>
              <c:strCache>
                <c:ptCount val="1"/>
                <c:pt idx="0">
                  <c:v>Youth Use</c:v>
                </c:pt>
              </c:strCache>
            </c:strRef>
          </c:tx>
          <c:spPr>
            <a:solidFill>
              <a:srgbClr val="51B3AE">
                <a:alpha val="50000"/>
              </a:srgbClr>
            </a:solidFill>
            <a:ln>
              <a:noFill/>
            </a:ln>
            <a:effectLst/>
          </c:spPr>
          <c:invertIfNegative val="0"/>
          <c:cat>
            <c:strRef>
              <c:f>Sheet1!$T$10:$T$12</c:f>
              <c:strCache>
                <c:ptCount val="3"/>
                <c:pt idx="0">
                  <c:v>Facebook</c:v>
                </c:pt>
                <c:pt idx="1">
                  <c:v>YouTube</c:v>
                </c:pt>
                <c:pt idx="2">
                  <c:v>Snapchat</c:v>
                </c:pt>
              </c:strCache>
            </c:strRef>
          </c:cat>
          <c:val>
            <c:numRef>
              <c:f>Sheet1!$W$10:$W$12</c:f>
              <c:numCache>
                <c:formatCode>0%</c:formatCode>
                <c:ptCount val="3"/>
                <c:pt idx="0">
                  <c:v>0.72</c:v>
                </c:pt>
                <c:pt idx="1">
                  <c:v>0.51</c:v>
                </c:pt>
                <c:pt idx="2">
                  <c:v>0.34</c:v>
                </c:pt>
              </c:numCache>
            </c:numRef>
          </c:val>
          <c:extLst xmlns:c16r2="http://schemas.microsoft.com/office/drawing/2015/06/chart">
            <c:ext xmlns:c16="http://schemas.microsoft.com/office/drawing/2014/chart" uri="{C3380CC4-5D6E-409C-BE32-E72D297353CC}">
              <c16:uniqueId val="{00000002-0429-4AF1-88AA-D5ECC73E51C7}"/>
            </c:ext>
          </c:extLst>
        </c:ser>
        <c:ser>
          <c:idx val="3"/>
          <c:order val="3"/>
          <c:tx>
            <c:strRef>
              <c:f>Sheet1!$X$9</c:f>
              <c:strCache>
                <c:ptCount val="1"/>
                <c:pt idx="0">
                  <c:v>Youth Helpful</c:v>
                </c:pt>
              </c:strCache>
            </c:strRef>
          </c:tx>
          <c:spPr>
            <a:solidFill>
              <a:srgbClr val="96D152"/>
            </a:solidFill>
            <a:ln>
              <a:noFill/>
            </a:ln>
            <a:effectLst/>
          </c:spPr>
          <c:invertIfNegative val="0"/>
          <c:cat>
            <c:strRef>
              <c:f>Sheet1!$T$10:$T$12</c:f>
              <c:strCache>
                <c:ptCount val="3"/>
                <c:pt idx="0">
                  <c:v>Facebook</c:v>
                </c:pt>
                <c:pt idx="1">
                  <c:v>YouTube</c:v>
                </c:pt>
                <c:pt idx="2">
                  <c:v>Snapchat</c:v>
                </c:pt>
              </c:strCache>
            </c:strRef>
          </c:cat>
          <c:val>
            <c:numRef>
              <c:f>Sheet1!$X$10:$X$12</c:f>
              <c:numCache>
                <c:formatCode>0%</c:formatCode>
                <c:ptCount val="3"/>
                <c:pt idx="0">
                  <c:v>0.6</c:v>
                </c:pt>
                <c:pt idx="1">
                  <c:v>0.44</c:v>
                </c:pt>
                <c:pt idx="2">
                  <c:v>0.38</c:v>
                </c:pt>
              </c:numCache>
            </c:numRef>
          </c:val>
          <c:extLst xmlns:c16r2="http://schemas.microsoft.com/office/drawing/2015/06/chart">
            <c:ext xmlns:c16="http://schemas.microsoft.com/office/drawing/2014/chart" uri="{C3380CC4-5D6E-409C-BE32-E72D297353CC}">
              <c16:uniqueId val="{00000003-0429-4AF1-88AA-D5ECC73E51C7}"/>
            </c:ext>
          </c:extLst>
        </c:ser>
        <c:ser>
          <c:idx val="4"/>
          <c:order val="4"/>
          <c:tx>
            <c:strRef>
              <c:f>Sheet1!$Y$9</c:f>
              <c:strCache>
                <c:ptCount val="1"/>
                <c:pt idx="0">
                  <c:v>Youth Should Use (Influencer)</c:v>
                </c:pt>
              </c:strCache>
            </c:strRef>
          </c:tx>
          <c:spPr>
            <a:noFill/>
            <a:ln>
              <a:noFill/>
            </a:ln>
            <a:effectLst/>
          </c:spPr>
          <c:invertIfNegative val="0"/>
          <c:cat>
            <c:strRef>
              <c:f>Sheet1!$T$10:$T$12</c:f>
              <c:strCache>
                <c:ptCount val="3"/>
                <c:pt idx="0">
                  <c:v>Facebook</c:v>
                </c:pt>
                <c:pt idx="1">
                  <c:v>YouTube</c:v>
                </c:pt>
                <c:pt idx="2">
                  <c:v>Snapchat</c:v>
                </c:pt>
              </c:strCache>
            </c:strRef>
          </c:cat>
          <c:val>
            <c:numRef>
              <c:f>Sheet1!$Y$10:$Y$12</c:f>
              <c:numCache>
                <c:formatCode>0%</c:formatCode>
                <c:ptCount val="3"/>
                <c:pt idx="0">
                  <c:v>0.89</c:v>
                </c:pt>
                <c:pt idx="1">
                  <c:v>0.82</c:v>
                </c:pt>
                <c:pt idx="2">
                  <c:v>0.54</c:v>
                </c:pt>
              </c:numCache>
            </c:numRef>
          </c:val>
          <c:extLst xmlns:c16r2="http://schemas.microsoft.com/office/drawing/2015/06/chart">
            <c:ext xmlns:c16="http://schemas.microsoft.com/office/drawing/2014/chart" uri="{C3380CC4-5D6E-409C-BE32-E72D297353CC}">
              <c16:uniqueId val="{00000004-0429-4AF1-88AA-D5ECC73E51C7}"/>
            </c:ext>
          </c:extLst>
        </c:ser>
        <c:dLbls>
          <c:showLegendKey val="0"/>
          <c:showVal val="0"/>
          <c:showCatName val="0"/>
          <c:showSerName val="0"/>
          <c:showPercent val="0"/>
          <c:showBubbleSize val="0"/>
        </c:dLbls>
        <c:gapWidth val="219"/>
        <c:overlap val="-27"/>
        <c:axId val="400711528"/>
        <c:axId val="400707608"/>
      </c:barChart>
      <c:catAx>
        <c:axId val="400711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mo" panose="020B0604020202020204"/>
                <a:ea typeface="+mn-ea"/>
                <a:cs typeface="+mn-cs"/>
              </a:defRPr>
            </a:pPr>
            <a:endParaRPr lang="en-US"/>
          </a:p>
        </c:txPr>
        <c:crossAx val="400707608"/>
        <c:crosses val="autoZero"/>
        <c:auto val="1"/>
        <c:lblAlgn val="ctr"/>
        <c:lblOffset val="100"/>
        <c:noMultiLvlLbl val="0"/>
      </c:catAx>
      <c:valAx>
        <c:axId val="4007076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mo" panose="020B0604020202020204"/>
                <a:ea typeface="+mn-ea"/>
                <a:cs typeface="+mn-cs"/>
              </a:defRPr>
            </a:pPr>
            <a:endParaRPr lang="en-US"/>
          </a:p>
        </c:txPr>
        <c:crossAx val="400711528"/>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mo" panose="020B0604020202020204"/>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latin typeface="Arimo" panose="020B0604020202020204"/>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Sheet1!$U$9</c:f>
              <c:strCache>
                <c:ptCount val="1"/>
                <c:pt idx="0">
                  <c:v>Influencer Use</c:v>
                </c:pt>
              </c:strCache>
            </c:strRef>
          </c:tx>
          <c:spPr>
            <a:solidFill>
              <a:srgbClr val="FFB200">
                <a:alpha val="50000"/>
              </a:srgbClr>
            </a:solidFill>
            <a:ln>
              <a:noFill/>
            </a:ln>
            <a:effectLst/>
          </c:spPr>
          <c:invertIfNegative val="0"/>
          <c:cat>
            <c:strRef>
              <c:f>Sheet1!$T$10:$T$12</c:f>
              <c:strCache>
                <c:ptCount val="3"/>
                <c:pt idx="0">
                  <c:v>Facebook</c:v>
                </c:pt>
                <c:pt idx="1">
                  <c:v>YouTube</c:v>
                </c:pt>
                <c:pt idx="2">
                  <c:v>Snapchat</c:v>
                </c:pt>
              </c:strCache>
            </c:strRef>
          </c:cat>
          <c:val>
            <c:numRef>
              <c:f>Sheet1!$U$10:$U$12</c:f>
              <c:numCache>
                <c:formatCode>0%</c:formatCode>
                <c:ptCount val="3"/>
                <c:pt idx="0">
                  <c:v>0.84</c:v>
                </c:pt>
                <c:pt idx="1">
                  <c:v>0.87</c:v>
                </c:pt>
                <c:pt idx="2">
                  <c:v>0.37</c:v>
                </c:pt>
              </c:numCache>
            </c:numRef>
          </c:val>
          <c:extLst xmlns:c16r2="http://schemas.microsoft.com/office/drawing/2015/06/chart">
            <c:ext xmlns:c16="http://schemas.microsoft.com/office/drawing/2014/chart" uri="{C3380CC4-5D6E-409C-BE32-E72D297353CC}">
              <c16:uniqueId val="{00000000-0429-4AF1-88AA-D5ECC73E51C7}"/>
            </c:ext>
          </c:extLst>
        </c:ser>
        <c:ser>
          <c:idx val="1"/>
          <c:order val="1"/>
          <c:tx>
            <c:strRef>
              <c:f>Sheet1!$V$9</c:f>
              <c:strCache>
                <c:ptCount val="1"/>
                <c:pt idx="0">
                  <c:v>Influencer Helpful</c:v>
                </c:pt>
              </c:strCache>
            </c:strRef>
          </c:tx>
          <c:spPr>
            <a:solidFill>
              <a:srgbClr val="F06E57">
                <a:alpha val="50000"/>
              </a:srgbClr>
            </a:solidFill>
            <a:ln>
              <a:noFill/>
            </a:ln>
            <a:effectLst/>
          </c:spPr>
          <c:invertIfNegative val="0"/>
          <c:cat>
            <c:strRef>
              <c:f>Sheet1!$T$10:$T$12</c:f>
              <c:strCache>
                <c:ptCount val="3"/>
                <c:pt idx="0">
                  <c:v>Facebook</c:v>
                </c:pt>
                <c:pt idx="1">
                  <c:v>YouTube</c:v>
                </c:pt>
                <c:pt idx="2">
                  <c:v>Snapchat</c:v>
                </c:pt>
              </c:strCache>
            </c:strRef>
          </c:cat>
          <c:val>
            <c:numRef>
              <c:f>Sheet1!$V$10:$V$12</c:f>
              <c:numCache>
                <c:formatCode>0%</c:formatCode>
                <c:ptCount val="3"/>
                <c:pt idx="0">
                  <c:v>0.7</c:v>
                </c:pt>
                <c:pt idx="1">
                  <c:v>0.83</c:v>
                </c:pt>
                <c:pt idx="2">
                  <c:v>0.14000000000000001</c:v>
                </c:pt>
              </c:numCache>
            </c:numRef>
          </c:val>
          <c:extLst xmlns:c16r2="http://schemas.microsoft.com/office/drawing/2015/06/chart">
            <c:ext xmlns:c16="http://schemas.microsoft.com/office/drawing/2014/chart" uri="{C3380CC4-5D6E-409C-BE32-E72D297353CC}">
              <c16:uniqueId val="{00000001-0429-4AF1-88AA-D5ECC73E51C7}"/>
            </c:ext>
          </c:extLst>
        </c:ser>
        <c:ser>
          <c:idx val="2"/>
          <c:order val="2"/>
          <c:tx>
            <c:strRef>
              <c:f>Sheet1!$W$9</c:f>
              <c:strCache>
                <c:ptCount val="1"/>
                <c:pt idx="0">
                  <c:v>Youth Use</c:v>
                </c:pt>
              </c:strCache>
            </c:strRef>
          </c:tx>
          <c:spPr>
            <a:solidFill>
              <a:srgbClr val="51B3AE">
                <a:alpha val="50000"/>
              </a:srgbClr>
            </a:solidFill>
            <a:ln>
              <a:noFill/>
            </a:ln>
            <a:effectLst/>
          </c:spPr>
          <c:invertIfNegative val="0"/>
          <c:cat>
            <c:strRef>
              <c:f>Sheet1!$T$10:$T$12</c:f>
              <c:strCache>
                <c:ptCount val="3"/>
                <c:pt idx="0">
                  <c:v>Facebook</c:v>
                </c:pt>
                <c:pt idx="1">
                  <c:v>YouTube</c:v>
                </c:pt>
                <c:pt idx="2">
                  <c:v>Snapchat</c:v>
                </c:pt>
              </c:strCache>
            </c:strRef>
          </c:cat>
          <c:val>
            <c:numRef>
              <c:f>Sheet1!$W$10:$W$12</c:f>
              <c:numCache>
                <c:formatCode>0%</c:formatCode>
                <c:ptCount val="3"/>
                <c:pt idx="0">
                  <c:v>0.72</c:v>
                </c:pt>
                <c:pt idx="1">
                  <c:v>0.51</c:v>
                </c:pt>
                <c:pt idx="2">
                  <c:v>0.34</c:v>
                </c:pt>
              </c:numCache>
            </c:numRef>
          </c:val>
          <c:extLst xmlns:c16r2="http://schemas.microsoft.com/office/drawing/2015/06/chart">
            <c:ext xmlns:c16="http://schemas.microsoft.com/office/drawing/2014/chart" uri="{C3380CC4-5D6E-409C-BE32-E72D297353CC}">
              <c16:uniqueId val="{00000002-0429-4AF1-88AA-D5ECC73E51C7}"/>
            </c:ext>
          </c:extLst>
        </c:ser>
        <c:ser>
          <c:idx val="3"/>
          <c:order val="3"/>
          <c:tx>
            <c:strRef>
              <c:f>Sheet1!$X$9</c:f>
              <c:strCache>
                <c:ptCount val="1"/>
                <c:pt idx="0">
                  <c:v>Youth Helpful</c:v>
                </c:pt>
              </c:strCache>
            </c:strRef>
          </c:tx>
          <c:spPr>
            <a:solidFill>
              <a:srgbClr val="96D152">
                <a:alpha val="50000"/>
              </a:srgbClr>
            </a:solidFill>
            <a:ln>
              <a:noFill/>
            </a:ln>
            <a:effectLst/>
          </c:spPr>
          <c:invertIfNegative val="0"/>
          <c:cat>
            <c:strRef>
              <c:f>Sheet1!$T$10:$T$12</c:f>
              <c:strCache>
                <c:ptCount val="3"/>
                <c:pt idx="0">
                  <c:v>Facebook</c:v>
                </c:pt>
                <c:pt idx="1">
                  <c:v>YouTube</c:v>
                </c:pt>
                <c:pt idx="2">
                  <c:v>Snapchat</c:v>
                </c:pt>
              </c:strCache>
            </c:strRef>
          </c:cat>
          <c:val>
            <c:numRef>
              <c:f>Sheet1!$X$10:$X$12</c:f>
              <c:numCache>
                <c:formatCode>0%</c:formatCode>
                <c:ptCount val="3"/>
                <c:pt idx="0">
                  <c:v>0.6</c:v>
                </c:pt>
                <c:pt idx="1">
                  <c:v>0.44</c:v>
                </c:pt>
                <c:pt idx="2">
                  <c:v>0.38</c:v>
                </c:pt>
              </c:numCache>
            </c:numRef>
          </c:val>
          <c:extLst xmlns:c16r2="http://schemas.microsoft.com/office/drawing/2015/06/chart">
            <c:ext xmlns:c16="http://schemas.microsoft.com/office/drawing/2014/chart" uri="{C3380CC4-5D6E-409C-BE32-E72D297353CC}">
              <c16:uniqueId val="{00000003-0429-4AF1-88AA-D5ECC73E51C7}"/>
            </c:ext>
          </c:extLst>
        </c:ser>
        <c:ser>
          <c:idx val="4"/>
          <c:order val="4"/>
          <c:tx>
            <c:strRef>
              <c:f>Sheet1!$Y$9</c:f>
              <c:strCache>
                <c:ptCount val="1"/>
                <c:pt idx="0">
                  <c:v>Youth Should Use (Influencer)</c:v>
                </c:pt>
              </c:strCache>
            </c:strRef>
          </c:tx>
          <c:spPr>
            <a:solidFill>
              <a:srgbClr val="0077BE"/>
            </a:solidFill>
            <a:ln>
              <a:noFill/>
            </a:ln>
            <a:effectLst/>
          </c:spPr>
          <c:invertIfNegative val="0"/>
          <c:cat>
            <c:strRef>
              <c:f>Sheet1!$T$10:$T$12</c:f>
              <c:strCache>
                <c:ptCount val="3"/>
                <c:pt idx="0">
                  <c:v>Facebook</c:v>
                </c:pt>
                <c:pt idx="1">
                  <c:v>YouTube</c:v>
                </c:pt>
                <c:pt idx="2">
                  <c:v>Snapchat</c:v>
                </c:pt>
              </c:strCache>
            </c:strRef>
          </c:cat>
          <c:val>
            <c:numRef>
              <c:f>Sheet1!$Y$10:$Y$12</c:f>
              <c:numCache>
                <c:formatCode>0%</c:formatCode>
                <c:ptCount val="3"/>
                <c:pt idx="0">
                  <c:v>0.89</c:v>
                </c:pt>
                <c:pt idx="1">
                  <c:v>0.82</c:v>
                </c:pt>
                <c:pt idx="2">
                  <c:v>0.54</c:v>
                </c:pt>
              </c:numCache>
            </c:numRef>
          </c:val>
          <c:extLst xmlns:c16r2="http://schemas.microsoft.com/office/drawing/2015/06/chart">
            <c:ext xmlns:c16="http://schemas.microsoft.com/office/drawing/2014/chart" uri="{C3380CC4-5D6E-409C-BE32-E72D297353CC}">
              <c16:uniqueId val="{00000004-0429-4AF1-88AA-D5ECC73E51C7}"/>
            </c:ext>
          </c:extLst>
        </c:ser>
        <c:dLbls>
          <c:showLegendKey val="0"/>
          <c:showVal val="0"/>
          <c:showCatName val="0"/>
          <c:showSerName val="0"/>
          <c:showPercent val="0"/>
          <c:showBubbleSize val="0"/>
        </c:dLbls>
        <c:gapWidth val="219"/>
        <c:overlap val="-27"/>
        <c:axId val="400707216"/>
        <c:axId val="400709960"/>
      </c:barChart>
      <c:catAx>
        <c:axId val="40070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mo" panose="020B0604020202020204"/>
                <a:ea typeface="+mn-ea"/>
                <a:cs typeface="+mn-cs"/>
              </a:defRPr>
            </a:pPr>
            <a:endParaRPr lang="en-US"/>
          </a:p>
        </c:txPr>
        <c:crossAx val="400709960"/>
        <c:crosses val="autoZero"/>
        <c:auto val="1"/>
        <c:lblAlgn val="ctr"/>
        <c:lblOffset val="100"/>
        <c:noMultiLvlLbl val="0"/>
      </c:catAx>
      <c:valAx>
        <c:axId val="4007099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mo" panose="020B0604020202020204"/>
                <a:ea typeface="+mn-ea"/>
                <a:cs typeface="+mn-cs"/>
              </a:defRPr>
            </a:pPr>
            <a:endParaRPr lang="en-US"/>
          </a:p>
        </c:txPr>
        <c:crossAx val="40070721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mo" panose="020B0604020202020204"/>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latin typeface="Arimo" panose="020B0604020202020204"/>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A8CD49-18BF-4391-ADAD-50E7BAFA18FF}" type="datetimeFigureOut">
              <a:rPr lang="en-AU" smtClean="0"/>
              <a:pPr/>
              <a:t>9/05/2018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EEA9A9-8FBC-4FF4-9AE7-FF8DB93F5A87}" type="slidenum">
              <a:rPr lang="en-AU" smtClean="0"/>
              <a:pPr/>
              <a:t>‹#›</a:t>
            </a:fld>
            <a:endParaRPr lang="en-AU"/>
          </a:p>
        </p:txBody>
      </p:sp>
    </p:spTree>
    <p:extLst>
      <p:ext uri="{BB962C8B-B14F-4D97-AF65-F5344CB8AC3E}">
        <p14:creationId xmlns:p14="http://schemas.microsoft.com/office/powerpoint/2010/main" val="2247315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There are a myriad of ways to access information about careers, including education pathways and the labour market. This research investigated the mechanisms and platforms used by young Australians and their influencers to access careers information, and the risks and benefits of this.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The research showed discrepancies between the ways young people access careers information and the ways influencers believe they do. There are further discrepancies between sources that youth report as helpful and what influencers believe youth should use, meaning that young people are often encouraged to use information sources that are not benefiting them.</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There are risks and benefits to accessing careers information through all mechanisms, including through conversations with others, online, and through social media. Young people report needing more support to understand the types of careers information available, and this information needs to be presented in a form that they can easily use.</a:t>
            </a:r>
          </a:p>
        </p:txBody>
      </p:sp>
      <p:sp>
        <p:nvSpPr>
          <p:cNvPr id="4" name="Slide Number Placeholder 3"/>
          <p:cNvSpPr>
            <a:spLocks noGrp="1"/>
          </p:cNvSpPr>
          <p:nvPr>
            <p:ph type="sldNum" sz="quarter" idx="10"/>
          </p:nvPr>
        </p:nvSpPr>
        <p:spPr/>
        <p:txBody>
          <a:bodyPr/>
          <a:lstStyle/>
          <a:p>
            <a:fld id="{BFF463D8-1D44-44EF-A6EC-C576655792A7}" type="slidenum">
              <a:rPr lang="en-AU" smtClean="0"/>
              <a:pPr/>
              <a:t>1</a:t>
            </a:fld>
            <a:endParaRPr lang="en-AU"/>
          </a:p>
        </p:txBody>
      </p:sp>
    </p:spTree>
    <p:extLst>
      <p:ext uri="{BB962C8B-B14F-4D97-AF65-F5344CB8AC3E}">
        <p14:creationId xmlns:p14="http://schemas.microsoft.com/office/powerpoint/2010/main" val="3952582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Difference between youth use and influencers think youth use all significant at p&lt;.001</a:t>
            </a:r>
          </a:p>
        </p:txBody>
      </p:sp>
      <p:sp>
        <p:nvSpPr>
          <p:cNvPr id="4" name="Slide Number Placeholder 3"/>
          <p:cNvSpPr>
            <a:spLocks noGrp="1"/>
          </p:cNvSpPr>
          <p:nvPr>
            <p:ph type="sldNum" sz="quarter" idx="10"/>
          </p:nvPr>
        </p:nvSpPr>
        <p:spPr/>
        <p:txBody>
          <a:bodyPr/>
          <a:lstStyle/>
          <a:p>
            <a:fld id="{12EEA9A9-8FBC-4FF4-9AE7-FF8DB93F5A87}" type="slidenum">
              <a:rPr lang="en-AU" smtClean="0"/>
              <a:pPr/>
              <a:t>15</a:t>
            </a:fld>
            <a:endParaRPr lang="en-AU"/>
          </a:p>
        </p:txBody>
      </p:sp>
    </p:spTree>
    <p:extLst>
      <p:ext uri="{BB962C8B-B14F-4D97-AF65-F5344CB8AC3E}">
        <p14:creationId xmlns:p14="http://schemas.microsoft.com/office/powerpoint/2010/main" val="4137583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Significant difference at p&lt;.05 for Facebook and p&lt;.001 for YouTube, non-significant for Snapchat (p=.68)</a:t>
            </a:r>
          </a:p>
        </p:txBody>
      </p:sp>
      <p:sp>
        <p:nvSpPr>
          <p:cNvPr id="4" name="Slide Number Placeholder 3"/>
          <p:cNvSpPr>
            <a:spLocks noGrp="1"/>
          </p:cNvSpPr>
          <p:nvPr>
            <p:ph type="sldNum" sz="quarter" idx="10"/>
          </p:nvPr>
        </p:nvSpPr>
        <p:spPr/>
        <p:txBody>
          <a:bodyPr/>
          <a:lstStyle/>
          <a:p>
            <a:fld id="{12EEA9A9-8FBC-4FF4-9AE7-FF8DB93F5A87}" type="slidenum">
              <a:rPr lang="en-AU" smtClean="0"/>
              <a:pPr/>
              <a:t>17</a:t>
            </a:fld>
            <a:endParaRPr lang="en-AU"/>
          </a:p>
        </p:txBody>
      </p:sp>
    </p:spTree>
    <p:extLst>
      <p:ext uri="{BB962C8B-B14F-4D97-AF65-F5344CB8AC3E}">
        <p14:creationId xmlns:p14="http://schemas.microsoft.com/office/powerpoint/2010/main" val="2632901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Difference between ‘helpful’ significant at p&lt;.01 for YouTube and Snapchat, non-significant for Facebook (p=.17)</a:t>
            </a:r>
          </a:p>
        </p:txBody>
      </p:sp>
      <p:sp>
        <p:nvSpPr>
          <p:cNvPr id="4" name="Slide Number Placeholder 3"/>
          <p:cNvSpPr>
            <a:spLocks noGrp="1"/>
          </p:cNvSpPr>
          <p:nvPr>
            <p:ph type="sldNum" sz="quarter" idx="10"/>
          </p:nvPr>
        </p:nvSpPr>
        <p:spPr/>
        <p:txBody>
          <a:bodyPr/>
          <a:lstStyle/>
          <a:p>
            <a:fld id="{12EEA9A9-8FBC-4FF4-9AE7-FF8DB93F5A87}" type="slidenum">
              <a:rPr lang="en-AU" smtClean="0"/>
              <a:pPr/>
              <a:t>18</a:t>
            </a:fld>
            <a:endParaRPr lang="en-AU"/>
          </a:p>
        </p:txBody>
      </p:sp>
    </p:spTree>
    <p:extLst>
      <p:ext uri="{BB962C8B-B14F-4D97-AF65-F5344CB8AC3E}">
        <p14:creationId xmlns:p14="http://schemas.microsoft.com/office/powerpoint/2010/main" val="1773919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Difference between youth use and influencers think youth should use all significant at p&lt;.001</a:t>
            </a:r>
          </a:p>
        </p:txBody>
      </p:sp>
      <p:sp>
        <p:nvSpPr>
          <p:cNvPr id="4" name="Slide Number Placeholder 3"/>
          <p:cNvSpPr>
            <a:spLocks noGrp="1"/>
          </p:cNvSpPr>
          <p:nvPr>
            <p:ph type="sldNum" sz="quarter" idx="10"/>
          </p:nvPr>
        </p:nvSpPr>
        <p:spPr/>
        <p:txBody>
          <a:bodyPr/>
          <a:lstStyle/>
          <a:p>
            <a:fld id="{12EEA9A9-8FBC-4FF4-9AE7-FF8DB93F5A87}" type="slidenum">
              <a:rPr lang="en-AU" smtClean="0"/>
              <a:pPr/>
              <a:t>19</a:t>
            </a:fld>
            <a:endParaRPr lang="en-AU"/>
          </a:p>
        </p:txBody>
      </p:sp>
    </p:spTree>
    <p:extLst>
      <p:ext uri="{BB962C8B-B14F-4D97-AF65-F5344CB8AC3E}">
        <p14:creationId xmlns:p14="http://schemas.microsoft.com/office/powerpoint/2010/main" val="2834516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FF463D8-1D44-44EF-A6EC-C576655792A7}" type="slidenum">
              <a:rPr lang="en-AU" smtClean="0"/>
              <a:pPr/>
              <a:t>23</a:t>
            </a:fld>
            <a:endParaRPr lang="en-AU"/>
          </a:p>
        </p:txBody>
      </p:sp>
    </p:spTree>
    <p:extLst>
      <p:ext uri="{BB962C8B-B14F-4D97-AF65-F5344CB8AC3E}">
        <p14:creationId xmlns:p14="http://schemas.microsoft.com/office/powerpoint/2010/main" val="1894066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FF463D8-1D44-44EF-A6EC-C576655792A7}" type="slidenum">
              <a:rPr lang="en-AU" smtClean="0"/>
              <a:pPr/>
              <a:t>24</a:t>
            </a:fld>
            <a:endParaRPr lang="en-AU"/>
          </a:p>
        </p:txBody>
      </p:sp>
    </p:spTree>
    <p:extLst>
      <p:ext uri="{BB962C8B-B14F-4D97-AF65-F5344CB8AC3E}">
        <p14:creationId xmlns:p14="http://schemas.microsoft.com/office/powerpoint/2010/main" val="226994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All of the italics on these slides are direct quotes from the young people in our focus groups.</a:t>
            </a:r>
          </a:p>
        </p:txBody>
      </p:sp>
      <p:sp>
        <p:nvSpPr>
          <p:cNvPr id="4" name="Slide Number Placeholder 3"/>
          <p:cNvSpPr>
            <a:spLocks noGrp="1"/>
          </p:cNvSpPr>
          <p:nvPr>
            <p:ph type="sldNum" sz="quarter" idx="10"/>
          </p:nvPr>
        </p:nvSpPr>
        <p:spPr/>
        <p:txBody>
          <a:bodyPr/>
          <a:lstStyle/>
          <a:p>
            <a:fld id="{12EEA9A9-8FBC-4FF4-9AE7-FF8DB93F5A87}" type="slidenum">
              <a:rPr lang="en-AU" smtClean="0"/>
              <a:pPr/>
              <a:t>25</a:t>
            </a:fld>
            <a:endParaRPr lang="en-AU"/>
          </a:p>
        </p:txBody>
      </p:sp>
    </p:spTree>
    <p:extLst>
      <p:ext uri="{BB962C8B-B14F-4D97-AF65-F5344CB8AC3E}">
        <p14:creationId xmlns:p14="http://schemas.microsoft.com/office/powerpoint/2010/main" val="3726475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FF463D8-1D44-44EF-A6EC-C576655792A7}" type="slidenum">
              <a:rPr lang="en-AU" smtClean="0"/>
              <a:pPr/>
              <a:t>26</a:t>
            </a:fld>
            <a:endParaRPr lang="en-AU"/>
          </a:p>
        </p:txBody>
      </p:sp>
    </p:spTree>
    <p:extLst>
      <p:ext uri="{BB962C8B-B14F-4D97-AF65-F5344CB8AC3E}">
        <p14:creationId xmlns:p14="http://schemas.microsoft.com/office/powerpoint/2010/main" val="2919176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FF463D8-1D44-44EF-A6EC-C576655792A7}" type="slidenum">
              <a:rPr lang="en-AU" smtClean="0"/>
              <a:pPr/>
              <a:t>27</a:t>
            </a:fld>
            <a:endParaRPr lang="en-AU"/>
          </a:p>
        </p:txBody>
      </p:sp>
    </p:spTree>
    <p:extLst>
      <p:ext uri="{BB962C8B-B14F-4D97-AF65-F5344CB8AC3E}">
        <p14:creationId xmlns:p14="http://schemas.microsoft.com/office/powerpoint/2010/main" val="3761901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FF463D8-1D44-44EF-A6EC-C576655792A7}" type="slidenum">
              <a:rPr lang="en-AU" smtClean="0"/>
              <a:pPr/>
              <a:t>2</a:t>
            </a:fld>
            <a:endParaRPr lang="en-AU"/>
          </a:p>
        </p:txBody>
      </p:sp>
    </p:spTree>
    <p:extLst>
      <p:ext uri="{BB962C8B-B14F-4D97-AF65-F5344CB8AC3E}">
        <p14:creationId xmlns:p14="http://schemas.microsoft.com/office/powerpoint/2010/main" val="4228116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FF463D8-1D44-44EF-A6EC-C576655792A7}" type="slidenum">
              <a:rPr lang="en-AU" smtClean="0"/>
              <a:t>4</a:t>
            </a:fld>
            <a:endParaRPr lang="en-AU"/>
          </a:p>
        </p:txBody>
      </p:sp>
    </p:spTree>
    <p:extLst>
      <p:ext uri="{BB962C8B-B14F-4D97-AF65-F5344CB8AC3E}">
        <p14:creationId xmlns:p14="http://schemas.microsoft.com/office/powerpoint/2010/main" val="1275356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All significant at p&lt;.01</a:t>
            </a:r>
          </a:p>
        </p:txBody>
      </p:sp>
      <p:sp>
        <p:nvSpPr>
          <p:cNvPr id="4" name="Slide Number Placeholder 3"/>
          <p:cNvSpPr>
            <a:spLocks noGrp="1"/>
          </p:cNvSpPr>
          <p:nvPr>
            <p:ph type="sldNum" sz="quarter" idx="10"/>
          </p:nvPr>
        </p:nvSpPr>
        <p:spPr/>
        <p:txBody>
          <a:bodyPr/>
          <a:lstStyle/>
          <a:p>
            <a:fld id="{12EEA9A9-8FBC-4FF4-9AE7-FF8DB93F5A87}" type="slidenum">
              <a:rPr lang="en-AU" smtClean="0"/>
              <a:pPr/>
              <a:t>9</a:t>
            </a:fld>
            <a:endParaRPr lang="en-AU"/>
          </a:p>
        </p:txBody>
      </p:sp>
    </p:spTree>
    <p:extLst>
      <p:ext uri="{BB962C8B-B14F-4D97-AF65-F5344CB8AC3E}">
        <p14:creationId xmlns:p14="http://schemas.microsoft.com/office/powerpoint/2010/main" val="1567861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Difference for ‘helpful’ all significant at p&lt;.01</a:t>
            </a:r>
          </a:p>
        </p:txBody>
      </p:sp>
      <p:sp>
        <p:nvSpPr>
          <p:cNvPr id="4" name="Slide Number Placeholder 3"/>
          <p:cNvSpPr>
            <a:spLocks noGrp="1"/>
          </p:cNvSpPr>
          <p:nvPr>
            <p:ph type="sldNum" sz="quarter" idx="10"/>
          </p:nvPr>
        </p:nvSpPr>
        <p:spPr/>
        <p:txBody>
          <a:bodyPr/>
          <a:lstStyle/>
          <a:p>
            <a:fld id="{12EEA9A9-8FBC-4FF4-9AE7-FF8DB93F5A87}" type="slidenum">
              <a:rPr lang="en-AU" smtClean="0"/>
              <a:pPr/>
              <a:t>10</a:t>
            </a:fld>
            <a:endParaRPr lang="en-AU"/>
          </a:p>
        </p:txBody>
      </p:sp>
    </p:spTree>
    <p:extLst>
      <p:ext uri="{BB962C8B-B14F-4D97-AF65-F5344CB8AC3E}">
        <p14:creationId xmlns:p14="http://schemas.microsoft.com/office/powerpoint/2010/main" val="4158415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Difference between youth use and influencers think youth significant at p&lt;.01 for flyers and fact sheets, non-significant (p=.3) for information packs</a:t>
            </a:r>
          </a:p>
        </p:txBody>
      </p:sp>
      <p:sp>
        <p:nvSpPr>
          <p:cNvPr id="4" name="Slide Number Placeholder 3"/>
          <p:cNvSpPr>
            <a:spLocks noGrp="1"/>
          </p:cNvSpPr>
          <p:nvPr>
            <p:ph type="sldNum" sz="quarter" idx="10"/>
          </p:nvPr>
        </p:nvSpPr>
        <p:spPr/>
        <p:txBody>
          <a:bodyPr/>
          <a:lstStyle/>
          <a:p>
            <a:fld id="{12EEA9A9-8FBC-4FF4-9AE7-FF8DB93F5A87}" type="slidenum">
              <a:rPr lang="en-AU" smtClean="0"/>
              <a:pPr/>
              <a:t>11</a:t>
            </a:fld>
            <a:endParaRPr lang="en-AU"/>
          </a:p>
        </p:txBody>
      </p:sp>
    </p:spTree>
    <p:extLst>
      <p:ext uri="{BB962C8B-B14F-4D97-AF65-F5344CB8AC3E}">
        <p14:creationId xmlns:p14="http://schemas.microsoft.com/office/powerpoint/2010/main" val="978014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2EEA9A9-8FBC-4FF4-9AE7-FF8DB93F5A87}" type="slidenum">
              <a:rPr lang="en-AU" smtClean="0"/>
              <a:pPr/>
              <a:t>12</a:t>
            </a:fld>
            <a:endParaRPr lang="en-AU"/>
          </a:p>
        </p:txBody>
      </p:sp>
    </p:spTree>
    <p:extLst>
      <p:ext uri="{BB962C8B-B14F-4D97-AF65-F5344CB8AC3E}">
        <p14:creationId xmlns:p14="http://schemas.microsoft.com/office/powerpoint/2010/main" val="2968826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All significant at p&lt;.001</a:t>
            </a:r>
          </a:p>
        </p:txBody>
      </p:sp>
      <p:sp>
        <p:nvSpPr>
          <p:cNvPr id="4" name="Slide Number Placeholder 3"/>
          <p:cNvSpPr>
            <a:spLocks noGrp="1"/>
          </p:cNvSpPr>
          <p:nvPr>
            <p:ph type="sldNum" sz="quarter" idx="10"/>
          </p:nvPr>
        </p:nvSpPr>
        <p:spPr/>
        <p:txBody>
          <a:bodyPr/>
          <a:lstStyle/>
          <a:p>
            <a:fld id="{12EEA9A9-8FBC-4FF4-9AE7-FF8DB93F5A87}" type="slidenum">
              <a:rPr lang="en-AU" smtClean="0"/>
              <a:pPr/>
              <a:t>13</a:t>
            </a:fld>
            <a:endParaRPr lang="en-AU"/>
          </a:p>
        </p:txBody>
      </p:sp>
    </p:spTree>
    <p:extLst>
      <p:ext uri="{BB962C8B-B14F-4D97-AF65-F5344CB8AC3E}">
        <p14:creationId xmlns:p14="http://schemas.microsoft.com/office/powerpoint/2010/main" val="1449082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Difference in ‘helpful’ significant at p&lt;.001 for Newsletters and Quizzes, non-significant for Blogs (p=.97)</a:t>
            </a:r>
          </a:p>
        </p:txBody>
      </p:sp>
      <p:sp>
        <p:nvSpPr>
          <p:cNvPr id="4" name="Slide Number Placeholder 3"/>
          <p:cNvSpPr>
            <a:spLocks noGrp="1"/>
          </p:cNvSpPr>
          <p:nvPr>
            <p:ph type="sldNum" sz="quarter" idx="10"/>
          </p:nvPr>
        </p:nvSpPr>
        <p:spPr/>
        <p:txBody>
          <a:bodyPr/>
          <a:lstStyle/>
          <a:p>
            <a:fld id="{12EEA9A9-8FBC-4FF4-9AE7-FF8DB93F5A87}" type="slidenum">
              <a:rPr lang="en-AU" smtClean="0"/>
              <a:pPr/>
              <a:t>14</a:t>
            </a:fld>
            <a:endParaRPr lang="en-AU"/>
          </a:p>
        </p:txBody>
      </p:sp>
    </p:spTree>
    <p:extLst>
      <p:ext uri="{BB962C8B-B14F-4D97-AF65-F5344CB8AC3E}">
        <p14:creationId xmlns:p14="http://schemas.microsoft.com/office/powerpoint/2010/main" val="98094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E2378D-FA93-4173-A50C-9F487F437B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xmlns="" id="{53FC91F3-F0F3-4B1B-A496-2E893CE98F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xmlns="" id="{B48E01A6-5677-44A5-9AF2-125963E3AFF8}"/>
              </a:ext>
            </a:extLst>
          </p:cNvPr>
          <p:cNvSpPr>
            <a:spLocks noGrp="1"/>
          </p:cNvSpPr>
          <p:nvPr>
            <p:ph type="dt" sz="half" idx="10"/>
          </p:nvPr>
        </p:nvSpPr>
        <p:spPr/>
        <p:txBody>
          <a:bodyPr/>
          <a:lstStyle/>
          <a:p>
            <a:fld id="{AF033366-AC92-400B-8CBA-BF9F756D73FD}" type="datetimeFigureOut">
              <a:rPr lang="en-AU" smtClean="0"/>
              <a:pPr/>
              <a:t>9/05/2018</a:t>
            </a:fld>
            <a:endParaRPr lang="en-AU"/>
          </a:p>
        </p:txBody>
      </p:sp>
      <p:sp>
        <p:nvSpPr>
          <p:cNvPr id="5" name="Footer Placeholder 4">
            <a:extLst>
              <a:ext uri="{FF2B5EF4-FFF2-40B4-BE49-F238E27FC236}">
                <a16:creationId xmlns:a16="http://schemas.microsoft.com/office/drawing/2014/main" xmlns="" id="{AB60E720-60F4-438B-8EE0-67BC692524B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1C0340AC-FD19-4F65-A614-8AD13260C6C6}"/>
              </a:ext>
            </a:extLst>
          </p:cNvPr>
          <p:cNvSpPr>
            <a:spLocks noGrp="1"/>
          </p:cNvSpPr>
          <p:nvPr>
            <p:ph type="sldNum" sz="quarter" idx="12"/>
          </p:nvPr>
        </p:nvSpPr>
        <p:spPr/>
        <p:txBody>
          <a:bodyPr/>
          <a:lstStyle/>
          <a:p>
            <a:fld id="{09A20920-3F53-48EA-935B-4CB38851D911}" type="slidenum">
              <a:rPr lang="en-AU" smtClean="0"/>
              <a:pPr/>
              <a:t>‹#›</a:t>
            </a:fld>
            <a:endParaRPr lang="en-AU"/>
          </a:p>
        </p:txBody>
      </p:sp>
    </p:spTree>
    <p:extLst>
      <p:ext uri="{BB962C8B-B14F-4D97-AF65-F5344CB8AC3E}">
        <p14:creationId xmlns:p14="http://schemas.microsoft.com/office/powerpoint/2010/main" val="4194615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613DC4-3099-4632-A0A1-B0BFF0A3A2B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xmlns="" id="{2A9397E0-300B-48F8-BBA0-DC6947D4FA0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xmlns="" id="{BBC0C74D-33A2-489E-8044-041857A27741}"/>
              </a:ext>
            </a:extLst>
          </p:cNvPr>
          <p:cNvSpPr>
            <a:spLocks noGrp="1"/>
          </p:cNvSpPr>
          <p:nvPr>
            <p:ph type="dt" sz="half" idx="10"/>
          </p:nvPr>
        </p:nvSpPr>
        <p:spPr/>
        <p:txBody>
          <a:bodyPr/>
          <a:lstStyle/>
          <a:p>
            <a:fld id="{AF033366-AC92-400B-8CBA-BF9F756D73FD}" type="datetimeFigureOut">
              <a:rPr lang="en-AU" smtClean="0"/>
              <a:pPr/>
              <a:t>9/05/2018</a:t>
            </a:fld>
            <a:endParaRPr lang="en-AU"/>
          </a:p>
        </p:txBody>
      </p:sp>
      <p:sp>
        <p:nvSpPr>
          <p:cNvPr id="5" name="Footer Placeholder 4">
            <a:extLst>
              <a:ext uri="{FF2B5EF4-FFF2-40B4-BE49-F238E27FC236}">
                <a16:creationId xmlns:a16="http://schemas.microsoft.com/office/drawing/2014/main" xmlns="" id="{44156BE7-CC3D-4DA8-824D-2CFBDF2C9F2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0CBA094C-8DB8-49CF-9FAE-E7C6FF00F32C}"/>
              </a:ext>
            </a:extLst>
          </p:cNvPr>
          <p:cNvSpPr>
            <a:spLocks noGrp="1"/>
          </p:cNvSpPr>
          <p:nvPr>
            <p:ph type="sldNum" sz="quarter" idx="12"/>
          </p:nvPr>
        </p:nvSpPr>
        <p:spPr/>
        <p:txBody>
          <a:bodyPr/>
          <a:lstStyle/>
          <a:p>
            <a:fld id="{09A20920-3F53-48EA-935B-4CB38851D911}" type="slidenum">
              <a:rPr lang="en-AU" smtClean="0"/>
              <a:pPr/>
              <a:t>‹#›</a:t>
            </a:fld>
            <a:endParaRPr lang="en-AU"/>
          </a:p>
        </p:txBody>
      </p:sp>
    </p:spTree>
    <p:extLst>
      <p:ext uri="{BB962C8B-B14F-4D97-AF65-F5344CB8AC3E}">
        <p14:creationId xmlns:p14="http://schemas.microsoft.com/office/powerpoint/2010/main" val="4286116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BDB6370-977C-4AC8-B500-952EF5CE93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xmlns="" id="{3188AC45-BF2D-43EA-A7DB-4E38CA3D856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xmlns="" id="{853F678A-72E6-4886-84EC-DF536C1E8B2C}"/>
              </a:ext>
            </a:extLst>
          </p:cNvPr>
          <p:cNvSpPr>
            <a:spLocks noGrp="1"/>
          </p:cNvSpPr>
          <p:nvPr>
            <p:ph type="dt" sz="half" idx="10"/>
          </p:nvPr>
        </p:nvSpPr>
        <p:spPr/>
        <p:txBody>
          <a:bodyPr/>
          <a:lstStyle/>
          <a:p>
            <a:fld id="{AF033366-AC92-400B-8CBA-BF9F756D73FD}" type="datetimeFigureOut">
              <a:rPr lang="en-AU" smtClean="0"/>
              <a:pPr/>
              <a:t>9/05/2018</a:t>
            </a:fld>
            <a:endParaRPr lang="en-AU"/>
          </a:p>
        </p:txBody>
      </p:sp>
      <p:sp>
        <p:nvSpPr>
          <p:cNvPr id="5" name="Footer Placeholder 4">
            <a:extLst>
              <a:ext uri="{FF2B5EF4-FFF2-40B4-BE49-F238E27FC236}">
                <a16:creationId xmlns:a16="http://schemas.microsoft.com/office/drawing/2014/main" xmlns="" id="{9AC5AB55-E433-467F-A8FF-C894E6EB5D6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D18D2E4A-B90E-499F-A104-3498B79DD923}"/>
              </a:ext>
            </a:extLst>
          </p:cNvPr>
          <p:cNvSpPr>
            <a:spLocks noGrp="1"/>
          </p:cNvSpPr>
          <p:nvPr>
            <p:ph type="sldNum" sz="quarter" idx="12"/>
          </p:nvPr>
        </p:nvSpPr>
        <p:spPr/>
        <p:txBody>
          <a:bodyPr/>
          <a:lstStyle/>
          <a:p>
            <a:fld id="{09A20920-3F53-48EA-935B-4CB38851D911}" type="slidenum">
              <a:rPr lang="en-AU" smtClean="0"/>
              <a:pPr/>
              <a:t>‹#›</a:t>
            </a:fld>
            <a:endParaRPr lang="en-AU"/>
          </a:p>
        </p:txBody>
      </p:sp>
    </p:spTree>
    <p:extLst>
      <p:ext uri="{BB962C8B-B14F-4D97-AF65-F5344CB8AC3E}">
        <p14:creationId xmlns:p14="http://schemas.microsoft.com/office/powerpoint/2010/main" val="1166367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B1C6C5-4107-4364-B915-143DB5BE456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xmlns="" id="{BBC2C0E6-C4C7-4A54-A109-ED1C6D2F63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xmlns="" id="{D338AADB-E107-4920-ACCD-1E6357A934B2}"/>
              </a:ext>
            </a:extLst>
          </p:cNvPr>
          <p:cNvSpPr>
            <a:spLocks noGrp="1"/>
          </p:cNvSpPr>
          <p:nvPr>
            <p:ph type="dt" sz="half" idx="10"/>
          </p:nvPr>
        </p:nvSpPr>
        <p:spPr/>
        <p:txBody>
          <a:bodyPr/>
          <a:lstStyle/>
          <a:p>
            <a:fld id="{AF033366-AC92-400B-8CBA-BF9F756D73FD}" type="datetimeFigureOut">
              <a:rPr lang="en-AU" smtClean="0"/>
              <a:pPr/>
              <a:t>9/05/2018</a:t>
            </a:fld>
            <a:endParaRPr lang="en-AU"/>
          </a:p>
        </p:txBody>
      </p:sp>
      <p:sp>
        <p:nvSpPr>
          <p:cNvPr id="5" name="Footer Placeholder 4">
            <a:extLst>
              <a:ext uri="{FF2B5EF4-FFF2-40B4-BE49-F238E27FC236}">
                <a16:creationId xmlns:a16="http://schemas.microsoft.com/office/drawing/2014/main" xmlns="" id="{EEAE1472-1138-43C3-9522-F826EE29C21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F0A46440-D146-49DA-8EA6-ECDCE3DDCE6E}"/>
              </a:ext>
            </a:extLst>
          </p:cNvPr>
          <p:cNvSpPr>
            <a:spLocks noGrp="1"/>
          </p:cNvSpPr>
          <p:nvPr>
            <p:ph type="sldNum" sz="quarter" idx="12"/>
          </p:nvPr>
        </p:nvSpPr>
        <p:spPr/>
        <p:txBody>
          <a:bodyPr/>
          <a:lstStyle/>
          <a:p>
            <a:fld id="{09A20920-3F53-48EA-935B-4CB38851D911}" type="slidenum">
              <a:rPr lang="en-AU" smtClean="0"/>
              <a:pPr/>
              <a:t>‹#›</a:t>
            </a:fld>
            <a:endParaRPr lang="en-AU"/>
          </a:p>
        </p:txBody>
      </p:sp>
    </p:spTree>
    <p:extLst>
      <p:ext uri="{BB962C8B-B14F-4D97-AF65-F5344CB8AC3E}">
        <p14:creationId xmlns:p14="http://schemas.microsoft.com/office/powerpoint/2010/main" val="2560885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BC67D5-3C76-4DDD-8DD1-2AFA9FFA7C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xmlns="" id="{46411A9E-4C8A-44D4-84E6-CEB479766B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6F825586-180C-4656-BDC4-EAA94320AA3C}"/>
              </a:ext>
            </a:extLst>
          </p:cNvPr>
          <p:cNvSpPr>
            <a:spLocks noGrp="1"/>
          </p:cNvSpPr>
          <p:nvPr>
            <p:ph type="dt" sz="half" idx="10"/>
          </p:nvPr>
        </p:nvSpPr>
        <p:spPr/>
        <p:txBody>
          <a:bodyPr/>
          <a:lstStyle/>
          <a:p>
            <a:fld id="{AF033366-AC92-400B-8CBA-BF9F756D73FD}" type="datetimeFigureOut">
              <a:rPr lang="en-AU" smtClean="0"/>
              <a:pPr/>
              <a:t>9/05/2018</a:t>
            </a:fld>
            <a:endParaRPr lang="en-AU"/>
          </a:p>
        </p:txBody>
      </p:sp>
      <p:sp>
        <p:nvSpPr>
          <p:cNvPr id="5" name="Footer Placeholder 4">
            <a:extLst>
              <a:ext uri="{FF2B5EF4-FFF2-40B4-BE49-F238E27FC236}">
                <a16:creationId xmlns:a16="http://schemas.microsoft.com/office/drawing/2014/main" xmlns="" id="{75E3CB11-043A-43A1-B8CC-6F789547B3D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xmlns="" id="{46B74D58-4CA3-4446-8875-DB443668595B}"/>
              </a:ext>
            </a:extLst>
          </p:cNvPr>
          <p:cNvSpPr>
            <a:spLocks noGrp="1"/>
          </p:cNvSpPr>
          <p:nvPr>
            <p:ph type="sldNum" sz="quarter" idx="12"/>
          </p:nvPr>
        </p:nvSpPr>
        <p:spPr/>
        <p:txBody>
          <a:bodyPr/>
          <a:lstStyle/>
          <a:p>
            <a:fld id="{09A20920-3F53-48EA-935B-4CB38851D911}" type="slidenum">
              <a:rPr lang="en-AU" smtClean="0"/>
              <a:pPr/>
              <a:t>‹#›</a:t>
            </a:fld>
            <a:endParaRPr lang="en-AU"/>
          </a:p>
        </p:txBody>
      </p:sp>
    </p:spTree>
    <p:extLst>
      <p:ext uri="{BB962C8B-B14F-4D97-AF65-F5344CB8AC3E}">
        <p14:creationId xmlns:p14="http://schemas.microsoft.com/office/powerpoint/2010/main" val="1986800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5DBB00-F587-419F-AA0F-809D60F5C66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xmlns="" id="{065DA9BF-618A-46D4-B278-824EC0EC451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xmlns="" id="{2BEFDF94-066D-459F-B522-3572F54994E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xmlns="" id="{0027C7D7-DBC8-4724-8B0A-2801BCB64309}"/>
              </a:ext>
            </a:extLst>
          </p:cNvPr>
          <p:cNvSpPr>
            <a:spLocks noGrp="1"/>
          </p:cNvSpPr>
          <p:nvPr>
            <p:ph type="dt" sz="half" idx="10"/>
          </p:nvPr>
        </p:nvSpPr>
        <p:spPr/>
        <p:txBody>
          <a:bodyPr/>
          <a:lstStyle/>
          <a:p>
            <a:fld id="{AF033366-AC92-400B-8CBA-BF9F756D73FD}" type="datetimeFigureOut">
              <a:rPr lang="en-AU" smtClean="0"/>
              <a:pPr/>
              <a:t>9/05/2018</a:t>
            </a:fld>
            <a:endParaRPr lang="en-AU"/>
          </a:p>
        </p:txBody>
      </p:sp>
      <p:sp>
        <p:nvSpPr>
          <p:cNvPr id="6" name="Footer Placeholder 5">
            <a:extLst>
              <a:ext uri="{FF2B5EF4-FFF2-40B4-BE49-F238E27FC236}">
                <a16:creationId xmlns:a16="http://schemas.microsoft.com/office/drawing/2014/main" xmlns="" id="{EF64845C-41F2-4F3E-AC0E-643A7EF0529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xmlns="" id="{882D56EB-EA2B-44CC-83BB-AC38D911F088}"/>
              </a:ext>
            </a:extLst>
          </p:cNvPr>
          <p:cNvSpPr>
            <a:spLocks noGrp="1"/>
          </p:cNvSpPr>
          <p:nvPr>
            <p:ph type="sldNum" sz="quarter" idx="12"/>
          </p:nvPr>
        </p:nvSpPr>
        <p:spPr/>
        <p:txBody>
          <a:bodyPr/>
          <a:lstStyle/>
          <a:p>
            <a:fld id="{09A20920-3F53-48EA-935B-4CB38851D911}" type="slidenum">
              <a:rPr lang="en-AU" smtClean="0"/>
              <a:pPr/>
              <a:t>‹#›</a:t>
            </a:fld>
            <a:endParaRPr lang="en-AU"/>
          </a:p>
        </p:txBody>
      </p:sp>
    </p:spTree>
    <p:extLst>
      <p:ext uri="{BB962C8B-B14F-4D97-AF65-F5344CB8AC3E}">
        <p14:creationId xmlns:p14="http://schemas.microsoft.com/office/powerpoint/2010/main" val="3217692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4A016E-635C-40BC-AE21-B2697263E15E}"/>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xmlns="" id="{7D9EC60B-51A2-4515-BE5F-9737205F0E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B70EB295-8E5A-4CC7-932B-7E33FE9A4AB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xmlns="" id="{7941F85B-0815-4C2A-991D-8205C11318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5CA47A9F-6F9C-40B7-920D-3DF95DC3DC7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xmlns="" id="{504FB06C-55F8-41E0-B07A-4C4F468B611F}"/>
              </a:ext>
            </a:extLst>
          </p:cNvPr>
          <p:cNvSpPr>
            <a:spLocks noGrp="1"/>
          </p:cNvSpPr>
          <p:nvPr>
            <p:ph type="dt" sz="half" idx="10"/>
          </p:nvPr>
        </p:nvSpPr>
        <p:spPr/>
        <p:txBody>
          <a:bodyPr/>
          <a:lstStyle/>
          <a:p>
            <a:fld id="{AF033366-AC92-400B-8CBA-BF9F756D73FD}" type="datetimeFigureOut">
              <a:rPr lang="en-AU" smtClean="0"/>
              <a:pPr/>
              <a:t>9/05/2018</a:t>
            </a:fld>
            <a:endParaRPr lang="en-AU"/>
          </a:p>
        </p:txBody>
      </p:sp>
      <p:sp>
        <p:nvSpPr>
          <p:cNvPr id="8" name="Footer Placeholder 7">
            <a:extLst>
              <a:ext uri="{FF2B5EF4-FFF2-40B4-BE49-F238E27FC236}">
                <a16:creationId xmlns:a16="http://schemas.microsoft.com/office/drawing/2014/main" xmlns="" id="{44D465F3-0301-426F-9A13-078F508369BE}"/>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xmlns="" id="{27C4BEBA-0015-4DB6-AAD5-598B981C7185}"/>
              </a:ext>
            </a:extLst>
          </p:cNvPr>
          <p:cNvSpPr>
            <a:spLocks noGrp="1"/>
          </p:cNvSpPr>
          <p:nvPr>
            <p:ph type="sldNum" sz="quarter" idx="12"/>
          </p:nvPr>
        </p:nvSpPr>
        <p:spPr/>
        <p:txBody>
          <a:bodyPr/>
          <a:lstStyle/>
          <a:p>
            <a:fld id="{09A20920-3F53-48EA-935B-4CB38851D911}" type="slidenum">
              <a:rPr lang="en-AU" smtClean="0"/>
              <a:pPr/>
              <a:t>‹#›</a:t>
            </a:fld>
            <a:endParaRPr lang="en-AU"/>
          </a:p>
        </p:txBody>
      </p:sp>
    </p:spTree>
    <p:extLst>
      <p:ext uri="{BB962C8B-B14F-4D97-AF65-F5344CB8AC3E}">
        <p14:creationId xmlns:p14="http://schemas.microsoft.com/office/powerpoint/2010/main" val="3211857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B9FD3B-13EC-47C2-9723-D0B390F87CF5}"/>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xmlns="" id="{EF536C5C-2B18-48D4-B82B-975F149CE8EA}"/>
              </a:ext>
            </a:extLst>
          </p:cNvPr>
          <p:cNvSpPr>
            <a:spLocks noGrp="1"/>
          </p:cNvSpPr>
          <p:nvPr>
            <p:ph type="dt" sz="half" idx="10"/>
          </p:nvPr>
        </p:nvSpPr>
        <p:spPr/>
        <p:txBody>
          <a:bodyPr/>
          <a:lstStyle/>
          <a:p>
            <a:fld id="{AF033366-AC92-400B-8CBA-BF9F756D73FD}" type="datetimeFigureOut">
              <a:rPr lang="en-AU" smtClean="0"/>
              <a:pPr/>
              <a:t>9/05/2018</a:t>
            </a:fld>
            <a:endParaRPr lang="en-AU"/>
          </a:p>
        </p:txBody>
      </p:sp>
      <p:sp>
        <p:nvSpPr>
          <p:cNvPr id="4" name="Footer Placeholder 3">
            <a:extLst>
              <a:ext uri="{FF2B5EF4-FFF2-40B4-BE49-F238E27FC236}">
                <a16:creationId xmlns:a16="http://schemas.microsoft.com/office/drawing/2014/main" xmlns="" id="{C765CB57-2E22-4A28-B470-0F7C0F174C49}"/>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xmlns="" id="{8C5DEEB1-44E9-4EEE-A9B8-4E7B3B6A3F79}"/>
              </a:ext>
            </a:extLst>
          </p:cNvPr>
          <p:cNvSpPr>
            <a:spLocks noGrp="1"/>
          </p:cNvSpPr>
          <p:nvPr>
            <p:ph type="sldNum" sz="quarter" idx="12"/>
          </p:nvPr>
        </p:nvSpPr>
        <p:spPr/>
        <p:txBody>
          <a:bodyPr/>
          <a:lstStyle/>
          <a:p>
            <a:fld id="{09A20920-3F53-48EA-935B-4CB38851D911}" type="slidenum">
              <a:rPr lang="en-AU" smtClean="0"/>
              <a:pPr/>
              <a:t>‹#›</a:t>
            </a:fld>
            <a:endParaRPr lang="en-AU"/>
          </a:p>
        </p:txBody>
      </p:sp>
    </p:spTree>
    <p:extLst>
      <p:ext uri="{BB962C8B-B14F-4D97-AF65-F5344CB8AC3E}">
        <p14:creationId xmlns:p14="http://schemas.microsoft.com/office/powerpoint/2010/main" val="1307770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F49565F-7B9E-47AF-A084-74F30FA5D3B7}"/>
              </a:ext>
            </a:extLst>
          </p:cNvPr>
          <p:cNvSpPr>
            <a:spLocks noGrp="1"/>
          </p:cNvSpPr>
          <p:nvPr>
            <p:ph type="dt" sz="half" idx="10"/>
          </p:nvPr>
        </p:nvSpPr>
        <p:spPr/>
        <p:txBody>
          <a:bodyPr/>
          <a:lstStyle/>
          <a:p>
            <a:fld id="{AF033366-AC92-400B-8CBA-BF9F756D73FD}" type="datetimeFigureOut">
              <a:rPr lang="en-AU" smtClean="0"/>
              <a:pPr/>
              <a:t>9/05/2018</a:t>
            </a:fld>
            <a:endParaRPr lang="en-AU"/>
          </a:p>
        </p:txBody>
      </p:sp>
      <p:sp>
        <p:nvSpPr>
          <p:cNvPr id="3" name="Footer Placeholder 2">
            <a:extLst>
              <a:ext uri="{FF2B5EF4-FFF2-40B4-BE49-F238E27FC236}">
                <a16:creationId xmlns:a16="http://schemas.microsoft.com/office/drawing/2014/main" xmlns="" id="{7ED89612-23C3-49E8-B3B4-BC78E9F1A20C}"/>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xmlns="" id="{E73CFF8A-9B4E-4E9F-8C93-862AB36E6F90}"/>
              </a:ext>
            </a:extLst>
          </p:cNvPr>
          <p:cNvSpPr>
            <a:spLocks noGrp="1"/>
          </p:cNvSpPr>
          <p:nvPr>
            <p:ph type="sldNum" sz="quarter" idx="12"/>
          </p:nvPr>
        </p:nvSpPr>
        <p:spPr/>
        <p:txBody>
          <a:bodyPr/>
          <a:lstStyle/>
          <a:p>
            <a:fld id="{09A20920-3F53-48EA-935B-4CB38851D911}" type="slidenum">
              <a:rPr lang="en-AU" smtClean="0"/>
              <a:pPr/>
              <a:t>‹#›</a:t>
            </a:fld>
            <a:endParaRPr lang="en-AU"/>
          </a:p>
        </p:txBody>
      </p:sp>
    </p:spTree>
    <p:extLst>
      <p:ext uri="{BB962C8B-B14F-4D97-AF65-F5344CB8AC3E}">
        <p14:creationId xmlns:p14="http://schemas.microsoft.com/office/powerpoint/2010/main" val="1328246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640F8A-04D1-457F-86B6-5F5CC61B4C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xmlns="" id="{79AA6103-7681-40E1-BCC3-39431CD01F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xmlns="" id="{7EA77DC8-5F53-4E4E-A685-5ABD61052D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9E27F7DB-3AD4-4DCD-B079-A5468C439B73}"/>
              </a:ext>
            </a:extLst>
          </p:cNvPr>
          <p:cNvSpPr>
            <a:spLocks noGrp="1"/>
          </p:cNvSpPr>
          <p:nvPr>
            <p:ph type="dt" sz="half" idx="10"/>
          </p:nvPr>
        </p:nvSpPr>
        <p:spPr/>
        <p:txBody>
          <a:bodyPr/>
          <a:lstStyle/>
          <a:p>
            <a:fld id="{AF033366-AC92-400B-8CBA-BF9F756D73FD}" type="datetimeFigureOut">
              <a:rPr lang="en-AU" smtClean="0"/>
              <a:pPr/>
              <a:t>9/05/2018</a:t>
            </a:fld>
            <a:endParaRPr lang="en-AU"/>
          </a:p>
        </p:txBody>
      </p:sp>
      <p:sp>
        <p:nvSpPr>
          <p:cNvPr id="6" name="Footer Placeholder 5">
            <a:extLst>
              <a:ext uri="{FF2B5EF4-FFF2-40B4-BE49-F238E27FC236}">
                <a16:creationId xmlns:a16="http://schemas.microsoft.com/office/drawing/2014/main" xmlns="" id="{96C80C4D-8F42-437F-8209-6EC854BD754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xmlns="" id="{3DBE893D-E93C-4819-9B2F-DD8AF7F85EF4}"/>
              </a:ext>
            </a:extLst>
          </p:cNvPr>
          <p:cNvSpPr>
            <a:spLocks noGrp="1"/>
          </p:cNvSpPr>
          <p:nvPr>
            <p:ph type="sldNum" sz="quarter" idx="12"/>
          </p:nvPr>
        </p:nvSpPr>
        <p:spPr/>
        <p:txBody>
          <a:bodyPr/>
          <a:lstStyle/>
          <a:p>
            <a:fld id="{09A20920-3F53-48EA-935B-4CB38851D911}" type="slidenum">
              <a:rPr lang="en-AU" smtClean="0"/>
              <a:pPr/>
              <a:t>‹#›</a:t>
            </a:fld>
            <a:endParaRPr lang="en-AU"/>
          </a:p>
        </p:txBody>
      </p:sp>
    </p:spTree>
    <p:extLst>
      <p:ext uri="{BB962C8B-B14F-4D97-AF65-F5344CB8AC3E}">
        <p14:creationId xmlns:p14="http://schemas.microsoft.com/office/powerpoint/2010/main" val="1351931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3A63F1-EF74-4E60-BB5A-1D83188235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xmlns="" id="{F8D9FFBF-97FF-46B2-9A9D-14B45C1796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xmlns="" id="{8F36CED3-CCB9-4606-A943-5E11859DF4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2781DB5-612A-4574-8E92-0C3E9C79FA28}"/>
              </a:ext>
            </a:extLst>
          </p:cNvPr>
          <p:cNvSpPr>
            <a:spLocks noGrp="1"/>
          </p:cNvSpPr>
          <p:nvPr>
            <p:ph type="dt" sz="half" idx="10"/>
          </p:nvPr>
        </p:nvSpPr>
        <p:spPr/>
        <p:txBody>
          <a:bodyPr/>
          <a:lstStyle/>
          <a:p>
            <a:fld id="{AF033366-AC92-400B-8CBA-BF9F756D73FD}" type="datetimeFigureOut">
              <a:rPr lang="en-AU" smtClean="0"/>
              <a:pPr/>
              <a:t>9/05/2018</a:t>
            </a:fld>
            <a:endParaRPr lang="en-AU"/>
          </a:p>
        </p:txBody>
      </p:sp>
      <p:sp>
        <p:nvSpPr>
          <p:cNvPr id="6" name="Footer Placeholder 5">
            <a:extLst>
              <a:ext uri="{FF2B5EF4-FFF2-40B4-BE49-F238E27FC236}">
                <a16:creationId xmlns:a16="http://schemas.microsoft.com/office/drawing/2014/main" xmlns="" id="{C3A66B41-E135-4792-9C6C-AA6C9BBA3A1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xmlns="" id="{6E6E135A-4A7A-410C-B0B2-FFDAF8E40582}"/>
              </a:ext>
            </a:extLst>
          </p:cNvPr>
          <p:cNvSpPr>
            <a:spLocks noGrp="1"/>
          </p:cNvSpPr>
          <p:nvPr>
            <p:ph type="sldNum" sz="quarter" idx="12"/>
          </p:nvPr>
        </p:nvSpPr>
        <p:spPr/>
        <p:txBody>
          <a:bodyPr/>
          <a:lstStyle/>
          <a:p>
            <a:fld id="{09A20920-3F53-48EA-935B-4CB38851D911}" type="slidenum">
              <a:rPr lang="en-AU" smtClean="0"/>
              <a:pPr/>
              <a:t>‹#›</a:t>
            </a:fld>
            <a:endParaRPr lang="en-AU"/>
          </a:p>
        </p:txBody>
      </p:sp>
    </p:spTree>
    <p:extLst>
      <p:ext uri="{BB962C8B-B14F-4D97-AF65-F5344CB8AC3E}">
        <p14:creationId xmlns:p14="http://schemas.microsoft.com/office/powerpoint/2010/main" val="2158264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BB4DFFC-1CD8-43D3-89DF-52FB0451ED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xmlns="" id="{B982BFCE-D3F2-4BB1-9D05-D34812EC38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xmlns="" id="{2B869A51-8661-40E4-B6C3-90CFE312F4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033366-AC92-400B-8CBA-BF9F756D73FD}" type="datetimeFigureOut">
              <a:rPr lang="en-AU" smtClean="0"/>
              <a:pPr/>
              <a:t>9/05/2018</a:t>
            </a:fld>
            <a:endParaRPr lang="en-AU"/>
          </a:p>
        </p:txBody>
      </p:sp>
      <p:sp>
        <p:nvSpPr>
          <p:cNvPr id="5" name="Footer Placeholder 4">
            <a:extLst>
              <a:ext uri="{FF2B5EF4-FFF2-40B4-BE49-F238E27FC236}">
                <a16:creationId xmlns:a16="http://schemas.microsoft.com/office/drawing/2014/main" xmlns="" id="{1EB2C0FD-78C1-4F37-90C3-56F75A5AD5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xmlns="" id="{F0BEB791-583A-4003-8B13-A8FD072B73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A20920-3F53-48EA-935B-4CB38851D911}" type="slidenum">
              <a:rPr lang="en-AU" smtClean="0"/>
              <a:pPr/>
              <a:t>‹#›</a:t>
            </a:fld>
            <a:endParaRPr lang="en-AU"/>
          </a:p>
        </p:txBody>
      </p:sp>
    </p:spTree>
    <p:extLst>
      <p:ext uri="{BB962C8B-B14F-4D97-AF65-F5344CB8AC3E}">
        <p14:creationId xmlns:p14="http://schemas.microsoft.com/office/powerpoint/2010/main" val="3675888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gif"/><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7BE"/>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9FCCAFC3-97B2-465A-B9CB-9980A636DDD8}"/>
              </a:ext>
            </a:extLst>
          </p:cNvPr>
          <p:cNvSpPr>
            <a:spLocks noGrp="1"/>
          </p:cNvSpPr>
          <p:nvPr>
            <p:ph type="title"/>
          </p:nvPr>
        </p:nvSpPr>
        <p:spPr>
          <a:xfrm>
            <a:off x="3466730" y="1796206"/>
            <a:ext cx="8482149" cy="1863634"/>
          </a:xfrm>
        </p:spPr>
        <p:txBody>
          <a:bodyPr>
            <a:noAutofit/>
          </a:bodyPr>
          <a:lstStyle/>
          <a:p>
            <a:r>
              <a:rPr lang="en-AU" sz="4000" b="1" dirty="0">
                <a:solidFill>
                  <a:schemeClr val="bg1"/>
                </a:solidFill>
                <a:latin typeface="Arimo" panose="020B0604020202020204" pitchFamily="34" charset="0"/>
                <a:ea typeface="Arimo" panose="020B0604020202020204" pitchFamily="34" charset="0"/>
                <a:cs typeface="Arimo" panose="020B0604020202020204" pitchFamily="34" charset="0"/>
              </a:rPr>
              <a:t>Engaging youth with careers information: The risks and benefits of engagement platforms </a:t>
            </a:r>
            <a:endParaRPr lang="en-AU" b="1" dirty="0">
              <a:solidFill>
                <a:schemeClr val="bg1"/>
              </a:solidFill>
              <a:latin typeface="Arimo" panose="020B0604020202020204" pitchFamily="34" charset="0"/>
              <a:ea typeface="Arimo" panose="020B0604020202020204" pitchFamily="34" charset="0"/>
              <a:cs typeface="Arimo" panose="020B0604020202020204" pitchFamily="34" charset="0"/>
            </a:endParaRPr>
          </a:p>
        </p:txBody>
      </p:sp>
      <p:sp>
        <p:nvSpPr>
          <p:cNvPr id="2" name="TextBox 1">
            <a:extLst>
              <a:ext uri="{FF2B5EF4-FFF2-40B4-BE49-F238E27FC236}">
                <a16:creationId xmlns:a16="http://schemas.microsoft.com/office/drawing/2014/main" xmlns="" id="{CB101A52-7719-4C41-87C3-6F476A0D08CA}"/>
              </a:ext>
            </a:extLst>
          </p:cNvPr>
          <p:cNvSpPr txBox="1"/>
          <p:nvPr/>
        </p:nvSpPr>
        <p:spPr>
          <a:xfrm>
            <a:off x="1757471" y="4922542"/>
            <a:ext cx="8677055" cy="830997"/>
          </a:xfrm>
          <a:prstGeom prst="rect">
            <a:avLst/>
          </a:prstGeom>
          <a:noFill/>
        </p:spPr>
        <p:txBody>
          <a:bodyPr wrap="none" rtlCol="0">
            <a:spAutoFit/>
          </a:bodyPr>
          <a:lstStyle/>
          <a:p>
            <a:pPr algn="ctr"/>
            <a:r>
              <a:rPr lang="en-AU" sz="2400" dirty="0">
                <a:solidFill>
                  <a:schemeClr val="bg1"/>
                </a:solidFill>
                <a:latin typeface="Arimo" panose="020B0604020202020204" pitchFamily="34" charset="0"/>
                <a:ea typeface="Arimo" panose="020B0604020202020204" pitchFamily="34" charset="0"/>
                <a:cs typeface="Arimo" panose="020B0604020202020204" pitchFamily="34" charset="0"/>
              </a:rPr>
              <a:t>Peta Skujins</a:t>
            </a:r>
          </a:p>
          <a:p>
            <a:pPr algn="ctr"/>
            <a:r>
              <a:rPr lang="en-AU" sz="2400" dirty="0">
                <a:solidFill>
                  <a:schemeClr val="bg1"/>
                </a:solidFill>
                <a:latin typeface="Arimo" panose="020B0604020202020204" pitchFamily="34" charset="0"/>
                <a:ea typeface="Arimo" panose="020B0604020202020204" pitchFamily="34" charset="0"/>
                <a:cs typeface="Arimo" panose="020B0604020202020204" pitchFamily="34" charset="0"/>
              </a:rPr>
              <a:t>Australian Apprenticeships &amp; Traineeships Information Service</a:t>
            </a:r>
          </a:p>
        </p:txBody>
      </p:sp>
      <p:pic>
        <p:nvPicPr>
          <p:cNvPr id="13" name="Picture 12">
            <a:extLst>
              <a:ext uri="{FF2B5EF4-FFF2-40B4-BE49-F238E27FC236}">
                <a16:creationId xmlns:a16="http://schemas.microsoft.com/office/drawing/2014/main" xmlns="" id="{88F20636-0925-4B9D-91A6-BF6C94BB00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545" y="2181211"/>
            <a:ext cx="2091944" cy="1093622"/>
          </a:xfrm>
          <a:prstGeom prst="rect">
            <a:avLst/>
          </a:prstGeom>
        </p:spPr>
      </p:pic>
      <p:cxnSp>
        <p:nvCxnSpPr>
          <p:cNvPr id="15" name="Straight Connector 14">
            <a:extLst>
              <a:ext uri="{FF2B5EF4-FFF2-40B4-BE49-F238E27FC236}">
                <a16:creationId xmlns:a16="http://schemas.microsoft.com/office/drawing/2014/main" xmlns="" id="{46BA4CB6-B8B8-4AB9-9469-AE97C8635B6B}"/>
              </a:ext>
            </a:extLst>
          </p:cNvPr>
          <p:cNvCxnSpPr>
            <a:cxnSpLocks/>
          </p:cNvCxnSpPr>
          <p:nvPr/>
        </p:nvCxnSpPr>
        <p:spPr>
          <a:xfrm>
            <a:off x="3352799" y="2013920"/>
            <a:ext cx="0" cy="15501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9646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778"/>
            <a:ext cx="10515600" cy="1325563"/>
          </a:xfrm>
        </p:spPr>
        <p:txBody>
          <a:bodyPr/>
          <a:lstStyle/>
          <a:p>
            <a:pPr algn="ctr"/>
            <a:r>
              <a:rPr lang="en-AU" b="1" dirty="0">
                <a:solidFill>
                  <a:srgbClr val="0077BE"/>
                </a:solidFill>
                <a:latin typeface="Arimo" panose="020B0604020202020204"/>
              </a:rPr>
              <a:t>Printed materials</a:t>
            </a:r>
          </a:p>
        </p:txBody>
      </p:sp>
      <p:sp>
        <p:nvSpPr>
          <p:cNvPr id="4" name="Slide Number Placeholder 1">
            <a:extLst>
              <a:ext uri="{FF2B5EF4-FFF2-40B4-BE49-F238E27FC236}">
                <a16:creationId xmlns:a16="http://schemas.microsoft.com/office/drawing/2014/main" xmlns="" id="{DCC6A9FA-32BB-490B-9A59-29F15936C898}"/>
              </a:ext>
            </a:extLst>
          </p:cNvPr>
          <p:cNvSpPr>
            <a:spLocks noGrp="1"/>
          </p:cNvSpPr>
          <p:nvPr>
            <p:ph type="sldNum" sz="quarter" idx="12"/>
          </p:nvPr>
        </p:nvSpPr>
        <p:spPr>
          <a:xfrm>
            <a:off x="8696597" y="6444680"/>
            <a:ext cx="2743200" cy="365125"/>
          </a:xfrm>
        </p:spPr>
        <p:txBody>
          <a:bodyPr/>
          <a:lstStyle/>
          <a:p>
            <a:fld id="{279E5812-DC73-473E-B758-A0BCBA78F131}" type="slidenum">
              <a:rPr lang="en-AU" smtClean="0">
                <a:solidFill>
                  <a:srgbClr val="0077BE"/>
                </a:solidFill>
                <a:latin typeface="Arimo" panose="020B0604020202020204" pitchFamily="34" charset="0"/>
                <a:ea typeface="Arimo" panose="020B0604020202020204" pitchFamily="34" charset="0"/>
                <a:cs typeface="Arimo" panose="020B0604020202020204" pitchFamily="34" charset="0"/>
              </a:rPr>
              <a:pPr/>
              <a:t>10</a:t>
            </a:fld>
            <a:endParaRPr lang="en-AU" dirty="0">
              <a:solidFill>
                <a:srgbClr val="0077BE"/>
              </a:solidFill>
              <a:latin typeface="Arimo" panose="020B0604020202020204" pitchFamily="34" charset="0"/>
              <a:ea typeface="Arimo" panose="020B0604020202020204" pitchFamily="34" charset="0"/>
              <a:cs typeface="Arimo" panose="020B0604020202020204" pitchFamily="34" charset="0"/>
            </a:endParaRPr>
          </a:p>
        </p:txBody>
      </p:sp>
      <p:pic>
        <p:nvPicPr>
          <p:cNvPr id="5" name="Content Placeholder 12">
            <a:extLst>
              <a:ext uri="{FF2B5EF4-FFF2-40B4-BE49-F238E27FC236}">
                <a16:creationId xmlns:a16="http://schemas.microsoft.com/office/drawing/2014/main" xmlns="" id="{2FA4700F-4BA1-46F6-9A1D-8378DBC88E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69" y="6436727"/>
            <a:ext cx="1854925" cy="381032"/>
          </a:xfrm>
          <a:prstGeom prst="rect">
            <a:avLst/>
          </a:prstGeom>
        </p:spPr>
      </p:pic>
      <p:cxnSp>
        <p:nvCxnSpPr>
          <p:cNvPr id="6" name="Straight Connector 5">
            <a:extLst>
              <a:ext uri="{FF2B5EF4-FFF2-40B4-BE49-F238E27FC236}">
                <a16:creationId xmlns:a16="http://schemas.microsoft.com/office/drawing/2014/main" xmlns="" id="{009028FA-502F-4AF2-9099-59628828E66F}"/>
              </a:ext>
            </a:extLst>
          </p:cNvPr>
          <p:cNvCxnSpPr>
            <a:cxnSpLocks/>
          </p:cNvCxnSpPr>
          <p:nvPr/>
        </p:nvCxnSpPr>
        <p:spPr>
          <a:xfrm>
            <a:off x="0" y="6339841"/>
            <a:ext cx="12192000" cy="0"/>
          </a:xfrm>
          <a:prstGeom prst="line">
            <a:avLst/>
          </a:prstGeom>
          <a:ln w="38100">
            <a:solidFill>
              <a:srgbClr val="0077BE"/>
            </a:solidFill>
          </a:ln>
        </p:spPr>
        <p:style>
          <a:lnRef idx="1">
            <a:schemeClr val="accent1"/>
          </a:lnRef>
          <a:fillRef idx="0">
            <a:schemeClr val="accent1"/>
          </a:fillRef>
          <a:effectRef idx="0">
            <a:schemeClr val="accent1"/>
          </a:effectRef>
          <a:fontRef idx="minor">
            <a:schemeClr val="tx1"/>
          </a:fontRef>
        </p:style>
      </p:cxnSp>
      <p:graphicFrame>
        <p:nvGraphicFramePr>
          <p:cNvPr id="7" name="Chart 6">
            <a:extLst>
              <a:ext uri="{FF2B5EF4-FFF2-40B4-BE49-F238E27FC236}">
                <a16:creationId xmlns:a16="http://schemas.microsoft.com/office/drawing/2014/main" xmlns="" id="{724C677F-8EFE-4F55-B164-7A5974A136E0}"/>
              </a:ext>
            </a:extLst>
          </p:cNvPr>
          <p:cNvGraphicFramePr>
            <a:graphicFrameLocks/>
          </p:cNvGraphicFramePr>
          <p:nvPr>
            <p:extLst>
              <p:ext uri="{D42A27DB-BD31-4B8C-83A1-F6EECF244321}">
                <p14:modId xmlns:p14="http://schemas.microsoft.com/office/powerpoint/2010/main" val="3429333861"/>
              </p:ext>
            </p:extLst>
          </p:nvPr>
        </p:nvGraphicFramePr>
        <p:xfrm>
          <a:off x="69669" y="1152458"/>
          <a:ext cx="12005421" cy="50825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0285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778"/>
            <a:ext cx="10515600" cy="1325563"/>
          </a:xfrm>
        </p:spPr>
        <p:txBody>
          <a:bodyPr/>
          <a:lstStyle/>
          <a:p>
            <a:pPr algn="ctr"/>
            <a:r>
              <a:rPr lang="en-AU" b="1" dirty="0">
                <a:solidFill>
                  <a:srgbClr val="0077BE"/>
                </a:solidFill>
                <a:latin typeface="Arimo" panose="020B0604020202020204"/>
              </a:rPr>
              <a:t>Printed materials</a:t>
            </a:r>
          </a:p>
        </p:txBody>
      </p:sp>
      <p:sp>
        <p:nvSpPr>
          <p:cNvPr id="4" name="Slide Number Placeholder 1">
            <a:extLst>
              <a:ext uri="{FF2B5EF4-FFF2-40B4-BE49-F238E27FC236}">
                <a16:creationId xmlns:a16="http://schemas.microsoft.com/office/drawing/2014/main" xmlns="" id="{DCC6A9FA-32BB-490B-9A59-29F15936C898}"/>
              </a:ext>
            </a:extLst>
          </p:cNvPr>
          <p:cNvSpPr>
            <a:spLocks noGrp="1"/>
          </p:cNvSpPr>
          <p:nvPr>
            <p:ph type="sldNum" sz="quarter" idx="12"/>
          </p:nvPr>
        </p:nvSpPr>
        <p:spPr>
          <a:xfrm>
            <a:off x="8696597" y="6444680"/>
            <a:ext cx="2743200" cy="365125"/>
          </a:xfrm>
        </p:spPr>
        <p:txBody>
          <a:bodyPr/>
          <a:lstStyle/>
          <a:p>
            <a:fld id="{279E5812-DC73-473E-B758-A0BCBA78F131}" type="slidenum">
              <a:rPr lang="en-AU" smtClean="0">
                <a:solidFill>
                  <a:srgbClr val="0077BE"/>
                </a:solidFill>
                <a:latin typeface="Arimo" panose="020B0604020202020204" pitchFamily="34" charset="0"/>
                <a:ea typeface="Arimo" panose="020B0604020202020204" pitchFamily="34" charset="0"/>
                <a:cs typeface="Arimo" panose="020B0604020202020204" pitchFamily="34" charset="0"/>
              </a:rPr>
              <a:pPr/>
              <a:t>11</a:t>
            </a:fld>
            <a:endParaRPr lang="en-AU" dirty="0">
              <a:solidFill>
                <a:srgbClr val="0077BE"/>
              </a:solidFill>
              <a:latin typeface="Arimo" panose="020B0604020202020204" pitchFamily="34" charset="0"/>
              <a:ea typeface="Arimo" panose="020B0604020202020204" pitchFamily="34" charset="0"/>
              <a:cs typeface="Arimo" panose="020B0604020202020204" pitchFamily="34" charset="0"/>
            </a:endParaRPr>
          </a:p>
        </p:txBody>
      </p:sp>
      <p:pic>
        <p:nvPicPr>
          <p:cNvPr id="5" name="Content Placeholder 12">
            <a:extLst>
              <a:ext uri="{FF2B5EF4-FFF2-40B4-BE49-F238E27FC236}">
                <a16:creationId xmlns:a16="http://schemas.microsoft.com/office/drawing/2014/main" xmlns="" id="{2FA4700F-4BA1-46F6-9A1D-8378DBC88E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69" y="6436727"/>
            <a:ext cx="1854925" cy="381032"/>
          </a:xfrm>
          <a:prstGeom prst="rect">
            <a:avLst/>
          </a:prstGeom>
        </p:spPr>
      </p:pic>
      <p:cxnSp>
        <p:nvCxnSpPr>
          <p:cNvPr id="6" name="Straight Connector 5">
            <a:extLst>
              <a:ext uri="{FF2B5EF4-FFF2-40B4-BE49-F238E27FC236}">
                <a16:creationId xmlns:a16="http://schemas.microsoft.com/office/drawing/2014/main" xmlns="" id="{009028FA-502F-4AF2-9099-59628828E66F}"/>
              </a:ext>
            </a:extLst>
          </p:cNvPr>
          <p:cNvCxnSpPr>
            <a:cxnSpLocks/>
          </p:cNvCxnSpPr>
          <p:nvPr/>
        </p:nvCxnSpPr>
        <p:spPr>
          <a:xfrm>
            <a:off x="0" y="6339841"/>
            <a:ext cx="12192000" cy="0"/>
          </a:xfrm>
          <a:prstGeom prst="line">
            <a:avLst/>
          </a:prstGeom>
          <a:ln w="38100">
            <a:solidFill>
              <a:srgbClr val="0077BE"/>
            </a:solidFill>
          </a:ln>
        </p:spPr>
        <p:style>
          <a:lnRef idx="1">
            <a:schemeClr val="accent1"/>
          </a:lnRef>
          <a:fillRef idx="0">
            <a:schemeClr val="accent1"/>
          </a:fillRef>
          <a:effectRef idx="0">
            <a:schemeClr val="accent1"/>
          </a:effectRef>
          <a:fontRef idx="minor">
            <a:schemeClr val="tx1"/>
          </a:fontRef>
        </p:style>
      </p:cxnSp>
      <p:graphicFrame>
        <p:nvGraphicFramePr>
          <p:cNvPr id="7" name="Chart 6">
            <a:extLst>
              <a:ext uri="{FF2B5EF4-FFF2-40B4-BE49-F238E27FC236}">
                <a16:creationId xmlns:a16="http://schemas.microsoft.com/office/drawing/2014/main" xmlns="" id="{724C677F-8EFE-4F55-B164-7A5974A136E0}"/>
              </a:ext>
            </a:extLst>
          </p:cNvPr>
          <p:cNvGraphicFramePr>
            <a:graphicFrameLocks/>
          </p:cNvGraphicFramePr>
          <p:nvPr/>
        </p:nvGraphicFramePr>
        <p:xfrm>
          <a:off x="69669" y="1152458"/>
          <a:ext cx="12005421" cy="50825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81392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CC614BCC-3ACA-48C0-9D9B-F65EC7B6C652}"/>
              </a:ext>
            </a:extLst>
          </p:cNvPr>
          <p:cNvPicPr>
            <a:picLocks noChangeAspect="1"/>
          </p:cNvPicPr>
          <p:nvPr/>
        </p:nvPicPr>
        <p:blipFill rotWithShape="1">
          <a:blip r:embed="rId3"/>
          <a:srcRect l="9860" t="9863" r="2"/>
          <a:stretch/>
        </p:blipFill>
        <p:spPr>
          <a:xfrm>
            <a:off x="0" y="0"/>
            <a:ext cx="12191999" cy="6857999"/>
          </a:xfrm>
          <a:prstGeom prst="rect">
            <a:avLst/>
          </a:prstGeom>
        </p:spPr>
      </p:pic>
      <p:sp>
        <p:nvSpPr>
          <p:cNvPr id="11" name="Rectangle 10">
            <a:extLst>
              <a:ext uri="{FF2B5EF4-FFF2-40B4-BE49-F238E27FC236}">
                <a16:creationId xmlns:a16="http://schemas.microsoft.com/office/drawing/2014/main" xmlns="" id="{D5FAB198-7BE9-45BE-B2AC-87BB754EA4CD}"/>
              </a:ext>
            </a:extLst>
          </p:cNvPr>
          <p:cNvSpPr/>
          <p:nvPr/>
        </p:nvSpPr>
        <p:spPr>
          <a:xfrm>
            <a:off x="-1" y="1304925"/>
            <a:ext cx="12192000" cy="2124075"/>
          </a:xfrm>
          <a:prstGeom prst="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b="1" dirty="0">
                <a:solidFill>
                  <a:srgbClr val="0077BE"/>
                </a:solidFill>
                <a:latin typeface="Arimo" panose="020B0604020202020204" pitchFamily="34" charset="0"/>
                <a:ea typeface="Arimo" panose="020B0604020202020204" pitchFamily="34" charset="0"/>
                <a:cs typeface="Arimo" panose="020B0604020202020204" pitchFamily="34" charset="0"/>
              </a:rPr>
              <a:t>Web platforms</a:t>
            </a:r>
            <a:endParaRPr lang="en-AU" sz="4400" b="1" dirty="0">
              <a:solidFill>
                <a:srgbClr val="0077BE"/>
              </a:solidFill>
              <a:latin typeface="Arimo" panose="020B0604020202020204"/>
            </a:endParaRPr>
          </a:p>
        </p:txBody>
      </p:sp>
      <p:sp>
        <p:nvSpPr>
          <p:cNvPr id="3" name="AutoShape 2" descr="Image result for tablet">
            <a:extLst>
              <a:ext uri="{FF2B5EF4-FFF2-40B4-BE49-F238E27FC236}">
                <a16:creationId xmlns:a16="http://schemas.microsoft.com/office/drawing/2014/main" xmlns="" id="{35CE329F-DDD0-4478-99BC-274ED5546816}"/>
              </a:ext>
            </a:extLst>
          </p:cNvPr>
          <p:cNvSpPr>
            <a:spLocks noChangeAspect="1" noChangeArrowheads="1"/>
          </p:cNvSpPr>
          <p:nvPr/>
        </p:nvSpPr>
        <p:spPr bwMode="auto">
          <a:xfrm>
            <a:off x="1252603" y="-1414397"/>
            <a:ext cx="4995797" cy="499579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3053315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778"/>
            <a:ext cx="10515600" cy="1325563"/>
          </a:xfrm>
        </p:spPr>
        <p:txBody>
          <a:bodyPr/>
          <a:lstStyle/>
          <a:p>
            <a:pPr algn="ctr"/>
            <a:r>
              <a:rPr lang="en-AU" b="1" dirty="0">
                <a:solidFill>
                  <a:srgbClr val="0077BE"/>
                </a:solidFill>
                <a:latin typeface="Arimo" panose="020B0604020202020204"/>
              </a:rPr>
              <a:t>Web platforms</a:t>
            </a:r>
          </a:p>
        </p:txBody>
      </p:sp>
      <p:sp>
        <p:nvSpPr>
          <p:cNvPr id="4" name="Slide Number Placeholder 1">
            <a:extLst>
              <a:ext uri="{FF2B5EF4-FFF2-40B4-BE49-F238E27FC236}">
                <a16:creationId xmlns:a16="http://schemas.microsoft.com/office/drawing/2014/main" xmlns="" id="{DCC6A9FA-32BB-490B-9A59-29F15936C898}"/>
              </a:ext>
            </a:extLst>
          </p:cNvPr>
          <p:cNvSpPr>
            <a:spLocks noGrp="1"/>
          </p:cNvSpPr>
          <p:nvPr>
            <p:ph type="sldNum" sz="quarter" idx="12"/>
          </p:nvPr>
        </p:nvSpPr>
        <p:spPr>
          <a:xfrm>
            <a:off x="8696597" y="6444680"/>
            <a:ext cx="2743200" cy="365125"/>
          </a:xfrm>
        </p:spPr>
        <p:txBody>
          <a:bodyPr/>
          <a:lstStyle/>
          <a:p>
            <a:fld id="{279E5812-DC73-473E-B758-A0BCBA78F131}" type="slidenum">
              <a:rPr lang="en-AU" smtClean="0">
                <a:solidFill>
                  <a:srgbClr val="0077BE"/>
                </a:solidFill>
                <a:latin typeface="Arimo" panose="020B0604020202020204" pitchFamily="34" charset="0"/>
                <a:ea typeface="Arimo" panose="020B0604020202020204" pitchFamily="34" charset="0"/>
                <a:cs typeface="Arimo" panose="020B0604020202020204" pitchFamily="34" charset="0"/>
              </a:rPr>
              <a:pPr/>
              <a:t>13</a:t>
            </a:fld>
            <a:endParaRPr lang="en-AU" dirty="0">
              <a:solidFill>
                <a:srgbClr val="0077BE"/>
              </a:solidFill>
              <a:latin typeface="Arimo" panose="020B0604020202020204" pitchFamily="34" charset="0"/>
              <a:ea typeface="Arimo" panose="020B0604020202020204" pitchFamily="34" charset="0"/>
              <a:cs typeface="Arimo" panose="020B0604020202020204" pitchFamily="34" charset="0"/>
            </a:endParaRPr>
          </a:p>
        </p:txBody>
      </p:sp>
      <p:pic>
        <p:nvPicPr>
          <p:cNvPr id="5" name="Content Placeholder 12">
            <a:extLst>
              <a:ext uri="{FF2B5EF4-FFF2-40B4-BE49-F238E27FC236}">
                <a16:creationId xmlns:a16="http://schemas.microsoft.com/office/drawing/2014/main" xmlns="" id="{2FA4700F-4BA1-46F6-9A1D-8378DBC88E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69" y="6436727"/>
            <a:ext cx="1854925" cy="381032"/>
          </a:xfrm>
          <a:prstGeom prst="rect">
            <a:avLst/>
          </a:prstGeom>
        </p:spPr>
      </p:pic>
      <p:cxnSp>
        <p:nvCxnSpPr>
          <p:cNvPr id="6" name="Straight Connector 5">
            <a:extLst>
              <a:ext uri="{FF2B5EF4-FFF2-40B4-BE49-F238E27FC236}">
                <a16:creationId xmlns:a16="http://schemas.microsoft.com/office/drawing/2014/main" xmlns="" id="{009028FA-502F-4AF2-9099-59628828E66F}"/>
              </a:ext>
            </a:extLst>
          </p:cNvPr>
          <p:cNvCxnSpPr>
            <a:cxnSpLocks/>
          </p:cNvCxnSpPr>
          <p:nvPr/>
        </p:nvCxnSpPr>
        <p:spPr>
          <a:xfrm>
            <a:off x="0" y="6339841"/>
            <a:ext cx="12192000" cy="0"/>
          </a:xfrm>
          <a:prstGeom prst="line">
            <a:avLst/>
          </a:prstGeom>
          <a:ln w="38100">
            <a:solidFill>
              <a:srgbClr val="0077BE"/>
            </a:solidFill>
          </a:ln>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xmlns="" id="{8AAAA51A-8F5D-4A64-A750-4F86D22A1D26}"/>
              </a:ext>
            </a:extLst>
          </p:cNvPr>
          <p:cNvGraphicFramePr>
            <a:graphicFrameLocks/>
          </p:cNvGraphicFramePr>
          <p:nvPr>
            <p:extLst>
              <p:ext uri="{D42A27DB-BD31-4B8C-83A1-F6EECF244321}">
                <p14:modId xmlns:p14="http://schemas.microsoft.com/office/powerpoint/2010/main" val="3570432093"/>
              </p:ext>
            </p:extLst>
          </p:nvPr>
        </p:nvGraphicFramePr>
        <p:xfrm>
          <a:off x="69669" y="864308"/>
          <a:ext cx="11992895" cy="537864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90511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778"/>
            <a:ext cx="10515600" cy="1325563"/>
          </a:xfrm>
        </p:spPr>
        <p:txBody>
          <a:bodyPr/>
          <a:lstStyle/>
          <a:p>
            <a:pPr algn="ctr"/>
            <a:r>
              <a:rPr lang="en-AU" b="1" dirty="0">
                <a:solidFill>
                  <a:srgbClr val="0077BE"/>
                </a:solidFill>
                <a:latin typeface="Arimo" panose="020B0604020202020204"/>
              </a:rPr>
              <a:t>Web platforms</a:t>
            </a:r>
          </a:p>
        </p:txBody>
      </p:sp>
      <p:sp>
        <p:nvSpPr>
          <p:cNvPr id="4" name="Slide Number Placeholder 1">
            <a:extLst>
              <a:ext uri="{FF2B5EF4-FFF2-40B4-BE49-F238E27FC236}">
                <a16:creationId xmlns:a16="http://schemas.microsoft.com/office/drawing/2014/main" xmlns="" id="{DCC6A9FA-32BB-490B-9A59-29F15936C898}"/>
              </a:ext>
            </a:extLst>
          </p:cNvPr>
          <p:cNvSpPr>
            <a:spLocks noGrp="1"/>
          </p:cNvSpPr>
          <p:nvPr>
            <p:ph type="sldNum" sz="quarter" idx="12"/>
          </p:nvPr>
        </p:nvSpPr>
        <p:spPr>
          <a:xfrm>
            <a:off x="8696597" y="6444680"/>
            <a:ext cx="2743200" cy="365125"/>
          </a:xfrm>
        </p:spPr>
        <p:txBody>
          <a:bodyPr/>
          <a:lstStyle/>
          <a:p>
            <a:fld id="{279E5812-DC73-473E-B758-A0BCBA78F131}" type="slidenum">
              <a:rPr lang="en-AU" smtClean="0">
                <a:solidFill>
                  <a:srgbClr val="0077BE"/>
                </a:solidFill>
                <a:latin typeface="Arimo" panose="020B0604020202020204" pitchFamily="34" charset="0"/>
                <a:ea typeface="Arimo" panose="020B0604020202020204" pitchFamily="34" charset="0"/>
                <a:cs typeface="Arimo" panose="020B0604020202020204" pitchFamily="34" charset="0"/>
              </a:rPr>
              <a:pPr/>
              <a:t>14</a:t>
            </a:fld>
            <a:endParaRPr lang="en-AU" dirty="0">
              <a:solidFill>
                <a:srgbClr val="0077BE"/>
              </a:solidFill>
              <a:latin typeface="Arimo" panose="020B0604020202020204" pitchFamily="34" charset="0"/>
              <a:ea typeface="Arimo" panose="020B0604020202020204" pitchFamily="34" charset="0"/>
              <a:cs typeface="Arimo" panose="020B0604020202020204" pitchFamily="34" charset="0"/>
            </a:endParaRPr>
          </a:p>
        </p:txBody>
      </p:sp>
      <p:pic>
        <p:nvPicPr>
          <p:cNvPr id="5" name="Content Placeholder 12">
            <a:extLst>
              <a:ext uri="{FF2B5EF4-FFF2-40B4-BE49-F238E27FC236}">
                <a16:creationId xmlns:a16="http://schemas.microsoft.com/office/drawing/2014/main" xmlns="" id="{2FA4700F-4BA1-46F6-9A1D-8378DBC88E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69" y="6436727"/>
            <a:ext cx="1854925" cy="381032"/>
          </a:xfrm>
          <a:prstGeom prst="rect">
            <a:avLst/>
          </a:prstGeom>
        </p:spPr>
      </p:pic>
      <p:cxnSp>
        <p:nvCxnSpPr>
          <p:cNvPr id="6" name="Straight Connector 5">
            <a:extLst>
              <a:ext uri="{FF2B5EF4-FFF2-40B4-BE49-F238E27FC236}">
                <a16:creationId xmlns:a16="http://schemas.microsoft.com/office/drawing/2014/main" xmlns="" id="{009028FA-502F-4AF2-9099-59628828E66F}"/>
              </a:ext>
            </a:extLst>
          </p:cNvPr>
          <p:cNvCxnSpPr>
            <a:cxnSpLocks/>
          </p:cNvCxnSpPr>
          <p:nvPr/>
        </p:nvCxnSpPr>
        <p:spPr>
          <a:xfrm>
            <a:off x="0" y="6339841"/>
            <a:ext cx="12192000" cy="0"/>
          </a:xfrm>
          <a:prstGeom prst="line">
            <a:avLst/>
          </a:prstGeom>
          <a:ln w="38100">
            <a:solidFill>
              <a:srgbClr val="0077BE"/>
            </a:solidFill>
          </a:ln>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xmlns="" id="{8AAAA51A-8F5D-4A64-A750-4F86D22A1D26}"/>
              </a:ext>
            </a:extLst>
          </p:cNvPr>
          <p:cNvGraphicFramePr>
            <a:graphicFrameLocks/>
          </p:cNvGraphicFramePr>
          <p:nvPr>
            <p:extLst>
              <p:ext uri="{D42A27DB-BD31-4B8C-83A1-F6EECF244321}">
                <p14:modId xmlns:p14="http://schemas.microsoft.com/office/powerpoint/2010/main" val="2563613654"/>
              </p:ext>
            </p:extLst>
          </p:nvPr>
        </p:nvGraphicFramePr>
        <p:xfrm>
          <a:off x="69669" y="864308"/>
          <a:ext cx="11992895" cy="537864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38484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778"/>
            <a:ext cx="10515600" cy="1325563"/>
          </a:xfrm>
        </p:spPr>
        <p:txBody>
          <a:bodyPr/>
          <a:lstStyle/>
          <a:p>
            <a:pPr algn="ctr"/>
            <a:r>
              <a:rPr lang="en-AU" b="1" dirty="0">
                <a:solidFill>
                  <a:srgbClr val="0077BE"/>
                </a:solidFill>
                <a:latin typeface="Arimo" panose="020B0604020202020204"/>
              </a:rPr>
              <a:t>Web platforms</a:t>
            </a:r>
          </a:p>
        </p:txBody>
      </p:sp>
      <p:sp>
        <p:nvSpPr>
          <p:cNvPr id="4" name="Slide Number Placeholder 1">
            <a:extLst>
              <a:ext uri="{FF2B5EF4-FFF2-40B4-BE49-F238E27FC236}">
                <a16:creationId xmlns:a16="http://schemas.microsoft.com/office/drawing/2014/main" xmlns="" id="{DCC6A9FA-32BB-490B-9A59-29F15936C898}"/>
              </a:ext>
            </a:extLst>
          </p:cNvPr>
          <p:cNvSpPr>
            <a:spLocks noGrp="1"/>
          </p:cNvSpPr>
          <p:nvPr>
            <p:ph type="sldNum" sz="quarter" idx="12"/>
          </p:nvPr>
        </p:nvSpPr>
        <p:spPr>
          <a:xfrm>
            <a:off x="8696597" y="6444680"/>
            <a:ext cx="2743200" cy="365125"/>
          </a:xfrm>
        </p:spPr>
        <p:txBody>
          <a:bodyPr/>
          <a:lstStyle/>
          <a:p>
            <a:fld id="{279E5812-DC73-473E-B758-A0BCBA78F131}" type="slidenum">
              <a:rPr lang="en-AU" smtClean="0">
                <a:solidFill>
                  <a:srgbClr val="0077BE"/>
                </a:solidFill>
                <a:latin typeface="Arimo" panose="020B0604020202020204" pitchFamily="34" charset="0"/>
                <a:ea typeface="Arimo" panose="020B0604020202020204" pitchFamily="34" charset="0"/>
                <a:cs typeface="Arimo" panose="020B0604020202020204" pitchFamily="34" charset="0"/>
              </a:rPr>
              <a:pPr/>
              <a:t>15</a:t>
            </a:fld>
            <a:endParaRPr lang="en-AU" dirty="0">
              <a:solidFill>
                <a:srgbClr val="0077BE"/>
              </a:solidFill>
              <a:latin typeface="Arimo" panose="020B0604020202020204" pitchFamily="34" charset="0"/>
              <a:ea typeface="Arimo" panose="020B0604020202020204" pitchFamily="34" charset="0"/>
              <a:cs typeface="Arimo" panose="020B0604020202020204" pitchFamily="34" charset="0"/>
            </a:endParaRPr>
          </a:p>
        </p:txBody>
      </p:sp>
      <p:pic>
        <p:nvPicPr>
          <p:cNvPr id="5" name="Content Placeholder 12">
            <a:extLst>
              <a:ext uri="{FF2B5EF4-FFF2-40B4-BE49-F238E27FC236}">
                <a16:creationId xmlns:a16="http://schemas.microsoft.com/office/drawing/2014/main" xmlns="" id="{2FA4700F-4BA1-46F6-9A1D-8378DBC88E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69" y="6436727"/>
            <a:ext cx="1854925" cy="381032"/>
          </a:xfrm>
          <a:prstGeom prst="rect">
            <a:avLst/>
          </a:prstGeom>
        </p:spPr>
      </p:pic>
      <p:cxnSp>
        <p:nvCxnSpPr>
          <p:cNvPr id="6" name="Straight Connector 5">
            <a:extLst>
              <a:ext uri="{FF2B5EF4-FFF2-40B4-BE49-F238E27FC236}">
                <a16:creationId xmlns:a16="http://schemas.microsoft.com/office/drawing/2014/main" xmlns="" id="{009028FA-502F-4AF2-9099-59628828E66F}"/>
              </a:ext>
            </a:extLst>
          </p:cNvPr>
          <p:cNvCxnSpPr>
            <a:cxnSpLocks/>
          </p:cNvCxnSpPr>
          <p:nvPr/>
        </p:nvCxnSpPr>
        <p:spPr>
          <a:xfrm>
            <a:off x="0" y="6339841"/>
            <a:ext cx="12192000" cy="0"/>
          </a:xfrm>
          <a:prstGeom prst="line">
            <a:avLst/>
          </a:prstGeom>
          <a:ln w="38100">
            <a:solidFill>
              <a:srgbClr val="0077BE"/>
            </a:solidFill>
          </a:ln>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xmlns="" id="{8AAAA51A-8F5D-4A64-A750-4F86D22A1D26}"/>
              </a:ext>
            </a:extLst>
          </p:cNvPr>
          <p:cNvGraphicFramePr>
            <a:graphicFrameLocks/>
          </p:cNvGraphicFramePr>
          <p:nvPr>
            <p:extLst>
              <p:ext uri="{D42A27DB-BD31-4B8C-83A1-F6EECF244321}">
                <p14:modId xmlns:p14="http://schemas.microsoft.com/office/powerpoint/2010/main" val="1537135283"/>
              </p:ext>
            </p:extLst>
          </p:nvPr>
        </p:nvGraphicFramePr>
        <p:xfrm>
          <a:off x="69669" y="864308"/>
          <a:ext cx="11992895" cy="537864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18837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5075915-1B29-43BF-BF67-275BCF1AB1AE}"/>
              </a:ext>
            </a:extLst>
          </p:cNvPr>
          <p:cNvPicPr>
            <a:picLocks noChangeAspect="1"/>
          </p:cNvPicPr>
          <p:nvPr/>
        </p:nvPicPr>
        <p:blipFill>
          <a:blip r:embed="rId2"/>
          <a:stretch>
            <a:fillRect/>
          </a:stretch>
        </p:blipFill>
        <p:spPr>
          <a:xfrm>
            <a:off x="-87683" y="0"/>
            <a:ext cx="12279683" cy="8171571"/>
          </a:xfrm>
          <a:prstGeom prst="rect">
            <a:avLst/>
          </a:prstGeom>
        </p:spPr>
      </p:pic>
      <p:sp>
        <p:nvSpPr>
          <p:cNvPr id="11" name="Rectangle 10">
            <a:extLst>
              <a:ext uri="{FF2B5EF4-FFF2-40B4-BE49-F238E27FC236}">
                <a16:creationId xmlns:a16="http://schemas.microsoft.com/office/drawing/2014/main" xmlns="" id="{D5FAB198-7BE9-45BE-B2AC-87BB754EA4CD}"/>
              </a:ext>
            </a:extLst>
          </p:cNvPr>
          <p:cNvSpPr/>
          <p:nvPr/>
        </p:nvSpPr>
        <p:spPr>
          <a:xfrm>
            <a:off x="-87684" y="3752410"/>
            <a:ext cx="12279683" cy="2124075"/>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b="1" dirty="0">
                <a:solidFill>
                  <a:srgbClr val="0077BE"/>
                </a:solidFill>
                <a:latin typeface="Arimo" panose="020B0604020202020204" pitchFamily="34" charset="0"/>
                <a:ea typeface="Arimo" panose="020B0604020202020204" pitchFamily="34" charset="0"/>
                <a:cs typeface="Arimo" panose="020B0604020202020204" pitchFamily="34" charset="0"/>
              </a:rPr>
              <a:t>Social media</a:t>
            </a:r>
            <a:endParaRPr lang="en-AU" sz="4400" b="1" dirty="0">
              <a:solidFill>
                <a:srgbClr val="0077BE"/>
              </a:solidFill>
              <a:latin typeface="Arimo" panose="020B0604020202020204"/>
            </a:endParaRPr>
          </a:p>
        </p:txBody>
      </p:sp>
      <p:sp>
        <p:nvSpPr>
          <p:cNvPr id="3" name="AutoShape 2" descr="Image result for tablet">
            <a:extLst>
              <a:ext uri="{FF2B5EF4-FFF2-40B4-BE49-F238E27FC236}">
                <a16:creationId xmlns:a16="http://schemas.microsoft.com/office/drawing/2014/main" xmlns="" id="{35CE329F-DDD0-4478-99BC-274ED5546816}"/>
              </a:ext>
            </a:extLst>
          </p:cNvPr>
          <p:cNvSpPr>
            <a:spLocks noChangeAspect="1" noChangeArrowheads="1"/>
          </p:cNvSpPr>
          <p:nvPr/>
        </p:nvSpPr>
        <p:spPr bwMode="auto">
          <a:xfrm>
            <a:off x="1252603" y="-1414397"/>
            <a:ext cx="4995797" cy="499579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113500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778"/>
            <a:ext cx="10515600" cy="1325563"/>
          </a:xfrm>
        </p:spPr>
        <p:txBody>
          <a:bodyPr/>
          <a:lstStyle/>
          <a:p>
            <a:pPr algn="ctr"/>
            <a:r>
              <a:rPr lang="en-AU" b="1" dirty="0">
                <a:solidFill>
                  <a:srgbClr val="0077BE"/>
                </a:solidFill>
                <a:latin typeface="Arimo" panose="020B0604020202020204"/>
              </a:rPr>
              <a:t>Social media</a:t>
            </a:r>
          </a:p>
        </p:txBody>
      </p:sp>
      <p:sp>
        <p:nvSpPr>
          <p:cNvPr id="4" name="Slide Number Placeholder 1">
            <a:extLst>
              <a:ext uri="{FF2B5EF4-FFF2-40B4-BE49-F238E27FC236}">
                <a16:creationId xmlns:a16="http://schemas.microsoft.com/office/drawing/2014/main" xmlns="" id="{DCC6A9FA-32BB-490B-9A59-29F15936C898}"/>
              </a:ext>
            </a:extLst>
          </p:cNvPr>
          <p:cNvSpPr>
            <a:spLocks noGrp="1"/>
          </p:cNvSpPr>
          <p:nvPr>
            <p:ph type="sldNum" sz="quarter" idx="12"/>
          </p:nvPr>
        </p:nvSpPr>
        <p:spPr>
          <a:xfrm>
            <a:off x="8696597" y="6444680"/>
            <a:ext cx="2743200" cy="365125"/>
          </a:xfrm>
        </p:spPr>
        <p:txBody>
          <a:bodyPr/>
          <a:lstStyle/>
          <a:p>
            <a:fld id="{279E5812-DC73-473E-B758-A0BCBA78F131}" type="slidenum">
              <a:rPr lang="en-AU" smtClean="0">
                <a:solidFill>
                  <a:srgbClr val="0077BE"/>
                </a:solidFill>
                <a:latin typeface="Arimo" panose="020B0604020202020204" pitchFamily="34" charset="0"/>
                <a:ea typeface="Arimo" panose="020B0604020202020204" pitchFamily="34" charset="0"/>
                <a:cs typeface="Arimo" panose="020B0604020202020204" pitchFamily="34" charset="0"/>
              </a:rPr>
              <a:pPr/>
              <a:t>17</a:t>
            </a:fld>
            <a:endParaRPr lang="en-AU" dirty="0">
              <a:solidFill>
                <a:srgbClr val="0077BE"/>
              </a:solidFill>
              <a:latin typeface="Arimo" panose="020B0604020202020204" pitchFamily="34" charset="0"/>
              <a:ea typeface="Arimo" panose="020B0604020202020204" pitchFamily="34" charset="0"/>
              <a:cs typeface="Arimo" panose="020B0604020202020204" pitchFamily="34" charset="0"/>
            </a:endParaRPr>
          </a:p>
        </p:txBody>
      </p:sp>
      <p:pic>
        <p:nvPicPr>
          <p:cNvPr id="5" name="Content Placeholder 12">
            <a:extLst>
              <a:ext uri="{FF2B5EF4-FFF2-40B4-BE49-F238E27FC236}">
                <a16:creationId xmlns:a16="http://schemas.microsoft.com/office/drawing/2014/main" xmlns="" id="{2FA4700F-4BA1-46F6-9A1D-8378DBC88E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69" y="6436727"/>
            <a:ext cx="1854925" cy="381032"/>
          </a:xfrm>
          <a:prstGeom prst="rect">
            <a:avLst/>
          </a:prstGeom>
        </p:spPr>
      </p:pic>
      <p:cxnSp>
        <p:nvCxnSpPr>
          <p:cNvPr id="6" name="Straight Connector 5">
            <a:extLst>
              <a:ext uri="{FF2B5EF4-FFF2-40B4-BE49-F238E27FC236}">
                <a16:creationId xmlns:a16="http://schemas.microsoft.com/office/drawing/2014/main" xmlns="" id="{009028FA-502F-4AF2-9099-59628828E66F}"/>
              </a:ext>
            </a:extLst>
          </p:cNvPr>
          <p:cNvCxnSpPr>
            <a:cxnSpLocks/>
          </p:cNvCxnSpPr>
          <p:nvPr/>
        </p:nvCxnSpPr>
        <p:spPr>
          <a:xfrm>
            <a:off x="0" y="6339841"/>
            <a:ext cx="12192000" cy="0"/>
          </a:xfrm>
          <a:prstGeom prst="line">
            <a:avLst/>
          </a:prstGeom>
          <a:ln w="38100">
            <a:solidFill>
              <a:srgbClr val="0077BE"/>
            </a:solidFill>
          </a:ln>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xmlns="" id="{9B81DAA6-EDBE-4805-B22E-F8F5B59FE60F}"/>
              </a:ext>
            </a:extLst>
          </p:cNvPr>
          <p:cNvGraphicFramePr>
            <a:graphicFrameLocks/>
          </p:cNvGraphicFramePr>
          <p:nvPr>
            <p:extLst>
              <p:ext uri="{D42A27DB-BD31-4B8C-83A1-F6EECF244321}">
                <p14:modId xmlns:p14="http://schemas.microsoft.com/office/powerpoint/2010/main" val="811652496"/>
              </p:ext>
            </p:extLst>
          </p:nvPr>
        </p:nvGraphicFramePr>
        <p:xfrm>
          <a:off x="69669" y="939460"/>
          <a:ext cx="12017947" cy="53034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77752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778"/>
            <a:ext cx="10515600" cy="1325563"/>
          </a:xfrm>
        </p:spPr>
        <p:txBody>
          <a:bodyPr/>
          <a:lstStyle/>
          <a:p>
            <a:pPr algn="ctr"/>
            <a:r>
              <a:rPr lang="en-AU" b="1" dirty="0">
                <a:solidFill>
                  <a:srgbClr val="0077BE"/>
                </a:solidFill>
                <a:latin typeface="Arimo" panose="020B0604020202020204"/>
              </a:rPr>
              <a:t>Social media</a:t>
            </a:r>
          </a:p>
        </p:txBody>
      </p:sp>
      <p:sp>
        <p:nvSpPr>
          <p:cNvPr id="4" name="Slide Number Placeholder 1">
            <a:extLst>
              <a:ext uri="{FF2B5EF4-FFF2-40B4-BE49-F238E27FC236}">
                <a16:creationId xmlns:a16="http://schemas.microsoft.com/office/drawing/2014/main" xmlns="" id="{DCC6A9FA-32BB-490B-9A59-29F15936C898}"/>
              </a:ext>
            </a:extLst>
          </p:cNvPr>
          <p:cNvSpPr>
            <a:spLocks noGrp="1"/>
          </p:cNvSpPr>
          <p:nvPr>
            <p:ph type="sldNum" sz="quarter" idx="12"/>
          </p:nvPr>
        </p:nvSpPr>
        <p:spPr>
          <a:xfrm>
            <a:off x="8696597" y="6444680"/>
            <a:ext cx="2743200" cy="365125"/>
          </a:xfrm>
        </p:spPr>
        <p:txBody>
          <a:bodyPr/>
          <a:lstStyle/>
          <a:p>
            <a:fld id="{279E5812-DC73-473E-B758-A0BCBA78F131}" type="slidenum">
              <a:rPr lang="en-AU" smtClean="0">
                <a:solidFill>
                  <a:srgbClr val="0077BE"/>
                </a:solidFill>
                <a:latin typeface="Arimo" panose="020B0604020202020204" pitchFamily="34" charset="0"/>
                <a:ea typeface="Arimo" panose="020B0604020202020204" pitchFamily="34" charset="0"/>
                <a:cs typeface="Arimo" panose="020B0604020202020204" pitchFamily="34" charset="0"/>
              </a:rPr>
              <a:pPr/>
              <a:t>18</a:t>
            </a:fld>
            <a:endParaRPr lang="en-AU" dirty="0">
              <a:solidFill>
                <a:srgbClr val="0077BE"/>
              </a:solidFill>
              <a:latin typeface="Arimo" panose="020B0604020202020204" pitchFamily="34" charset="0"/>
              <a:ea typeface="Arimo" panose="020B0604020202020204" pitchFamily="34" charset="0"/>
              <a:cs typeface="Arimo" panose="020B0604020202020204" pitchFamily="34" charset="0"/>
            </a:endParaRPr>
          </a:p>
        </p:txBody>
      </p:sp>
      <p:pic>
        <p:nvPicPr>
          <p:cNvPr id="5" name="Content Placeholder 12">
            <a:extLst>
              <a:ext uri="{FF2B5EF4-FFF2-40B4-BE49-F238E27FC236}">
                <a16:creationId xmlns:a16="http://schemas.microsoft.com/office/drawing/2014/main" xmlns="" id="{2FA4700F-4BA1-46F6-9A1D-8378DBC88E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69" y="6436727"/>
            <a:ext cx="1854925" cy="381032"/>
          </a:xfrm>
          <a:prstGeom prst="rect">
            <a:avLst/>
          </a:prstGeom>
        </p:spPr>
      </p:pic>
      <p:cxnSp>
        <p:nvCxnSpPr>
          <p:cNvPr id="6" name="Straight Connector 5">
            <a:extLst>
              <a:ext uri="{FF2B5EF4-FFF2-40B4-BE49-F238E27FC236}">
                <a16:creationId xmlns:a16="http://schemas.microsoft.com/office/drawing/2014/main" xmlns="" id="{009028FA-502F-4AF2-9099-59628828E66F}"/>
              </a:ext>
            </a:extLst>
          </p:cNvPr>
          <p:cNvCxnSpPr>
            <a:cxnSpLocks/>
          </p:cNvCxnSpPr>
          <p:nvPr/>
        </p:nvCxnSpPr>
        <p:spPr>
          <a:xfrm>
            <a:off x="0" y="6339841"/>
            <a:ext cx="12192000" cy="0"/>
          </a:xfrm>
          <a:prstGeom prst="line">
            <a:avLst/>
          </a:prstGeom>
          <a:ln w="38100">
            <a:solidFill>
              <a:srgbClr val="0077BE"/>
            </a:solidFill>
          </a:ln>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xmlns="" id="{9B81DAA6-EDBE-4805-B22E-F8F5B59FE60F}"/>
              </a:ext>
            </a:extLst>
          </p:cNvPr>
          <p:cNvGraphicFramePr>
            <a:graphicFrameLocks/>
          </p:cNvGraphicFramePr>
          <p:nvPr>
            <p:extLst>
              <p:ext uri="{D42A27DB-BD31-4B8C-83A1-F6EECF244321}">
                <p14:modId xmlns:p14="http://schemas.microsoft.com/office/powerpoint/2010/main" val="1909960345"/>
              </p:ext>
            </p:extLst>
          </p:nvPr>
        </p:nvGraphicFramePr>
        <p:xfrm>
          <a:off x="69669" y="939460"/>
          <a:ext cx="12017947" cy="53034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36918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778"/>
            <a:ext cx="10515600" cy="1325563"/>
          </a:xfrm>
        </p:spPr>
        <p:txBody>
          <a:bodyPr/>
          <a:lstStyle/>
          <a:p>
            <a:pPr algn="ctr"/>
            <a:r>
              <a:rPr lang="en-AU" b="1" dirty="0">
                <a:solidFill>
                  <a:srgbClr val="0077BE"/>
                </a:solidFill>
                <a:latin typeface="Arimo" panose="020B0604020202020204"/>
              </a:rPr>
              <a:t>Social media</a:t>
            </a:r>
          </a:p>
        </p:txBody>
      </p:sp>
      <p:sp>
        <p:nvSpPr>
          <p:cNvPr id="4" name="Slide Number Placeholder 1">
            <a:extLst>
              <a:ext uri="{FF2B5EF4-FFF2-40B4-BE49-F238E27FC236}">
                <a16:creationId xmlns:a16="http://schemas.microsoft.com/office/drawing/2014/main" xmlns="" id="{DCC6A9FA-32BB-490B-9A59-29F15936C898}"/>
              </a:ext>
            </a:extLst>
          </p:cNvPr>
          <p:cNvSpPr>
            <a:spLocks noGrp="1"/>
          </p:cNvSpPr>
          <p:nvPr>
            <p:ph type="sldNum" sz="quarter" idx="12"/>
          </p:nvPr>
        </p:nvSpPr>
        <p:spPr>
          <a:xfrm>
            <a:off x="8696597" y="6444680"/>
            <a:ext cx="2743200" cy="365125"/>
          </a:xfrm>
        </p:spPr>
        <p:txBody>
          <a:bodyPr/>
          <a:lstStyle/>
          <a:p>
            <a:fld id="{279E5812-DC73-473E-B758-A0BCBA78F131}" type="slidenum">
              <a:rPr lang="en-AU" smtClean="0">
                <a:solidFill>
                  <a:srgbClr val="0077BE"/>
                </a:solidFill>
                <a:latin typeface="Arimo" panose="020B0604020202020204" pitchFamily="34" charset="0"/>
                <a:ea typeface="Arimo" panose="020B0604020202020204" pitchFamily="34" charset="0"/>
                <a:cs typeface="Arimo" panose="020B0604020202020204" pitchFamily="34" charset="0"/>
              </a:rPr>
              <a:pPr/>
              <a:t>19</a:t>
            </a:fld>
            <a:endParaRPr lang="en-AU" dirty="0">
              <a:solidFill>
                <a:srgbClr val="0077BE"/>
              </a:solidFill>
              <a:latin typeface="Arimo" panose="020B0604020202020204" pitchFamily="34" charset="0"/>
              <a:ea typeface="Arimo" panose="020B0604020202020204" pitchFamily="34" charset="0"/>
              <a:cs typeface="Arimo" panose="020B0604020202020204" pitchFamily="34" charset="0"/>
            </a:endParaRPr>
          </a:p>
        </p:txBody>
      </p:sp>
      <p:pic>
        <p:nvPicPr>
          <p:cNvPr id="5" name="Content Placeholder 12">
            <a:extLst>
              <a:ext uri="{FF2B5EF4-FFF2-40B4-BE49-F238E27FC236}">
                <a16:creationId xmlns:a16="http://schemas.microsoft.com/office/drawing/2014/main" xmlns="" id="{2FA4700F-4BA1-46F6-9A1D-8378DBC88E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69" y="6436727"/>
            <a:ext cx="1854925" cy="381032"/>
          </a:xfrm>
          <a:prstGeom prst="rect">
            <a:avLst/>
          </a:prstGeom>
        </p:spPr>
      </p:pic>
      <p:cxnSp>
        <p:nvCxnSpPr>
          <p:cNvPr id="6" name="Straight Connector 5">
            <a:extLst>
              <a:ext uri="{FF2B5EF4-FFF2-40B4-BE49-F238E27FC236}">
                <a16:creationId xmlns:a16="http://schemas.microsoft.com/office/drawing/2014/main" xmlns="" id="{009028FA-502F-4AF2-9099-59628828E66F}"/>
              </a:ext>
            </a:extLst>
          </p:cNvPr>
          <p:cNvCxnSpPr>
            <a:cxnSpLocks/>
          </p:cNvCxnSpPr>
          <p:nvPr/>
        </p:nvCxnSpPr>
        <p:spPr>
          <a:xfrm>
            <a:off x="0" y="6339841"/>
            <a:ext cx="12192000" cy="0"/>
          </a:xfrm>
          <a:prstGeom prst="line">
            <a:avLst/>
          </a:prstGeom>
          <a:ln w="38100">
            <a:solidFill>
              <a:srgbClr val="0077BE"/>
            </a:solidFill>
          </a:ln>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xmlns="" id="{9B81DAA6-EDBE-4805-B22E-F8F5B59FE60F}"/>
              </a:ext>
            </a:extLst>
          </p:cNvPr>
          <p:cNvGraphicFramePr>
            <a:graphicFrameLocks/>
          </p:cNvGraphicFramePr>
          <p:nvPr>
            <p:extLst>
              <p:ext uri="{D42A27DB-BD31-4B8C-83A1-F6EECF244321}">
                <p14:modId xmlns:p14="http://schemas.microsoft.com/office/powerpoint/2010/main" val="1475136256"/>
              </p:ext>
            </p:extLst>
          </p:nvPr>
        </p:nvGraphicFramePr>
        <p:xfrm>
          <a:off x="69669" y="939460"/>
          <a:ext cx="12017947" cy="53034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5606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9FCCAFC3-97B2-465A-B9CB-9980A636DDD8}"/>
              </a:ext>
            </a:extLst>
          </p:cNvPr>
          <p:cNvSpPr>
            <a:spLocks noGrp="1"/>
          </p:cNvSpPr>
          <p:nvPr>
            <p:ph type="title"/>
          </p:nvPr>
        </p:nvSpPr>
        <p:spPr>
          <a:xfrm>
            <a:off x="838200" y="289413"/>
            <a:ext cx="10515600" cy="1151250"/>
          </a:xfrm>
        </p:spPr>
        <p:txBody>
          <a:bodyPr/>
          <a:lstStyle/>
          <a:p>
            <a:pPr algn="ctr"/>
            <a:r>
              <a:rPr lang="en-AU" b="1" dirty="0">
                <a:solidFill>
                  <a:srgbClr val="0077BE"/>
                </a:solidFill>
                <a:latin typeface="Arimo"/>
              </a:rPr>
              <a:t>About AATIS</a:t>
            </a:r>
          </a:p>
        </p:txBody>
      </p:sp>
      <p:pic>
        <p:nvPicPr>
          <p:cNvPr id="13" name="Content Placeholder 12">
            <a:extLst>
              <a:ext uri="{FF2B5EF4-FFF2-40B4-BE49-F238E27FC236}">
                <a16:creationId xmlns:a16="http://schemas.microsoft.com/office/drawing/2014/main" xmlns="" id="{B5390321-0EF9-4CBE-A51B-5BF7490535D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9669" y="6436727"/>
            <a:ext cx="1854925" cy="381032"/>
          </a:xfrm>
        </p:spPr>
      </p:pic>
      <p:cxnSp>
        <p:nvCxnSpPr>
          <p:cNvPr id="4" name="Straight Connector 3">
            <a:extLst>
              <a:ext uri="{FF2B5EF4-FFF2-40B4-BE49-F238E27FC236}">
                <a16:creationId xmlns:a16="http://schemas.microsoft.com/office/drawing/2014/main" xmlns="" id="{EDDD6C3A-1CC8-45BC-A80B-99006FFF63E0}"/>
              </a:ext>
            </a:extLst>
          </p:cNvPr>
          <p:cNvCxnSpPr>
            <a:cxnSpLocks/>
          </p:cNvCxnSpPr>
          <p:nvPr/>
        </p:nvCxnSpPr>
        <p:spPr>
          <a:xfrm>
            <a:off x="0" y="6339841"/>
            <a:ext cx="12192000" cy="0"/>
          </a:xfrm>
          <a:prstGeom prst="line">
            <a:avLst/>
          </a:prstGeom>
          <a:ln w="38100">
            <a:solidFill>
              <a:srgbClr val="0077BE"/>
            </a:solidFill>
          </a:ln>
        </p:spPr>
        <p:style>
          <a:lnRef idx="1">
            <a:schemeClr val="accent1"/>
          </a:lnRef>
          <a:fillRef idx="0">
            <a:schemeClr val="accent1"/>
          </a:fillRef>
          <a:effectRef idx="0">
            <a:schemeClr val="accent1"/>
          </a:effectRef>
          <a:fontRef idx="minor">
            <a:schemeClr val="tx1"/>
          </a:fontRef>
        </p:style>
      </p:cxnSp>
      <p:sp>
        <p:nvSpPr>
          <p:cNvPr id="15" name="Content Placeholder 8">
            <a:extLst>
              <a:ext uri="{FF2B5EF4-FFF2-40B4-BE49-F238E27FC236}">
                <a16:creationId xmlns:a16="http://schemas.microsoft.com/office/drawing/2014/main" xmlns="" id="{BC56635A-4022-41A2-8674-E7CDF75FE47E}"/>
              </a:ext>
            </a:extLst>
          </p:cNvPr>
          <p:cNvSpPr txBox="1">
            <a:spLocks/>
          </p:cNvSpPr>
          <p:nvPr/>
        </p:nvSpPr>
        <p:spPr>
          <a:xfrm>
            <a:off x="752203" y="1537548"/>
            <a:ext cx="10687594" cy="45148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spcAft>
                <a:spcPts val="600"/>
              </a:spcAft>
            </a:pPr>
            <a:r>
              <a:rPr lang="en-AU" dirty="0">
                <a:latin typeface="Arimo"/>
              </a:rPr>
              <a:t>Australian Apprenticeships and Traineeships Information Service</a:t>
            </a:r>
          </a:p>
          <a:p>
            <a:pPr>
              <a:lnSpc>
                <a:spcPct val="100000"/>
              </a:lnSpc>
              <a:spcBef>
                <a:spcPts val="1200"/>
              </a:spcBef>
              <a:spcAft>
                <a:spcPts val="600"/>
              </a:spcAft>
            </a:pPr>
            <a:r>
              <a:rPr lang="en-AU" dirty="0">
                <a:latin typeface="Arimo"/>
              </a:rPr>
              <a:t>Funded by the Australian Government Department of Education and Training</a:t>
            </a:r>
          </a:p>
          <a:p>
            <a:pPr>
              <a:lnSpc>
                <a:spcPct val="100000"/>
              </a:lnSpc>
              <a:spcBef>
                <a:spcPts val="1200"/>
              </a:spcBef>
              <a:spcAft>
                <a:spcPts val="600"/>
              </a:spcAft>
            </a:pPr>
            <a:r>
              <a:rPr lang="en-AU" dirty="0">
                <a:latin typeface="Arimo"/>
              </a:rPr>
              <a:t>Services include: </a:t>
            </a:r>
            <a:r>
              <a:rPr lang="en-AU" dirty="0" err="1">
                <a:latin typeface="Arimo"/>
              </a:rPr>
              <a:t>AAPathways</a:t>
            </a:r>
            <a:r>
              <a:rPr lang="en-AU" dirty="0">
                <a:latin typeface="Arimo"/>
              </a:rPr>
              <a:t> website, </a:t>
            </a:r>
            <a:r>
              <a:rPr lang="en-AU" dirty="0" err="1">
                <a:latin typeface="Arimo"/>
              </a:rPr>
              <a:t>AusAppPathways</a:t>
            </a:r>
            <a:r>
              <a:rPr lang="en-AU" dirty="0">
                <a:latin typeface="Arimo"/>
              </a:rPr>
              <a:t> mobile app, </a:t>
            </a:r>
            <a:r>
              <a:rPr lang="en-AU" dirty="0" err="1">
                <a:latin typeface="Arimo"/>
              </a:rPr>
              <a:t>MyGain</a:t>
            </a:r>
            <a:r>
              <a:rPr lang="en-AU" dirty="0">
                <a:latin typeface="Arimo"/>
              </a:rPr>
              <a:t> YouTube channel, Free Call line, and social media presence</a:t>
            </a:r>
          </a:p>
          <a:p>
            <a:pPr marL="0" indent="0">
              <a:lnSpc>
                <a:spcPct val="100000"/>
              </a:lnSpc>
              <a:spcBef>
                <a:spcPts val="1200"/>
              </a:spcBef>
              <a:spcAft>
                <a:spcPts val="600"/>
              </a:spcAft>
              <a:buNone/>
            </a:pPr>
            <a:endParaRPr lang="en-AU" dirty="0">
              <a:latin typeface="Arimo"/>
            </a:endParaRPr>
          </a:p>
          <a:p>
            <a:pPr marL="0" indent="0">
              <a:lnSpc>
                <a:spcPct val="100000"/>
              </a:lnSpc>
              <a:buFont typeface="Arial" panose="020B0604020202020204" pitchFamily="34" charset="0"/>
              <a:buNone/>
            </a:pPr>
            <a:endParaRPr lang="en-AU" dirty="0">
              <a:latin typeface="Arimo" panose="020B0604020202020204" pitchFamily="34" charset="0"/>
              <a:ea typeface="Arimo" panose="020B0604020202020204" pitchFamily="34" charset="0"/>
              <a:cs typeface="Arimo" panose="020B0604020202020204" pitchFamily="34" charset="0"/>
            </a:endParaRPr>
          </a:p>
        </p:txBody>
      </p:sp>
      <p:sp>
        <p:nvSpPr>
          <p:cNvPr id="2" name="Slide Number Placeholder 1">
            <a:extLst>
              <a:ext uri="{FF2B5EF4-FFF2-40B4-BE49-F238E27FC236}">
                <a16:creationId xmlns:a16="http://schemas.microsoft.com/office/drawing/2014/main" xmlns="" id="{8E87BA5E-3AD7-4CBA-895C-11D8CF7C3AF2}"/>
              </a:ext>
            </a:extLst>
          </p:cNvPr>
          <p:cNvSpPr>
            <a:spLocks noGrp="1"/>
          </p:cNvSpPr>
          <p:nvPr>
            <p:ph type="sldNum" sz="quarter" idx="12"/>
          </p:nvPr>
        </p:nvSpPr>
        <p:spPr>
          <a:xfrm>
            <a:off x="8696597" y="6444680"/>
            <a:ext cx="2743200" cy="365125"/>
          </a:xfrm>
        </p:spPr>
        <p:txBody>
          <a:bodyPr/>
          <a:lstStyle/>
          <a:p>
            <a:fld id="{279E5812-DC73-473E-B758-A0BCBA78F131}" type="slidenum">
              <a:rPr lang="en-AU" smtClean="0">
                <a:solidFill>
                  <a:srgbClr val="0077BE"/>
                </a:solidFill>
                <a:latin typeface="Arimo" panose="020B0604020202020204" pitchFamily="34" charset="0"/>
                <a:ea typeface="Arimo" panose="020B0604020202020204" pitchFamily="34" charset="0"/>
                <a:cs typeface="Arimo" panose="020B0604020202020204" pitchFamily="34" charset="0"/>
              </a:rPr>
              <a:pPr/>
              <a:t>2</a:t>
            </a:fld>
            <a:endParaRPr lang="en-AU" dirty="0">
              <a:solidFill>
                <a:srgbClr val="0077BE"/>
              </a:solidFill>
              <a:latin typeface="Arimo" panose="020B0604020202020204" pitchFamily="34" charset="0"/>
              <a:ea typeface="Arimo" panose="020B0604020202020204" pitchFamily="34" charset="0"/>
              <a:cs typeface="Arimo" panose="020B0604020202020204" pitchFamily="34" charset="0"/>
            </a:endParaRPr>
          </a:p>
        </p:txBody>
      </p:sp>
    </p:spTree>
    <p:extLst>
      <p:ext uri="{BB962C8B-B14F-4D97-AF65-F5344CB8AC3E}">
        <p14:creationId xmlns:p14="http://schemas.microsoft.com/office/powerpoint/2010/main" val="1365835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460E96-9435-4128-B2FA-F246AFD2AD2C}"/>
              </a:ext>
            </a:extLst>
          </p:cNvPr>
          <p:cNvSpPr>
            <a:spLocks noGrp="1"/>
          </p:cNvSpPr>
          <p:nvPr>
            <p:ph type="ctrTitle"/>
          </p:nvPr>
        </p:nvSpPr>
        <p:spPr/>
        <p:txBody>
          <a:bodyPr/>
          <a:lstStyle/>
          <a:p>
            <a:endParaRPr lang="en-AU"/>
          </a:p>
        </p:txBody>
      </p:sp>
      <p:sp>
        <p:nvSpPr>
          <p:cNvPr id="3" name="Subtitle 2">
            <a:extLst>
              <a:ext uri="{FF2B5EF4-FFF2-40B4-BE49-F238E27FC236}">
                <a16:creationId xmlns:a16="http://schemas.microsoft.com/office/drawing/2014/main" xmlns="" id="{299917D7-1313-4F6E-B1C4-1853B7AB82DC}"/>
              </a:ext>
            </a:extLst>
          </p:cNvPr>
          <p:cNvSpPr>
            <a:spLocks noGrp="1"/>
          </p:cNvSpPr>
          <p:nvPr>
            <p:ph type="subTitle" idx="1"/>
          </p:nvPr>
        </p:nvSpPr>
        <p:spPr/>
        <p:txBody>
          <a:bodyPr/>
          <a:lstStyle/>
          <a:p>
            <a:endParaRPr lang="en-AU"/>
          </a:p>
        </p:txBody>
      </p:sp>
      <p:pic>
        <p:nvPicPr>
          <p:cNvPr id="4" name="Picture 3">
            <a:extLst>
              <a:ext uri="{FF2B5EF4-FFF2-40B4-BE49-F238E27FC236}">
                <a16:creationId xmlns:a16="http://schemas.microsoft.com/office/drawing/2014/main" xmlns="" id="{584D2A42-6E21-4D95-8EE5-0100FE06BAD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 b="11492"/>
          <a:stretch/>
        </p:blipFill>
        <p:spPr>
          <a:xfrm>
            <a:off x="0" y="0"/>
            <a:ext cx="12192000" cy="6968359"/>
          </a:xfrm>
          <a:prstGeom prst="rect">
            <a:avLst/>
          </a:prstGeom>
        </p:spPr>
      </p:pic>
      <p:sp>
        <p:nvSpPr>
          <p:cNvPr id="5" name="Rectangle 4">
            <a:extLst>
              <a:ext uri="{FF2B5EF4-FFF2-40B4-BE49-F238E27FC236}">
                <a16:creationId xmlns:a16="http://schemas.microsoft.com/office/drawing/2014/main" xmlns="" id="{3CB0DC3E-5DB8-466F-8643-01AAF3E2B7F2}"/>
              </a:ext>
            </a:extLst>
          </p:cNvPr>
          <p:cNvSpPr/>
          <p:nvPr/>
        </p:nvSpPr>
        <p:spPr>
          <a:xfrm>
            <a:off x="0" y="2687637"/>
            <a:ext cx="12192000" cy="2124075"/>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b="1" i="1" dirty="0">
                <a:solidFill>
                  <a:schemeClr val="tx1"/>
                </a:solidFill>
                <a:latin typeface="Arimo" panose="020B0604020202020204" pitchFamily="34" charset="0"/>
                <a:ea typeface="Arimo" panose="020B0604020202020204" pitchFamily="34" charset="0"/>
                <a:cs typeface="Arimo" panose="020B0604020202020204" pitchFamily="34" charset="0"/>
              </a:rPr>
              <a:t>The only person you’ve got is yourself.</a:t>
            </a:r>
            <a:endParaRPr lang="en-AU" sz="4400" b="1" dirty="0">
              <a:solidFill>
                <a:schemeClr val="tx1"/>
              </a:solidFill>
              <a:latin typeface="Arimo" panose="020B0604020202020204"/>
            </a:endParaRPr>
          </a:p>
        </p:txBody>
      </p:sp>
    </p:spTree>
    <p:extLst>
      <p:ext uri="{BB962C8B-B14F-4D97-AF65-F5344CB8AC3E}">
        <p14:creationId xmlns:p14="http://schemas.microsoft.com/office/powerpoint/2010/main" val="166816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54"/>
            <a:ext cx="10515600" cy="1325563"/>
          </a:xfrm>
        </p:spPr>
        <p:txBody>
          <a:bodyPr/>
          <a:lstStyle/>
          <a:p>
            <a:pPr algn="ctr"/>
            <a:r>
              <a:rPr lang="en-AU" b="1" dirty="0">
                <a:solidFill>
                  <a:srgbClr val="0077BE"/>
                </a:solidFill>
                <a:latin typeface="Arimo" panose="020B0604020202020204"/>
              </a:rPr>
              <a:t>Who do youth talk to?</a:t>
            </a:r>
          </a:p>
        </p:txBody>
      </p:sp>
      <p:sp>
        <p:nvSpPr>
          <p:cNvPr id="4" name="Slide Number Placeholder 1">
            <a:extLst>
              <a:ext uri="{FF2B5EF4-FFF2-40B4-BE49-F238E27FC236}">
                <a16:creationId xmlns:a16="http://schemas.microsoft.com/office/drawing/2014/main" xmlns="" id="{DCC6A9FA-32BB-490B-9A59-29F15936C898}"/>
              </a:ext>
            </a:extLst>
          </p:cNvPr>
          <p:cNvSpPr>
            <a:spLocks noGrp="1"/>
          </p:cNvSpPr>
          <p:nvPr>
            <p:ph type="sldNum" sz="quarter" idx="12"/>
          </p:nvPr>
        </p:nvSpPr>
        <p:spPr>
          <a:xfrm>
            <a:off x="8696597" y="6444680"/>
            <a:ext cx="2743200" cy="365125"/>
          </a:xfrm>
        </p:spPr>
        <p:txBody>
          <a:bodyPr/>
          <a:lstStyle/>
          <a:p>
            <a:fld id="{279E5812-DC73-473E-B758-A0BCBA78F131}" type="slidenum">
              <a:rPr lang="en-AU" smtClean="0">
                <a:solidFill>
                  <a:srgbClr val="0077BE"/>
                </a:solidFill>
                <a:latin typeface="Arimo" panose="020B0604020202020204" pitchFamily="34" charset="0"/>
                <a:ea typeface="Arimo" panose="020B0604020202020204" pitchFamily="34" charset="0"/>
                <a:cs typeface="Arimo" panose="020B0604020202020204" pitchFamily="34" charset="0"/>
              </a:rPr>
              <a:pPr/>
              <a:t>21</a:t>
            </a:fld>
            <a:endParaRPr lang="en-AU" dirty="0">
              <a:solidFill>
                <a:srgbClr val="0077BE"/>
              </a:solidFill>
              <a:latin typeface="Arimo" panose="020B0604020202020204" pitchFamily="34" charset="0"/>
              <a:ea typeface="Arimo" panose="020B0604020202020204" pitchFamily="34" charset="0"/>
              <a:cs typeface="Arimo" panose="020B0604020202020204" pitchFamily="34" charset="0"/>
            </a:endParaRPr>
          </a:p>
        </p:txBody>
      </p:sp>
      <p:pic>
        <p:nvPicPr>
          <p:cNvPr id="5" name="Content Placeholder 12">
            <a:extLst>
              <a:ext uri="{FF2B5EF4-FFF2-40B4-BE49-F238E27FC236}">
                <a16:creationId xmlns:a16="http://schemas.microsoft.com/office/drawing/2014/main" xmlns="" id="{2FA4700F-4BA1-46F6-9A1D-8378DBC88E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69" y="6436727"/>
            <a:ext cx="1854925" cy="381032"/>
          </a:xfrm>
          <a:prstGeom prst="rect">
            <a:avLst/>
          </a:prstGeom>
        </p:spPr>
      </p:pic>
      <p:cxnSp>
        <p:nvCxnSpPr>
          <p:cNvPr id="6" name="Straight Connector 5">
            <a:extLst>
              <a:ext uri="{FF2B5EF4-FFF2-40B4-BE49-F238E27FC236}">
                <a16:creationId xmlns:a16="http://schemas.microsoft.com/office/drawing/2014/main" xmlns="" id="{009028FA-502F-4AF2-9099-59628828E66F}"/>
              </a:ext>
            </a:extLst>
          </p:cNvPr>
          <p:cNvCxnSpPr>
            <a:cxnSpLocks/>
          </p:cNvCxnSpPr>
          <p:nvPr/>
        </p:nvCxnSpPr>
        <p:spPr>
          <a:xfrm>
            <a:off x="0" y="6339841"/>
            <a:ext cx="12192000" cy="0"/>
          </a:xfrm>
          <a:prstGeom prst="line">
            <a:avLst/>
          </a:prstGeom>
          <a:ln w="38100">
            <a:solidFill>
              <a:srgbClr val="0077BE"/>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6">
            <a:extLst>
              <a:ext uri="{FF2B5EF4-FFF2-40B4-BE49-F238E27FC236}">
                <a16:creationId xmlns:a16="http://schemas.microsoft.com/office/drawing/2014/main" xmlns="" id="{1B90E10C-72D4-42BC-A9D0-59853E368BF6}"/>
              </a:ext>
            </a:extLst>
          </p:cNvPr>
          <p:cNvGraphicFramePr>
            <a:graphicFrameLocks noGrp="1"/>
          </p:cNvGraphicFramePr>
          <p:nvPr>
            <p:ph idx="1"/>
            <p:extLst>
              <p:ext uri="{D42A27DB-BD31-4B8C-83A1-F6EECF244321}">
                <p14:modId xmlns:p14="http://schemas.microsoft.com/office/powerpoint/2010/main" val="1267129729"/>
              </p:ext>
            </p:extLst>
          </p:nvPr>
        </p:nvGraphicFramePr>
        <p:xfrm>
          <a:off x="162838" y="977044"/>
          <a:ext cx="11849622" cy="5199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6115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460E96-9435-4128-B2FA-F246AFD2AD2C}"/>
              </a:ext>
            </a:extLst>
          </p:cNvPr>
          <p:cNvSpPr>
            <a:spLocks noGrp="1"/>
          </p:cNvSpPr>
          <p:nvPr>
            <p:ph type="ctrTitle"/>
          </p:nvPr>
        </p:nvSpPr>
        <p:spPr/>
        <p:txBody>
          <a:bodyPr/>
          <a:lstStyle/>
          <a:p>
            <a:endParaRPr lang="en-AU"/>
          </a:p>
        </p:txBody>
      </p:sp>
      <p:sp>
        <p:nvSpPr>
          <p:cNvPr id="3" name="Subtitle 2">
            <a:extLst>
              <a:ext uri="{FF2B5EF4-FFF2-40B4-BE49-F238E27FC236}">
                <a16:creationId xmlns:a16="http://schemas.microsoft.com/office/drawing/2014/main" xmlns="" id="{299917D7-1313-4F6E-B1C4-1853B7AB82DC}"/>
              </a:ext>
            </a:extLst>
          </p:cNvPr>
          <p:cNvSpPr>
            <a:spLocks noGrp="1"/>
          </p:cNvSpPr>
          <p:nvPr>
            <p:ph type="subTitle" idx="1"/>
          </p:nvPr>
        </p:nvSpPr>
        <p:spPr/>
        <p:txBody>
          <a:bodyPr/>
          <a:lstStyle/>
          <a:p>
            <a:endParaRPr lang="en-AU"/>
          </a:p>
        </p:txBody>
      </p:sp>
      <p:pic>
        <p:nvPicPr>
          <p:cNvPr id="4" name="Picture 3">
            <a:extLst>
              <a:ext uri="{FF2B5EF4-FFF2-40B4-BE49-F238E27FC236}">
                <a16:creationId xmlns:a16="http://schemas.microsoft.com/office/drawing/2014/main" xmlns="" id="{3C1DACCE-B1FE-4EEA-82E6-564315D1E01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541" t="5186" b="17363"/>
          <a:stretch/>
        </p:blipFill>
        <p:spPr>
          <a:xfrm>
            <a:off x="0" y="-1"/>
            <a:ext cx="12192000" cy="6858001"/>
          </a:xfrm>
          <a:prstGeom prst="rect">
            <a:avLst/>
          </a:prstGeom>
        </p:spPr>
      </p:pic>
      <p:sp>
        <p:nvSpPr>
          <p:cNvPr id="5" name="Rectangle 4">
            <a:extLst>
              <a:ext uri="{FF2B5EF4-FFF2-40B4-BE49-F238E27FC236}">
                <a16:creationId xmlns:a16="http://schemas.microsoft.com/office/drawing/2014/main" xmlns="" id="{3C538B6F-578D-4458-87BF-F6C14FB162EF}"/>
              </a:ext>
            </a:extLst>
          </p:cNvPr>
          <p:cNvSpPr/>
          <p:nvPr/>
        </p:nvSpPr>
        <p:spPr>
          <a:xfrm>
            <a:off x="0" y="4733925"/>
            <a:ext cx="12192000" cy="2124075"/>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b="1" i="1" dirty="0">
                <a:solidFill>
                  <a:schemeClr val="tx1"/>
                </a:solidFill>
                <a:latin typeface="Arimo" panose="020B0604020202020204" pitchFamily="34" charset="0"/>
                <a:ea typeface="Arimo" panose="020B0604020202020204" pitchFamily="34" charset="0"/>
                <a:cs typeface="Arimo" panose="020B0604020202020204" pitchFamily="34" charset="0"/>
              </a:rPr>
              <a:t>I find that parents, because they know you so well, when you suggest jobs they might actually know If it might suit you.</a:t>
            </a:r>
          </a:p>
        </p:txBody>
      </p:sp>
    </p:spTree>
    <p:extLst>
      <p:ext uri="{BB962C8B-B14F-4D97-AF65-F5344CB8AC3E}">
        <p14:creationId xmlns:p14="http://schemas.microsoft.com/office/powerpoint/2010/main" val="3011260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9FCCAFC3-97B2-465A-B9CB-9980A636DDD8}"/>
              </a:ext>
            </a:extLst>
          </p:cNvPr>
          <p:cNvSpPr>
            <a:spLocks noGrp="1"/>
          </p:cNvSpPr>
          <p:nvPr>
            <p:ph type="title"/>
          </p:nvPr>
        </p:nvSpPr>
        <p:spPr>
          <a:xfrm>
            <a:off x="838200" y="182712"/>
            <a:ext cx="10515600" cy="1016727"/>
          </a:xfrm>
        </p:spPr>
        <p:txBody>
          <a:bodyPr>
            <a:normAutofit/>
          </a:bodyPr>
          <a:lstStyle/>
          <a:p>
            <a:pPr algn="ctr"/>
            <a:r>
              <a:rPr lang="en-AU" b="1" dirty="0">
                <a:solidFill>
                  <a:srgbClr val="0077BE"/>
                </a:solidFill>
                <a:latin typeface="Arimo"/>
              </a:rPr>
              <a:t>What do young people hate?</a:t>
            </a:r>
          </a:p>
        </p:txBody>
      </p:sp>
      <p:pic>
        <p:nvPicPr>
          <p:cNvPr id="13" name="Content Placeholder 12">
            <a:extLst>
              <a:ext uri="{FF2B5EF4-FFF2-40B4-BE49-F238E27FC236}">
                <a16:creationId xmlns:a16="http://schemas.microsoft.com/office/drawing/2014/main" xmlns="" id="{B5390321-0EF9-4CBE-A51B-5BF7490535D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9669" y="6436727"/>
            <a:ext cx="1854925" cy="381032"/>
          </a:xfrm>
        </p:spPr>
      </p:pic>
      <p:cxnSp>
        <p:nvCxnSpPr>
          <p:cNvPr id="4" name="Straight Connector 3">
            <a:extLst>
              <a:ext uri="{FF2B5EF4-FFF2-40B4-BE49-F238E27FC236}">
                <a16:creationId xmlns:a16="http://schemas.microsoft.com/office/drawing/2014/main" xmlns="" id="{EDDD6C3A-1CC8-45BC-A80B-99006FFF63E0}"/>
              </a:ext>
            </a:extLst>
          </p:cNvPr>
          <p:cNvCxnSpPr>
            <a:cxnSpLocks/>
          </p:cNvCxnSpPr>
          <p:nvPr/>
        </p:nvCxnSpPr>
        <p:spPr>
          <a:xfrm>
            <a:off x="0" y="6339841"/>
            <a:ext cx="12192000" cy="0"/>
          </a:xfrm>
          <a:prstGeom prst="line">
            <a:avLst/>
          </a:prstGeom>
          <a:ln w="38100">
            <a:solidFill>
              <a:srgbClr val="0077BE"/>
            </a:solidFill>
          </a:ln>
        </p:spPr>
        <p:style>
          <a:lnRef idx="1">
            <a:schemeClr val="accent1"/>
          </a:lnRef>
          <a:fillRef idx="0">
            <a:schemeClr val="accent1"/>
          </a:fillRef>
          <a:effectRef idx="0">
            <a:schemeClr val="accent1"/>
          </a:effectRef>
          <a:fontRef idx="minor">
            <a:schemeClr val="tx1"/>
          </a:fontRef>
        </p:style>
      </p:cxnSp>
      <p:sp>
        <p:nvSpPr>
          <p:cNvPr id="15" name="Content Placeholder 8">
            <a:extLst>
              <a:ext uri="{FF2B5EF4-FFF2-40B4-BE49-F238E27FC236}">
                <a16:creationId xmlns:a16="http://schemas.microsoft.com/office/drawing/2014/main" xmlns="" id="{BC56635A-4022-41A2-8674-E7CDF75FE47E}"/>
              </a:ext>
            </a:extLst>
          </p:cNvPr>
          <p:cNvSpPr txBox="1">
            <a:spLocks/>
          </p:cNvSpPr>
          <p:nvPr/>
        </p:nvSpPr>
        <p:spPr>
          <a:xfrm>
            <a:off x="752203" y="1251858"/>
            <a:ext cx="10687594" cy="48005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spcAft>
                <a:spcPts val="600"/>
              </a:spcAft>
            </a:pPr>
            <a:r>
              <a:rPr lang="en-AU" b="1" dirty="0">
                <a:latin typeface="Arimo"/>
              </a:rPr>
              <a:t>Leaflets: </a:t>
            </a:r>
            <a:r>
              <a:rPr lang="en-AU" dirty="0">
                <a:latin typeface="Arimo"/>
              </a:rPr>
              <a:t>get lost and don’t have real information</a:t>
            </a:r>
          </a:p>
          <a:p>
            <a:pPr>
              <a:lnSpc>
                <a:spcPct val="100000"/>
              </a:lnSpc>
              <a:spcBef>
                <a:spcPts val="1200"/>
              </a:spcBef>
              <a:spcAft>
                <a:spcPts val="600"/>
              </a:spcAft>
            </a:pPr>
            <a:r>
              <a:rPr lang="en-AU" b="1" dirty="0">
                <a:latin typeface="Arimo"/>
              </a:rPr>
              <a:t>Websites:</a:t>
            </a:r>
            <a:r>
              <a:rPr lang="en-AU" dirty="0">
                <a:latin typeface="Arimo"/>
              </a:rPr>
              <a:t> large blocks of text, loops you back through without an answer</a:t>
            </a:r>
          </a:p>
          <a:p>
            <a:pPr>
              <a:lnSpc>
                <a:spcPct val="100000"/>
              </a:lnSpc>
              <a:spcBef>
                <a:spcPts val="1200"/>
              </a:spcBef>
              <a:spcAft>
                <a:spcPts val="600"/>
              </a:spcAft>
            </a:pPr>
            <a:r>
              <a:rPr lang="en-AU" b="1" dirty="0">
                <a:latin typeface="Arimo"/>
              </a:rPr>
              <a:t>Social media:</a:t>
            </a:r>
            <a:r>
              <a:rPr lang="en-AU" dirty="0">
                <a:latin typeface="Arimo"/>
              </a:rPr>
              <a:t> outdated memes, ads</a:t>
            </a:r>
          </a:p>
          <a:p>
            <a:pPr>
              <a:lnSpc>
                <a:spcPct val="100000"/>
              </a:lnSpc>
              <a:spcBef>
                <a:spcPts val="1200"/>
              </a:spcBef>
              <a:spcAft>
                <a:spcPts val="600"/>
              </a:spcAft>
            </a:pPr>
            <a:endParaRPr lang="en-AU" b="1" dirty="0">
              <a:latin typeface="Arimo"/>
            </a:endParaRPr>
          </a:p>
          <a:p>
            <a:pPr>
              <a:lnSpc>
                <a:spcPct val="100000"/>
              </a:lnSpc>
              <a:spcBef>
                <a:spcPts val="1200"/>
              </a:spcBef>
              <a:spcAft>
                <a:spcPts val="600"/>
              </a:spcAft>
            </a:pPr>
            <a:endParaRPr lang="en-AU" b="1" dirty="0">
              <a:latin typeface="Arimo"/>
            </a:endParaRPr>
          </a:p>
          <a:p>
            <a:pPr>
              <a:lnSpc>
                <a:spcPct val="100000"/>
              </a:lnSpc>
              <a:spcBef>
                <a:spcPts val="1200"/>
              </a:spcBef>
              <a:spcAft>
                <a:spcPts val="600"/>
              </a:spcAft>
            </a:pPr>
            <a:r>
              <a:rPr lang="en-AU" b="1" dirty="0">
                <a:solidFill>
                  <a:schemeClr val="bg1"/>
                </a:solidFill>
                <a:latin typeface="Arimo"/>
              </a:rPr>
              <a:t>Booklets: </a:t>
            </a:r>
            <a:r>
              <a:rPr lang="en-AU" dirty="0">
                <a:solidFill>
                  <a:schemeClr val="bg1"/>
                </a:solidFill>
                <a:latin typeface="Arimo"/>
              </a:rPr>
              <a:t>leaflets get lost and don’t have enough information</a:t>
            </a:r>
          </a:p>
          <a:p>
            <a:pPr>
              <a:lnSpc>
                <a:spcPct val="100000"/>
              </a:lnSpc>
              <a:spcBef>
                <a:spcPts val="1200"/>
              </a:spcBef>
              <a:spcAft>
                <a:spcPts val="600"/>
              </a:spcAft>
            </a:pPr>
            <a:r>
              <a:rPr lang="en-AU" b="1" dirty="0">
                <a:solidFill>
                  <a:schemeClr val="bg1"/>
                </a:solidFill>
                <a:latin typeface="Arimo"/>
              </a:rPr>
              <a:t>Websites:</a:t>
            </a:r>
            <a:r>
              <a:rPr lang="en-AU" dirty="0">
                <a:solidFill>
                  <a:schemeClr val="bg1"/>
                </a:solidFill>
                <a:latin typeface="Arimo"/>
              </a:rPr>
              <a:t> information is easy to find and easy to read</a:t>
            </a:r>
          </a:p>
          <a:p>
            <a:pPr>
              <a:lnSpc>
                <a:spcPct val="100000"/>
              </a:lnSpc>
              <a:spcBef>
                <a:spcPts val="1200"/>
              </a:spcBef>
              <a:spcAft>
                <a:spcPts val="600"/>
              </a:spcAft>
            </a:pPr>
            <a:r>
              <a:rPr lang="en-AU" b="1" dirty="0">
                <a:solidFill>
                  <a:schemeClr val="bg1"/>
                </a:solidFill>
                <a:latin typeface="Arimo"/>
              </a:rPr>
              <a:t>Social media:</a:t>
            </a:r>
            <a:r>
              <a:rPr lang="en-AU" dirty="0">
                <a:solidFill>
                  <a:schemeClr val="bg1"/>
                </a:solidFill>
                <a:latin typeface="Arimo"/>
              </a:rPr>
              <a:t> something that shows you are a reputable source</a:t>
            </a:r>
          </a:p>
          <a:p>
            <a:pPr>
              <a:lnSpc>
                <a:spcPct val="100000"/>
              </a:lnSpc>
              <a:spcBef>
                <a:spcPts val="1200"/>
              </a:spcBef>
              <a:spcAft>
                <a:spcPts val="600"/>
              </a:spcAft>
            </a:pPr>
            <a:endParaRPr lang="en-AU" b="1" dirty="0">
              <a:latin typeface="Arimo"/>
            </a:endParaRPr>
          </a:p>
        </p:txBody>
      </p:sp>
      <p:sp>
        <p:nvSpPr>
          <p:cNvPr id="2" name="Slide Number Placeholder 1">
            <a:extLst>
              <a:ext uri="{FF2B5EF4-FFF2-40B4-BE49-F238E27FC236}">
                <a16:creationId xmlns:a16="http://schemas.microsoft.com/office/drawing/2014/main" xmlns="" id="{8E87BA5E-3AD7-4CBA-895C-11D8CF7C3AF2}"/>
              </a:ext>
            </a:extLst>
          </p:cNvPr>
          <p:cNvSpPr>
            <a:spLocks noGrp="1"/>
          </p:cNvSpPr>
          <p:nvPr>
            <p:ph type="sldNum" sz="quarter" idx="12"/>
          </p:nvPr>
        </p:nvSpPr>
        <p:spPr>
          <a:xfrm>
            <a:off x="8696597" y="6444680"/>
            <a:ext cx="2743200" cy="365125"/>
          </a:xfrm>
        </p:spPr>
        <p:txBody>
          <a:bodyPr/>
          <a:lstStyle/>
          <a:p>
            <a:fld id="{279E5812-DC73-473E-B758-A0BCBA78F131}" type="slidenum">
              <a:rPr lang="en-AU" smtClean="0">
                <a:solidFill>
                  <a:srgbClr val="0077BE"/>
                </a:solidFill>
                <a:latin typeface="Arimo" panose="020B0604020202020204" pitchFamily="34" charset="0"/>
                <a:ea typeface="Arimo" panose="020B0604020202020204" pitchFamily="34" charset="0"/>
                <a:cs typeface="Arimo" panose="020B0604020202020204" pitchFamily="34" charset="0"/>
              </a:rPr>
              <a:pPr/>
              <a:t>23</a:t>
            </a:fld>
            <a:endParaRPr lang="en-AU" dirty="0">
              <a:solidFill>
                <a:srgbClr val="0077BE"/>
              </a:solidFill>
              <a:latin typeface="Arimo" panose="020B0604020202020204" pitchFamily="34" charset="0"/>
              <a:ea typeface="Arimo" panose="020B0604020202020204" pitchFamily="34" charset="0"/>
              <a:cs typeface="Arimo" panose="020B0604020202020204" pitchFamily="34" charset="0"/>
            </a:endParaRPr>
          </a:p>
        </p:txBody>
      </p:sp>
    </p:spTree>
    <p:extLst>
      <p:ext uri="{BB962C8B-B14F-4D97-AF65-F5344CB8AC3E}">
        <p14:creationId xmlns:p14="http://schemas.microsoft.com/office/powerpoint/2010/main" val="3285194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9FCCAFC3-97B2-465A-B9CB-9980A636DDD8}"/>
              </a:ext>
            </a:extLst>
          </p:cNvPr>
          <p:cNvSpPr>
            <a:spLocks noGrp="1"/>
          </p:cNvSpPr>
          <p:nvPr>
            <p:ph type="title"/>
          </p:nvPr>
        </p:nvSpPr>
        <p:spPr>
          <a:xfrm>
            <a:off x="838200" y="182712"/>
            <a:ext cx="10515600" cy="1016727"/>
          </a:xfrm>
        </p:spPr>
        <p:txBody>
          <a:bodyPr>
            <a:normAutofit/>
          </a:bodyPr>
          <a:lstStyle/>
          <a:p>
            <a:pPr algn="ctr"/>
            <a:r>
              <a:rPr lang="en-AU" b="1" dirty="0">
                <a:solidFill>
                  <a:srgbClr val="0077BE"/>
                </a:solidFill>
                <a:latin typeface="Arimo"/>
              </a:rPr>
              <a:t>What do young people hate?</a:t>
            </a:r>
          </a:p>
        </p:txBody>
      </p:sp>
      <p:pic>
        <p:nvPicPr>
          <p:cNvPr id="13" name="Content Placeholder 12">
            <a:extLst>
              <a:ext uri="{FF2B5EF4-FFF2-40B4-BE49-F238E27FC236}">
                <a16:creationId xmlns:a16="http://schemas.microsoft.com/office/drawing/2014/main" xmlns="" id="{B5390321-0EF9-4CBE-A51B-5BF7490535D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9669" y="6436727"/>
            <a:ext cx="1854925" cy="381032"/>
          </a:xfrm>
        </p:spPr>
      </p:pic>
      <p:cxnSp>
        <p:nvCxnSpPr>
          <p:cNvPr id="4" name="Straight Connector 3">
            <a:extLst>
              <a:ext uri="{FF2B5EF4-FFF2-40B4-BE49-F238E27FC236}">
                <a16:creationId xmlns:a16="http://schemas.microsoft.com/office/drawing/2014/main" xmlns="" id="{EDDD6C3A-1CC8-45BC-A80B-99006FFF63E0}"/>
              </a:ext>
            </a:extLst>
          </p:cNvPr>
          <p:cNvCxnSpPr>
            <a:cxnSpLocks/>
          </p:cNvCxnSpPr>
          <p:nvPr/>
        </p:nvCxnSpPr>
        <p:spPr>
          <a:xfrm>
            <a:off x="0" y="6339841"/>
            <a:ext cx="12192000" cy="0"/>
          </a:xfrm>
          <a:prstGeom prst="line">
            <a:avLst/>
          </a:prstGeom>
          <a:ln w="38100">
            <a:solidFill>
              <a:srgbClr val="0077BE"/>
            </a:solidFill>
          </a:ln>
        </p:spPr>
        <p:style>
          <a:lnRef idx="1">
            <a:schemeClr val="accent1"/>
          </a:lnRef>
          <a:fillRef idx="0">
            <a:schemeClr val="accent1"/>
          </a:fillRef>
          <a:effectRef idx="0">
            <a:schemeClr val="accent1"/>
          </a:effectRef>
          <a:fontRef idx="minor">
            <a:schemeClr val="tx1"/>
          </a:fontRef>
        </p:style>
      </p:cxnSp>
      <p:sp>
        <p:nvSpPr>
          <p:cNvPr id="15" name="Content Placeholder 8">
            <a:extLst>
              <a:ext uri="{FF2B5EF4-FFF2-40B4-BE49-F238E27FC236}">
                <a16:creationId xmlns:a16="http://schemas.microsoft.com/office/drawing/2014/main" xmlns="" id="{BC56635A-4022-41A2-8674-E7CDF75FE47E}"/>
              </a:ext>
            </a:extLst>
          </p:cNvPr>
          <p:cNvSpPr txBox="1">
            <a:spLocks/>
          </p:cNvSpPr>
          <p:nvPr/>
        </p:nvSpPr>
        <p:spPr>
          <a:xfrm>
            <a:off x="752203" y="1251858"/>
            <a:ext cx="10913324" cy="48005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spcAft>
                <a:spcPts val="600"/>
              </a:spcAft>
            </a:pPr>
            <a:r>
              <a:rPr lang="en-AU" b="1" dirty="0">
                <a:latin typeface="Arimo"/>
              </a:rPr>
              <a:t>Leaflets: </a:t>
            </a:r>
            <a:r>
              <a:rPr lang="en-AU" dirty="0">
                <a:latin typeface="Arimo"/>
              </a:rPr>
              <a:t>get lost and don’t have real information</a:t>
            </a:r>
          </a:p>
          <a:p>
            <a:pPr>
              <a:lnSpc>
                <a:spcPct val="100000"/>
              </a:lnSpc>
              <a:spcBef>
                <a:spcPts val="1200"/>
              </a:spcBef>
              <a:spcAft>
                <a:spcPts val="600"/>
              </a:spcAft>
            </a:pPr>
            <a:r>
              <a:rPr lang="en-AU" b="1" dirty="0">
                <a:latin typeface="Arimo"/>
              </a:rPr>
              <a:t>Websites:</a:t>
            </a:r>
            <a:r>
              <a:rPr lang="en-AU" dirty="0">
                <a:latin typeface="Arimo"/>
              </a:rPr>
              <a:t> large blocks of text, loops you back through without an answer</a:t>
            </a:r>
          </a:p>
          <a:p>
            <a:pPr>
              <a:lnSpc>
                <a:spcPct val="100000"/>
              </a:lnSpc>
              <a:spcBef>
                <a:spcPts val="1200"/>
              </a:spcBef>
              <a:spcAft>
                <a:spcPts val="600"/>
              </a:spcAft>
            </a:pPr>
            <a:r>
              <a:rPr lang="en-AU" b="1" dirty="0">
                <a:latin typeface="Arimo"/>
              </a:rPr>
              <a:t>Social media:</a:t>
            </a:r>
            <a:r>
              <a:rPr lang="en-AU" dirty="0">
                <a:latin typeface="Arimo"/>
              </a:rPr>
              <a:t> outdated memes, ads</a:t>
            </a:r>
          </a:p>
          <a:p>
            <a:pPr>
              <a:lnSpc>
                <a:spcPct val="100000"/>
              </a:lnSpc>
              <a:spcBef>
                <a:spcPts val="1200"/>
              </a:spcBef>
              <a:spcAft>
                <a:spcPts val="600"/>
              </a:spcAft>
            </a:pPr>
            <a:endParaRPr lang="en-AU" b="1" dirty="0">
              <a:latin typeface="Arimo"/>
            </a:endParaRPr>
          </a:p>
          <a:p>
            <a:pPr>
              <a:lnSpc>
                <a:spcPct val="100000"/>
              </a:lnSpc>
              <a:spcBef>
                <a:spcPts val="1200"/>
              </a:spcBef>
              <a:spcAft>
                <a:spcPts val="600"/>
              </a:spcAft>
            </a:pPr>
            <a:endParaRPr lang="en-AU" b="1" dirty="0">
              <a:latin typeface="Arimo"/>
            </a:endParaRPr>
          </a:p>
          <a:p>
            <a:pPr>
              <a:lnSpc>
                <a:spcPct val="100000"/>
              </a:lnSpc>
              <a:spcBef>
                <a:spcPts val="1200"/>
              </a:spcBef>
              <a:spcAft>
                <a:spcPts val="600"/>
              </a:spcAft>
            </a:pPr>
            <a:r>
              <a:rPr lang="en-AU" b="1" dirty="0">
                <a:latin typeface="Arimo"/>
              </a:rPr>
              <a:t>Booklets: </a:t>
            </a:r>
            <a:r>
              <a:rPr lang="en-AU" dirty="0">
                <a:latin typeface="Arimo"/>
              </a:rPr>
              <a:t>compile information and like having something given to them</a:t>
            </a:r>
          </a:p>
          <a:p>
            <a:pPr>
              <a:lnSpc>
                <a:spcPct val="100000"/>
              </a:lnSpc>
              <a:spcBef>
                <a:spcPts val="1200"/>
              </a:spcBef>
              <a:spcAft>
                <a:spcPts val="600"/>
              </a:spcAft>
            </a:pPr>
            <a:r>
              <a:rPr lang="en-AU" b="1" dirty="0">
                <a:latin typeface="Arimo"/>
              </a:rPr>
              <a:t>Websites:</a:t>
            </a:r>
            <a:r>
              <a:rPr lang="en-AU" dirty="0">
                <a:latin typeface="Arimo"/>
              </a:rPr>
              <a:t> information is easy to find and easy to read</a:t>
            </a:r>
          </a:p>
          <a:p>
            <a:pPr>
              <a:lnSpc>
                <a:spcPct val="100000"/>
              </a:lnSpc>
              <a:spcBef>
                <a:spcPts val="1200"/>
              </a:spcBef>
              <a:spcAft>
                <a:spcPts val="600"/>
              </a:spcAft>
            </a:pPr>
            <a:r>
              <a:rPr lang="en-AU" b="1" dirty="0">
                <a:latin typeface="Arimo"/>
              </a:rPr>
              <a:t>Social media:</a:t>
            </a:r>
            <a:r>
              <a:rPr lang="en-AU" dirty="0">
                <a:latin typeface="Arimo"/>
              </a:rPr>
              <a:t> something that shows you are a reputable source</a:t>
            </a:r>
          </a:p>
          <a:p>
            <a:pPr>
              <a:lnSpc>
                <a:spcPct val="100000"/>
              </a:lnSpc>
              <a:spcBef>
                <a:spcPts val="1200"/>
              </a:spcBef>
              <a:spcAft>
                <a:spcPts val="600"/>
              </a:spcAft>
            </a:pPr>
            <a:endParaRPr lang="en-AU" b="1" dirty="0">
              <a:latin typeface="Arimo"/>
            </a:endParaRPr>
          </a:p>
        </p:txBody>
      </p:sp>
      <p:sp>
        <p:nvSpPr>
          <p:cNvPr id="2" name="Slide Number Placeholder 1">
            <a:extLst>
              <a:ext uri="{FF2B5EF4-FFF2-40B4-BE49-F238E27FC236}">
                <a16:creationId xmlns:a16="http://schemas.microsoft.com/office/drawing/2014/main" xmlns="" id="{8E87BA5E-3AD7-4CBA-895C-11D8CF7C3AF2}"/>
              </a:ext>
            </a:extLst>
          </p:cNvPr>
          <p:cNvSpPr>
            <a:spLocks noGrp="1"/>
          </p:cNvSpPr>
          <p:nvPr>
            <p:ph type="sldNum" sz="quarter" idx="12"/>
          </p:nvPr>
        </p:nvSpPr>
        <p:spPr>
          <a:xfrm>
            <a:off x="8696597" y="6444680"/>
            <a:ext cx="2743200" cy="365125"/>
          </a:xfrm>
        </p:spPr>
        <p:txBody>
          <a:bodyPr/>
          <a:lstStyle/>
          <a:p>
            <a:fld id="{279E5812-DC73-473E-B758-A0BCBA78F131}" type="slidenum">
              <a:rPr lang="en-AU" smtClean="0">
                <a:solidFill>
                  <a:srgbClr val="0077BE"/>
                </a:solidFill>
                <a:latin typeface="Arimo" panose="020B0604020202020204" pitchFamily="34" charset="0"/>
                <a:ea typeface="Arimo" panose="020B0604020202020204" pitchFamily="34" charset="0"/>
                <a:cs typeface="Arimo" panose="020B0604020202020204" pitchFamily="34" charset="0"/>
              </a:rPr>
              <a:pPr/>
              <a:t>24</a:t>
            </a:fld>
            <a:endParaRPr lang="en-AU" dirty="0">
              <a:solidFill>
                <a:srgbClr val="0077BE"/>
              </a:solidFill>
              <a:latin typeface="Arimo" panose="020B0604020202020204" pitchFamily="34" charset="0"/>
              <a:ea typeface="Arimo" panose="020B0604020202020204" pitchFamily="34" charset="0"/>
              <a:cs typeface="Arimo" panose="020B0604020202020204" pitchFamily="34" charset="0"/>
            </a:endParaRPr>
          </a:p>
        </p:txBody>
      </p:sp>
      <p:sp>
        <p:nvSpPr>
          <p:cNvPr id="7" name="Title 2">
            <a:extLst>
              <a:ext uri="{FF2B5EF4-FFF2-40B4-BE49-F238E27FC236}">
                <a16:creationId xmlns:a16="http://schemas.microsoft.com/office/drawing/2014/main" xmlns="" id="{97074868-C280-4A17-BD6B-2CB4C323C99C}"/>
              </a:ext>
            </a:extLst>
          </p:cNvPr>
          <p:cNvSpPr txBox="1">
            <a:spLocks/>
          </p:cNvSpPr>
          <p:nvPr/>
        </p:nvSpPr>
        <p:spPr>
          <a:xfrm>
            <a:off x="838200" y="3273093"/>
            <a:ext cx="10515600" cy="10167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b="1" dirty="0">
                <a:solidFill>
                  <a:srgbClr val="0077BE"/>
                </a:solidFill>
                <a:latin typeface="Arimo"/>
              </a:rPr>
              <a:t>What do young people like?</a:t>
            </a:r>
          </a:p>
        </p:txBody>
      </p:sp>
    </p:spTree>
    <p:extLst>
      <p:ext uri="{BB962C8B-B14F-4D97-AF65-F5344CB8AC3E}">
        <p14:creationId xmlns:p14="http://schemas.microsoft.com/office/powerpoint/2010/main" val="2176758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460E96-9435-4128-B2FA-F246AFD2AD2C}"/>
              </a:ext>
            </a:extLst>
          </p:cNvPr>
          <p:cNvSpPr>
            <a:spLocks noGrp="1"/>
          </p:cNvSpPr>
          <p:nvPr>
            <p:ph type="ctrTitle"/>
          </p:nvPr>
        </p:nvSpPr>
        <p:spPr/>
        <p:txBody>
          <a:bodyPr/>
          <a:lstStyle/>
          <a:p>
            <a:endParaRPr lang="en-AU"/>
          </a:p>
        </p:txBody>
      </p:sp>
      <p:sp>
        <p:nvSpPr>
          <p:cNvPr id="3" name="Subtitle 2">
            <a:extLst>
              <a:ext uri="{FF2B5EF4-FFF2-40B4-BE49-F238E27FC236}">
                <a16:creationId xmlns:a16="http://schemas.microsoft.com/office/drawing/2014/main" xmlns="" id="{299917D7-1313-4F6E-B1C4-1853B7AB82DC}"/>
              </a:ext>
            </a:extLst>
          </p:cNvPr>
          <p:cNvSpPr>
            <a:spLocks noGrp="1"/>
          </p:cNvSpPr>
          <p:nvPr>
            <p:ph type="subTitle" idx="1"/>
          </p:nvPr>
        </p:nvSpPr>
        <p:spPr/>
        <p:txBody>
          <a:bodyPr/>
          <a:lstStyle/>
          <a:p>
            <a:endParaRPr lang="en-AU"/>
          </a:p>
        </p:txBody>
      </p:sp>
      <p:pic>
        <p:nvPicPr>
          <p:cNvPr id="4" name="Picture 3">
            <a:extLst>
              <a:ext uri="{FF2B5EF4-FFF2-40B4-BE49-F238E27FC236}">
                <a16:creationId xmlns:a16="http://schemas.microsoft.com/office/drawing/2014/main" xmlns="" id="{4722E024-2226-4EB8-91B3-B45BC33DE6F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450" t="4483" r="144" b="4483"/>
          <a:stretch/>
        </p:blipFill>
        <p:spPr>
          <a:xfrm>
            <a:off x="914400" y="-1"/>
            <a:ext cx="10668000" cy="6858001"/>
          </a:xfrm>
          <a:prstGeom prst="rect">
            <a:avLst/>
          </a:prstGeom>
        </p:spPr>
      </p:pic>
      <p:sp>
        <p:nvSpPr>
          <p:cNvPr id="5" name="Rectangle 4">
            <a:extLst>
              <a:ext uri="{FF2B5EF4-FFF2-40B4-BE49-F238E27FC236}">
                <a16:creationId xmlns:a16="http://schemas.microsoft.com/office/drawing/2014/main" xmlns="" id="{869FB4B9-BEAA-448D-BF97-3C9E2626E517}"/>
              </a:ext>
            </a:extLst>
          </p:cNvPr>
          <p:cNvSpPr/>
          <p:nvPr/>
        </p:nvSpPr>
        <p:spPr>
          <a:xfrm>
            <a:off x="0" y="4287837"/>
            <a:ext cx="12192000" cy="2124075"/>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b="1" i="1" dirty="0">
                <a:solidFill>
                  <a:schemeClr val="tx1"/>
                </a:solidFill>
                <a:latin typeface="Arimo" panose="020B0604020202020204"/>
              </a:rPr>
              <a:t>I already know what I’m going to do in the future, my pathway and stuff.</a:t>
            </a:r>
          </a:p>
        </p:txBody>
      </p:sp>
    </p:spTree>
    <p:extLst>
      <p:ext uri="{BB962C8B-B14F-4D97-AF65-F5344CB8AC3E}">
        <p14:creationId xmlns:p14="http://schemas.microsoft.com/office/powerpoint/2010/main" val="2417491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9FCCAFC3-97B2-465A-B9CB-9980A636DDD8}"/>
              </a:ext>
            </a:extLst>
          </p:cNvPr>
          <p:cNvSpPr>
            <a:spLocks noGrp="1"/>
          </p:cNvSpPr>
          <p:nvPr>
            <p:ph type="title"/>
          </p:nvPr>
        </p:nvSpPr>
        <p:spPr>
          <a:xfrm>
            <a:off x="838200" y="182712"/>
            <a:ext cx="10515600" cy="1016727"/>
          </a:xfrm>
        </p:spPr>
        <p:txBody>
          <a:bodyPr/>
          <a:lstStyle/>
          <a:p>
            <a:pPr algn="ctr"/>
            <a:r>
              <a:rPr lang="en-AU" b="1" dirty="0">
                <a:solidFill>
                  <a:srgbClr val="0077BE"/>
                </a:solidFill>
                <a:latin typeface="Arimo"/>
              </a:rPr>
              <a:t>What are the problems?</a:t>
            </a:r>
          </a:p>
        </p:txBody>
      </p:sp>
      <p:pic>
        <p:nvPicPr>
          <p:cNvPr id="13" name="Content Placeholder 12">
            <a:extLst>
              <a:ext uri="{FF2B5EF4-FFF2-40B4-BE49-F238E27FC236}">
                <a16:creationId xmlns:a16="http://schemas.microsoft.com/office/drawing/2014/main" xmlns="" id="{B5390321-0EF9-4CBE-A51B-5BF7490535D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9669" y="6436727"/>
            <a:ext cx="1854925" cy="381032"/>
          </a:xfrm>
        </p:spPr>
      </p:pic>
      <p:cxnSp>
        <p:nvCxnSpPr>
          <p:cNvPr id="4" name="Straight Connector 3">
            <a:extLst>
              <a:ext uri="{FF2B5EF4-FFF2-40B4-BE49-F238E27FC236}">
                <a16:creationId xmlns:a16="http://schemas.microsoft.com/office/drawing/2014/main" xmlns="" id="{EDDD6C3A-1CC8-45BC-A80B-99006FFF63E0}"/>
              </a:ext>
            </a:extLst>
          </p:cNvPr>
          <p:cNvCxnSpPr>
            <a:cxnSpLocks/>
          </p:cNvCxnSpPr>
          <p:nvPr/>
        </p:nvCxnSpPr>
        <p:spPr>
          <a:xfrm>
            <a:off x="0" y="6339841"/>
            <a:ext cx="12192000" cy="0"/>
          </a:xfrm>
          <a:prstGeom prst="line">
            <a:avLst/>
          </a:prstGeom>
          <a:ln w="38100">
            <a:solidFill>
              <a:srgbClr val="0077BE"/>
            </a:solidFill>
          </a:ln>
        </p:spPr>
        <p:style>
          <a:lnRef idx="1">
            <a:schemeClr val="accent1"/>
          </a:lnRef>
          <a:fillRef idx="0">
            <a:schemeClr val="accent1"/>
          </a:fillRef>
          <a:effectRef idx="0">
            <a:schemeClr val="accent1"/>
          </a:effectRef>
          <a:fontRef idx="minor">
            <a:schemeClr val="tx1"/>
          </a:fontRef>
        </p:style>
      </p:cxnSp>
      <p:sp>
        <p:nvSpPr>
          <p:cNvPr id="15" name="Content Placeholder 8">
            <a:extLst>
              <a:ext uri="{FF2B5EF4-FFF2-40B4-BE49-F238E27FC236}">
                <a16:creationId xmlns:a16="http://schemas.microsoft.com/office/drawing/2014/main" xmlns="" id="{BC56635A-4022-41A2-8674-E7CDF75FE47E}"/>
              </a:ext>
            </a:extLst>
          </p:cNvPr>
          <p:cNvSpPr txBox="1">
            <a:spLocks/>
          </p:cNvSpPr>
          <p:nvPr/>
        </p:nvSpPr>
        <p:spPr>
          <a:xfrm>
            <a:off x="752203" y="1251858"/>
            <a:ext cx="10687594" cy="48005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spcAft>
                <a:spcPts val="600"/>
              </a:spcAft>
            </a:pPr>
            <a:r>
              <a:rPr lang="en-AU" dirty="0">
                <a:latin typeface="Arimo"/>
              </a:rPr>
              <a:t>Young people have a narrow view of what careers information is</a:t>
            </a:r>
          </a:p>
          <a:p>
            <a:pPr>
              <a:lnSpc>
                <a:spcPct val="100000"/>
              </a:lnSpc>
              <a:spcBef>
                <a:spcPts val="1200"/>
              </a:spcBef>
              <a:spcAft>
                <a:spcPts val="600"/>
              </a:spcAft>
            </a:pPr>
            <a:r>
              <a:rPr lang="en-AU" dirty="0">
                <a:latin typeface="Arimo"/>
              </a:rPr>
              <a:t>Influencers and information providers incorrectly assume youth already use these platforms</a:t>
            </a:r>
          </a:p>
          <a:p>
            <a:pPr>
              <a:lnSpc>
                <a:spcPct val="100000"/>
              </a:lnSpc>
              <a:spcBef>
                <a:spcPts val="1200"/>
              </a:spcBef>
              <a:spcAft>
                <a:spcPts val="600"/>
              </a:spcAft>
            </a:pPr>
            <a:r>
              <a:rPr lang="en-AU" dirty="0">
                <a:latin typeface="Arimo"/>
              </a:rPr>
              <a:t>Influencers don’t think these platforms are useful themselves</a:t>
            </a:r>
          </a:p>
          <a:p>
            <a:pPr>
              <a:lnSpc>
                <a:spcPct val="100000"/>
              </a:lnSpc>
              <a:spcBef>
                <a:spcPts val="1200"/>
              </a:spcBef>
              <a:spcAft>
                <a:spcPts val="600"/>
              </a:spcAft>
            </a:pPr>
            <a:r>
              <a:rPr lang="en-AU" dirty="0">
                <a:latin typeface="Arimo"/>
              </a:rPr>
              <a:t>Youth prefer talking with parents and friends about careers</a:t>
            </a:r>
          </a:p>
          <a:p>
            <a:pPr>
              <a:lnSpc>
                <a:spcPct val="100000"/>
              </a:lnSpc>
              <a:spcBef>
                <a:spcPts val="1200"/>
              </a:spcBef>
              <a:spcAft>
                <a:spcPts val="600"/>
              </a:spcAft>
            </a:pPr>
            <a:r>
              <a:rPr lang="en-AU" dirty="0">
                <a:latin typeface="Arimo"/>
              </a:rPr>
              <a:t>Online information isn’t suitable for may groups of young people</a:t>
            </a:r>
          </a:p>
        </p:txBody>
      </p:sp>
      <p:sp>
        <p:nvSpPr>
          <p:cNvPr id="2" name="Slide Number Placeholder 1">
            <a:extLst>
              <a:ext uri="{FF2B5EF4-FFF2-40B4-BE49-F238E27FC236}">
                <a16:creationId xmlns:a16="http://schemas.microsoft.com/office/drawing/2014/main" xmlns="" id="{8E87BA5E-3AD7-4CBA-895C-11D8CF7C3AF2}"/>
              </a:ext>
            </a:extLst>
          </p:cNvPr>
          <p:cNvSpPr>
            <a:spLocks noGrp="1"/>
          </p:cNvSpPr>
          <p:nvPr>
            <p:ph type="sldNum" sz="quarter" idx="12"/>
          </p:nvPr>
        </p:nvSpPr>
        <p:spPr>
          <a:xfrm>
            <a:off x="8696597" y="6444680"/>
            <a:ext cx="2743200" cy="365125"/>
          </a:xfrm>
        </p:spPr>
        <p:txBody>
          <a:bodyPr/>
          <a:lstStyle/>
          <a:p>
            <a:fld id="{279E5812-DC73-473E-B758-A0BCBA78F131}" type="slidenum">
              <a:rPr lang="en-AU" smtClean="0">
                <a:solidFill>
                  <a:srgbClr val="0077BE"/>
                </a:solidFill>
                <a:latin typeface="Arimo" panose="020B0604020202020204" pitchFamily="34" charset="0"/>
                <a:ea typeface="Arimo" panose="020B0604020202020204" pitchFamily="34" charset="0"/>
                <a:cs typeface="Arimo" panose="020B0604020202020204" pitchFamily="34" charset="0"/>
              </a:rPr>
              <a:pPr/>
              <a:t>26</a:t>
            </a:fld>
            <a:endParaRPr lang="en-AU" dirty="0">
              <a:solidFill>
                <a:srgbClr val="0077BE"/>
              </a:solidFill>
              <a:latin typeface="Arimo" panose="020B0604020202020204" pitchFamily="34" charset="0"/>
              <a:ea typeface="Arimo" panose="020B0604020202020204" pitchFamily="34" charset="0"/>
              <a:cs typeface="Arimo" panose="020B0604020202020204" pitchFamily="34" charset="0"/>
            </a:endParaRPr>
          </a:p>
        </p:txBody>
      </p:sp>
    </p:spTree>
    <p:extLst>
      <p:ext uri="{BB962C8B-B14F-4D97-AF65-F5344CB8AC3E}">
        <p14:creationId xmlns:p14="http://schemas.microsoft.com/office/powerpoint/2010/main" val="3069088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9FCCAFC3-97B2-465A-B9CB-9980A636DDD8}"/>
              </a:ext>
            </a:extLst>
          </p:cNvPr>
          <p:cNvSpPr>
            <a:spLocks noGrp="1"/>
          </p:cNvSpPr>
          <p:nvPr>
            <p:ph type="title"/>
          </p:nvPr>
        </p:nvSpPr>
        <p:spPr>
          <a:xfrm>
            <a:off x="838200" y="2595301"/>
            <a:ext cx="10515600" cy="1046412"/>
          </a:xfrm>
        </p:spPr>
        <p:txBody>
          <a:bodyPr>
            <a:normAutofit/>
          </a:bodyPr>
          <a:lstStyle/>
          <a:p>
            <a:pPr algn="ctr">
              <a:lnSpc>
                <a:spcPct val="100000"/>
              </a:lnSpc>
              <a:spcBef>
                <a:spcPts val="1200"/>
              </a:spcBef>
              <a:spcAft>
                <a:spcPts val="600"/>
              </a:spcAft>
            </a:pPr>
            <a:r>
              <a:rPr lang="en-AU" i="1" dirty="0">
                <a:solidFill>
                  <a:srgbClr val="0077BE"/>
                </a:solidFill>
                <a:latin typeface="Arimo" panose="020B0604020202020204" pitchFamily="34" charset="0"/>
                <a:ea typeface="Arimo" panose="020B0604020202020204" pitchFamily="34" charset="0"/>
                <a:cs typeface="Arimo" panose="020B0604020202020204" pitchFamily="34" charset="0"/>
              </a:rPr>
              <a:t>You don’t know what you don’t know</a:t>
            </a:r>
          </a:p>
        </p:txBody>
      </p:sp>
      <p:pic>
        <p:nvPicPr>
          <p:cNvPr id="13" name="Content Placeholder 12">
            <a:extLst>
              <a:ext uri="{FF2B5EF4-FFF2-40B4-BE49-F238E27FC236}">
                <a16:creationId xmlns:a16="http://schemas.microsoft.com/office/drawing/2014/main" xmlns="" id="{B5390321-0EF9-4CBE-A51B-5BF7490535D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9669" y="6436727"/>
            <a:ext cx="1854925" cy="381032"/>
          </a:xfrm>
        </p:spPr>
      </p:pic>
      <p:cxnSp>
        <p:nvCxnSpPr>
          <p:cNvPr id="4" name="Straight Connector 3">
            <a:extLst>
              <a:ext uri="{FF2B5EF4-FFF2-40B4-BE49-F238E27FC236}">
                <a16:creationId xmlns:a16="http://schemas.microsoft.com/office/drawing/2014/main" xmlns="" id="{EDDD6C3A-1CC8-45BC-A80B-99006FFF63E0}"/>
              </a:ext>
            </a:extLst>
          </p:cNvPr>
          <p:cNvCxnSpPr>
            <a:cxnSpLocks/>
          </p:cNvCxnSpPr>
          <p:nvPr/>
        </p:nvCxnSpPr>
        <p:spPr>
          <a:xfrm>
            <a:off x="0" y="6339841"/>
            <a:ext cx="12192000" cy="0"/>
          </a:xfrm>
          <a:prstGeom prst="line">
            <a:avLst/>
          </a:prstGeom>
          <a:ln w="38100">
            <a:solidFill>
              <a:srgbClr val="0077BE"/>
            </a:solidFill>
          </a:ln>
        </p:spPr>
        <p:style>
          <a:lnRef idx="1">
            <a:schemeClr val="accent1"/>
          </a:lnRef>
          <a:fillRef idx="0">
            <a:schemeClr val="accent1"/>
          </a:fillRef>
          <a:effectRef idx="0">
            <a:schemeClr val="accent1"/>
          </a:effectRef>
          <a:fontRef idx="minor">
            <a:schemeClr val="tx1"/>
          </a:fontRef>
        </p:style>
      </p:cxnSp>
      <p:sp>
        <p:nvSpPr>
          <p:cNvPr id="15" name="Content Placeholder 8">
            <a:extLst>
              <a:ext uri="{FF2B5EF4-FFF2-40B4-BE49-F238E27FC236}">
                <a16:creationId xmlns:a16="http://schemas.microsoft.com/office/drawing/2014/main" xmlns="" id="{BC56635A-4022-41A2-8674-E7CDF75FE47E}"/>
              </a:ext>
            </a:extLst>
          </p:cNvPr>
          <p:cNvSpPr txBox="1">
            <a:spLocks/>
          </p:cNvSpPr>
          <p:nvPr/>
        </p:nvSpPr>
        <p:spPr>
          <a:xfrm>
            <a:off x="752203" y="1230987"/>
            <a:ext cx="10687594" cy="48214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600"/>
              </a:spcAft>
              <a:buNone/>
            </a:pPr>
            <a:endParaRPr lang="en-AU" i="1" dirty="0">
              <a:latin typeface="Arimo" panose="020B0604020202020204" pitchFamily="34" charset="0"/>
              <a:ea typeface="Arimo" panose="020B0604020202020204" pitchFamily="34" charset="0"/>
              <a:cs typeface="Arimo" panose="020B0604020202020204" pitchFamily="34" charset="0"/>
            </a:endParaRPr>
          </a:p>
        </p:txBody>
      </p:sp>
      <p:sp>
        <p:nvSpPr>
          <p:cNvPr id="2" name="Slide Number Placeholder 1">
            <a:extLst>
              <a:ext uri="{FF2B5EF4-FFF2-40B4-BE49-F238E27FC236}">
                <a16:creationId xmlns:a16="http://schemas.microsoft.com/office/drawing/2014/main" xmlns="" id="{8E87BA5E-3AD7-4CBA-895C-11D8CF7C3AF2}"/>
              </a:ext>
            </a:extLst>
          </p:cNvPr>
          <p:cNvSpPr>
            <a:spLocks noGrp="1"/>
          </p:cNvSpPr>
          <p:nvPr>
            <p:ph type="sldNum" sz="quarter" idx="12"/>
          </p:nvPr>
        </p:nvSpPr>
        <p:spPr>
          <a:xfrm>
            <a:off x="8696597" y="6444680"/>
            <a:ext cx="2743200" cy="365125"/>
          </a:xfrm>
        </p:spPr>
        <p:txBody>
          <a:bodyPr/>
          <a:lstStyle/>
          <a:p>
            <a:fld id="{279E5812-DC73-473E-B758-A0BCBA78F131}" type="slidenum">
              <a:rPr lang="en-AU" smtClean="0">
                <a:solidFill>
                  <a:srgbClr val="0077BE"/>
                </a:solidFill>
                <a:latin typeface="Arimo" panose="020B0604020202020204" pitchFamily="34" charset="0"/>
                <a:ea typeface="Arimo" panose="020B0604020202020204" pitchFamily="34" charset="0"/>
                <a:cs typeface="Arimo" panose="020B0604020202020204" pitchFamily="34" charset="0"/>
              </a:rPr>
              <a:pPr/>
              <a:t>27</a:t>
            </a:fld>
            <a:endParaRPr lang="en-AU" dirty="0">
              <a:solidFill>
                <a:srgbClr val="0077BE"/>
              </a:solidFill>
              <a:latin typeface="Arimo" panose="020B0604020202020204" pitchFamily="34" charset="0"/>
              <a:ea typeface="Arimo" panose="020B0604020202020204" pitchFamily="34" charset="0"/>
              <a:cs typeface="Arimo" panose="020B0604020202020204" pitchFamily="34" charset="0"/>
            </a:endParaRPr>
          </a:p>
        </p:txBody>
      </p:sp>
    </p:spTree>
    <p:extLst>
      <p:ext uri="{BB962C8B-B14F-4D97-AF65-F5344CB8AC3E}">
        <p14:creationId xmlns:p14="http://schemas.microsoft.com/office/powerpoint/2010/main" val="2159827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77BE"/>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ADDD985-CE3C-442F-B100-729AB84B50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852" y="5722375"/>
            <a:ext cx="2363561" cy="710053"/>
          </a:xfrm>
          <a:prstGeom prst="rect">
            <a:avLst/>
          </a:prstGeom>
        </p:spPr>
      </p:pic>
      <p:pic>
        <p:nvPicPr>
          <p:cNvPr id="5" name="Picture 4">
            <a:extLst>
              <a:ext uri="{FF2B5EF4-FFF2-40B4-BE49-F238E27FC236}">
                <a16:creationId xmlns:a16="http://schemas.microsoft.com/office/drawing/2014/main" xmlns="" id="{3D99A966-A1DE-4C2B-B2E0-7ECC696AE2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6061" y="5722375"/>
            <a:ext cx="1261693" cy="710053"/>
          </a:xfrm>
          <a:prstGeom prst="rect">
            <a:avLst/>
          </a:prstGeom>
        </p:spPr>
      </p:pic>
      <p:pic>
        <p:nvPicPr>
          <p:cNvPr id="7" name="Picture 6">
            <a:extLst>
              <a:ext uri="{FF2B5EF4-FFF2-40B4-BE49-F238E27FC236}">
                <a16:creationId xmlns:a16="http://schemas.microsoft.com/office/drawing/2014/main" xmlns="" id="{6CF05A3F-D025-465C-953E-2388EED29B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5544" y="5722376"/>
            <a:ext cx="1575386" cy="711286"/>
          </a:xfrm>
          <a:prstGeom prst="rect">
            <a:avLst/>
          </a:prstGeom>
        </p:spPr>
      </p:pic>
      <p:pic>
        <p:nvPicPr>
          <p:cNvPr id="9" name="Picture 8">
            <a:extLst>
              <a:ext uri="{FF2B5EF4-FFF2-40B4-BE49-F238E27FC236}">
                <a16:creationId xmlns:a16="http://schemas.microsoft.com/office/drawing/2014/main" xmlns="" id="{D66D9EC3-E68A-4BEB-AAA4-0C822346053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2440" t="24633" r="8049" b="43600"/>
          <a:stretch/>
        </p:blipFill>
        <p:spPr>
          <a:xfrm>
            <a:off x="9972898" y="128815"/>
            <a:ext cx="2108884" cy="317407"/>
          </a:xfrm>
          <a:prstGeom prst="rect">
            <a:avLst/>
          </a:prstGeom>
        </p:spPr>
      </p:pic>
      <p:sp>
        <p:nvSpPr>
          <p:cNvPr id="10" name="TextBox 9">
            <a:extLst>
              <a:ext uri="{FF2B5EF4-FFF2-40B4-BE49-F238E27FC236}">
                <a16:creationId xmlns:a16="http://schemas.microsoft.com/office/drawing/2014/main" xmlns="" id="{EFE81C42-F7EE-40FA-90A5-FB3B691FC97E}"/>
              </a:ext>
            </a:extLst>
          </p:cNvPr>
          <p:cNvSpPr txBox="1"/>
          <p:nvPr/>
        </p:nvSpPr>
        <p:spPr>
          <a:xfrm>
            <a:off x="5486403" y="2095701"/>
            <a:ext cx="5702269" cy="1938992"/>
          </a:xfrm>
          <a:prstGeom prst="rect">
            <a:avLst/>
          </a:prstGeom>
          <a:noFill/>
        </p:spPr>
        <p:txBody>
          <a:bodyPr wrap="square" rtlCol="0">
            <a:spAutoFit/>
          </a:bodyPr>
          <a:lstStyle/>
          <a:p>
            <a:r>
              <a:rPr lang="en-AU" sz="6000" i="1" dirty="0">
                <a:solidFill>
                  <a:schemeClr val="bg1"/>
                </a:solidFill>
                <a:latin typeface="Arimo" panose="020B0604020202020204" pitchFamily="34" charset="0"/>
                <a:ea typeface="Arimo" panose="020B0604020202020204" pitchFamily="34" charset="0"/>
                <a:cs typeface="Arimo" panose="020B0604020202020204" pitchFamily="34" charset="0"/>
              </a:rPr>
              <a:t>Your home of information</a:t>
            </a:r>
          </a:p>
        </p:txBody>
      </p:sp>
      <p:pic>
        <p:nvPicPr>
          <p:cNvPr id="11" name="Picture 10">
            <a:extLst>
              <a:ext uri="{FF2B5EF4-FFF2-40B4-BE49-F238E27FC236}">
                <a16:creationId xmlns:a16="http://schemas.microsoft.com/office/drawing/2014/main" xmlns="" id="{8DA8D1A3-2899-4F78-BCEB-0ED8587CEF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3135" y="2181142"/>
            <a:ext cx="3154275" cy="1648985"/>
          </a:xfrm>
          <a:prstGeom prst="rect">
            <a:avLst/>
          </a:prstGeom>
        </p:spPr>
      </p:pic>
      <p:cxnSp>
        <p:nvCxnSpPr>
          <p:cNvPr id="12" name="Straight Connector 11">
            <a:extLst>
              <a:ext uri="{FF2B5EF4-FFF2-40B4-BE49-F238E27FC236}">
                <a16:creationId xmlns:a16="http://schemas.microsoft.com/office/drawing/2014/main" xmlns="" id="{2B6376E1-2B46-469C-A993-DC6BC3C6A480}"/>
              </a:ext>
            </a:extLst>
          </p:cNvPr>
          <p:cNvCxnSpPr>
            <a:cxnSpLocks/>
          </p:cNvCxnSpPr>
          <p:nvPr/>
        </p:nvCxnSpPr>
        <p:spPr>
          <a:xfrm flipH="1">
            <a:off x="5241326" y="2145864"/>
            <a:ext cx="1" cy="17634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C32BA7EC-08FB-413C-A58E-A56E7F376337}"/>
              </a:ext>
            </a:extLst>
          </p:cNvPr>
          <p:cNvSpPr txBox="1"/>
          <p:nvPr/>
        </p:nvSpPr>
        <p:spPr>
          <a:xfrm>
            <a:off x="8470417" y="5600347"/>
            <a:ext cx="3464731" cy="954107"/>
          </a:xfrm>
          <a:prstGeom prst="rect">
            <a:avLst/>
          </a:prstGeom>
          <a:noFill/>
        </p:spPr>
        <p:txBody>
          <a:bodyPr wrap="none" rtlCol="0">
            <a:spAutoFit/>
          </a:bodyPr>
          <a:lstStyle/>
          <a:p>
            <a:pPr algn="r"/>
            <a:r>
              <a:rPr lang="en-AU" sz="2800" dirty="0">
                <a:solidFill>
                  <a:schemeClr val="bg1"/>
                </a:solidFill>
                <a:latin typeface="Arimo" panose="020B0604020202020204" pitchFamily="34" charset="0"/>
                <a:ea typeface="Arimo" panose="020B0604020202020204" pitchFamily="34" charset="0"/>
                <a:cs typeface="Arimo" panose="020B0604020202020204" pitchFamily="34" charset="0"/>
              </a:rPr>
              <a:t>Free call 1800 338 022</a:t>
            </a:r>
          </a:p>
          <a:p>
            <a:pPr algn="r"/>
            <a:r>
              <a:rPr lang="en-AU" sz="2800" dirty="0">
                <a:solidFill>
                  <a:schemeClr val="bg1"/>
                </a:solidFill>
                <a:latin typeface="Arimo" panose="020B0604020202020204" pitchFamily="34" charset="0"/>
                <a:ea typeface="Arimo" panose="020B0604020202020204" pitchFamily="34" charset="0"/>
                <a:cs typeface="Arimo" panose="020B0604020202020204" pitchFamily="34" charset="0"/>
              </a:rPr>
              <a:t>contact@aatis.com.au</a:t>
            </a:r>
          </a:p>
        </p:txBody>
      </p:sp>
    </p:spTree>
    <p:extLst>
      <p:ext uri="{BB962C8B-B14F-4D97-AF65-F5344CB8AC3E}">
        <p14:creationId xmlns:p14="http://schemas.microsoft.com/office/powerpoint/2010/main" val="1328914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460E96-9435-4128-B2FA-F246AFD2AD2C}"/>
              </a:ext>
            </a:extLst>
          </p:cNvPr>
          <p:cNvSpPr>
            <a:spLocks noGrp="1"/>
          </p:cNvSpPr>
          <p:nvPr>
            <p:ph type="ctrTitle"/>
          </p:nvPr>
        </p:nvSpPr>
        <p:spPr/>
        <p:txBody>
          <a:bodyPr/>
          <a:lstStyle/>
          <a:p>
            <a:endParaRPr lang="en-AU"/>
          </a:p>
        </p:txBody>
      </p:sp>
      <p:sp>
        <p:nvSpPr>
          <p:cNvPr id="3" name="Subtitle 2">
            <a:extLst>
              <a:ext uri="{FF2B5EF4-FFF2-40B4-BE49-F238E27FC236}">
                <a16:creationId xmlns:a16="http://schemas.microsoft.com/office/drawing/2014/main" xmlns="" id="{299917D7-1313-4F6E-B1C4-1853B7AB82DC}"/>
              </a:ext>
            </a:extLst>
          </p:cNvPr>
          <p:cNvSpPr>
            <a:spLocks noGrp="1"/>
          </p:cNvSpPr>
          <p:nvPr>
            <p:ph type="subTitle" idx="1"/>
          </p:nvPr>
        </p:nvSpPr>
        <p:spPr/>
        <p:txBody>
          <a:bodyPr/>
          <a:lstStyle/>
          <a:p>
            <a:endParaRPr lang="en-AU"/>
          </a:p>
        </p:txBody>
      </p:sp>
      <p:pic>
        <p:nvPicPr>
          <p:cNvPr id="4" name="Picture 3">
            <a:extLst>
              <a:ext uri="{FF2B5EF4-FFF2-40B4-BE49-F238E27FC236}">
                <a16:creationId xmlns:a16="http://schemas.microsoft.com/office/drawing/2014/main" xmlns="" id="{F7E1252F-5017-4B8F-9AD5-97661BE0C3B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305" t="15051" b="9372"/>
          <a:stretch/>
        </p:blipFill>
        <p:spPr>
          <a:xfrm>
            <a:off x="0" y="1"/>
            <a:ext cx="12192000" cy="6858000"/>
          </a:xfrm>
          <a:prstGeom prst="rect">
            <a:avLst/>
          </a:prstGeom>
        </p:spPr>
      </p:pic>
      <p:sp>
        <p:nvSpPr>
          <p:cNvPr id="5" name="Rectangle 4">
            <a:extLst>
              <a:ext uri="{FF2B5EF4-FFF2-40B4-BE49-F238E27FC236}">
                <a16:creationId xmlns:a16="http://schemas.microsoft.com/office/drawing/2014/main" xmlns="" id="{41166A9E-3DD8-439E-914E-CA7B9B5C34BC}"/>
              </a:ext>
            </a:extLst>
          </p:cNvPr>
          <p:cNvSpPr/>
          <p:nvPr/>
        </p:nvSpPr>
        <p:spPr>
          <a:xfrm>
            <a:off x="0" y="3602038"/>
            <a:ext cx="12192000" cy="2455863"/>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300" b="1" i="1" dirty="0">
                <a:solidFill>
                  <a:schemeClr val="tx1"/>
                </a:solidFill>
                <a:latin typeface="Arimo" panose="020B0604020202020204" pitchFamily="34" charset="0"/>
                <a:ea typeface="Arimo" panose="020B0604020202020204" pitchFamily="34" charset="0"/>
                <a:cs typeface="Arimo" panose="020B0604020202020204" pitchFamily="34" charset="0"/>
              </a:rPr>
              <a:t>When you think of Facebook you think of a bunch of opinionated people, but Google you just Google it.</a:t>
            </a:r>
            <a:endParaRPr lang="en-AU" sz="4300" b="1" dirty="0">
              <a:solidFill>
                <a:schemeClr val="tx1"/>
              </a:solidFill>
              <a:latin typeface="Arimo" panose="020B0604020202020204"/>
            </a:endParaRPr>
          </a:p>
        </p:txBody>
      </p:sp>
    </p:spTree>
    <p:extLst>
      <p:ext uri="{BB962C8B-B14F-4D97-AF65-F5344CB8AC3E}">
        <p14:creationId xmlns:p14="http://schemas.microsoft.com/office/powerpoint/2010/main" val="1042645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A4A29D-79B8-4983-86D1-3B3DA1406DD7}"/>
              </a:ext>
            </a:extLst>
          </p:cNvPr>
          <p:cNvSpPr>
            <a:spLocks noGrp="1"/>
          </p:cNvSpPr>
          <p:nvPr>
            <p:ph type="title"/>
          </p:nvPr>
        </p:nvSpPr>
        <p:spPr>
          <a:xfrm>
            <a:off x="838199" y="-20721"/>
            <a:ext cx="10515600" cy="1325563"/>
          </a:xfrm>
        </p:spPr>
        <p:txBody>
          <a:bodyPr/>
          <a:lstStyle/>
          <a:p>
            <a:pPr algn="ctr"/>
            <a:r>
              <a:rPr lang="en-AU" b="1" dirty="0">
                <a:solidFill>
                  <a:srgbClr val="0077BE"/>
                </a:solidFill>
                <a:latin typeface="Arimo" panose="020B0604020202020204"/>
              </a:rPr>
              <a:t>Education and Employment Trends</a:t>
            </a:r>
          </a:p>
        </p:txBody>
      </p:sp>
      <p:sp>
        <p:nvSpPr>
          <p:cNvPr id="9" name="Subtitle 2">
            <a:extLst>
              <a:ext uri="{FF2B5EF4-FFF2-40B4-BE49-F238E27FC236}">
                <a16:creationId xmlns:a16="http://schemas.microsoft.com/office/drawing/2014/main" xmlns="" id="{9999A755-4BA3-487E-B0F9-DAA375B39692}"/>
              </a:ext>
            </a:extLst>
          </p:cNvPr>
          <p:cNvSpPr>
            <a:spLocks noGrp="1"/>
          </p:cNvSpPr>
          <p:nvPr>
            <p:ph idx="1"/>
          </p:nvPr>
        </p:nvSpPr>
        <p:spPr>
          <a:xfrm>
            <a:off x="1503122" y="1089765"/>
            <a:ext cx="9850677" cy="5087198"/>
          </a:xfrm>
        </p:spPr>
        <p:txBody>
          <a:bodyPr>
            <a:noAutofit/>
          </a:bodyPr>
          <a:lstStyle/>
          <a:p>
            <a:pPr marL="0" indent="0">
              <a:lnSpc>
                <a:spcPct val="100000"/>
              </a:lnSpc>
              <a:spcAft>
                <a:spcPts val="1800"/>
              </a:spcAft>
              <a:buNone/>
            </a:pPr>
            <a:r>
              <a:rPr lang="en-AU" sz="2100" dirty="0">
                <a:latin typeface="Arimo"/>
              </a:rPr>
              <a:t>Full time employment has declined while part time and casual employment has increased</a:t>
            </a:r>
          </a:p>
          <a:p>
            <a:pPr marL="0" indent="0">
              <a:lnSpc>
                <a:spcPct val="100000"/>
              </a:lnSpc>
              <a:spcAft>
                <a:spcPts val="1800"/>
              </a:spcAft>
              <a:buNone/>
            </a:pPr>
            <a:r>
              <a:rPr lang="en-AU" sz="2100" dirty="0">
                <a:latin typeface="Arimo"/>
              </a:rPr>
              <a:t>Participation in schooling has increased</a:t>
            </a:r>
          </a:p>
          <a:p>
            <a:pPr marL="0" indent="0">
              <a:lnSpc>
                <a:spcPct val="100000"/>
              </a:lnSpc>
              <a:spcAft>
                <a:spcPts val="1800"/>
              </a:spcAft>
              <a:buNone/>
            </a:pPr>
            <a:r>
              <a:rPr lang="en-AU" sz="2100" dirty="0">
                <a:latin typeface="Arimo"/>
              </a:rPr>
              <a:t>Participation and attainment of post-school qualifications has increased</a:t>
            </a:r>
          </a:p>
          <a:p>
            <a:pPr marL="0" indent="0">
              <a:lnSpc>
                <a:spcPct val="100000"/>
              </a:lnSpc>
              <a:spcAft>
                <a:spcPts val="1800"/>
              </a:spcAft>
              <a:buNone/>
            </a:pPr>
            <a:r>
              <a:rPr lang="en-AU" sz="2100" dirty="0">
                <a:latin typeface="Arimo"/>
              </a:rPr>
              <a:t>Participation in Australian Apprenticeships has decreased</a:t>
            </a:r>
          </a:p>
          <a:p>
            <a:pPr marL="0" indent="0">
              <a:lnSpc>
                <a:spcPct val="100000"/>
              </a:lnSpc>
              <a:spcAft>
                <a:spcPts val="1800"/>
              </a:spcAft>
              <a:buNone/>
            </a:pPr>
            <a:r>
              <a:rPr lang="en-AU" sz="2100" dirty="0">
                <a:latin typeface="Arimo"/>
              </a:rPr>
              <a:t>1/8 young people who leave school early will never complete year 12 or certificate II or higher</a:t>
            </a:r>
          </a:p>
          <a:p>
            <a:pPr marL="0" indent="0">
              <a:lnSpc>
                <a:spcPct val="100000"/>
              </a:lnSpc>
              <a:spcAft>
                <a:spcPts val="1800"/>
              </a:spcAft>
              <a:buNone/>
            </a:pPr>
            <a:r>
              <a:rPr lang="en-AU" sz="2100" dirty="0">
                <a:latin typeface="Arimo"/>
              </a:rPr>
              <a:t>70% of jobs that young people traditionally enter will be affected by automation</a:t>
            </a:r>
          </a:p>
          <a:p>
            <a:pPr marL="0" indent="0">
              <a:lnSpc>
                <a:spcPct val="100000"/>
              </a:lnSpc>
              <a:spcAft>
                <a:spcPts val="1800"/>
              </a:spcAft>
              <a:buNone/>
            </a:pPr>
            <a:r>
              <a:rPr lang="en-AU" sz="2100" dirty="0">
                <a:latin typeface="Arimo"/>
              </a:rPr>
              <a:t>Young people will have 17 jobs over 5 careers</a:t>
            </a:r>
          </a:p>
        </p:txBody>
      </p:sp>
      <p:pic>
        <p:nvPicPr>
          <p:cNvPr id="10" name="Picture 9">
            <a:extLst>
              <a:ext uri="{FF2B5EF4-FFF2-40B4-BE49-F238E27FC236}">
                <a16:creationId xmlns:a16="http://schemas.microsoft.com/office/drawing/2014/main" xmlns="" id="{A3445843-8E17-4725-A97D-72F40DF6C1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013" y="1222130"/>
            <a:ext cx="604564" cy="536900"/>
          </a:xfrm>
          <a:prstGeom prst="rect">
            <a:avLst/>
          </a:prstGeom>
        </p:spPr>
      </p:pic>
      <p:pic>
        <p:nvPicPr>
          <p:cNvPr id="13" name="Picture 12">
            <a:extLst>
              <a:ext uri="{FF2B5EF4-FFF2-40B4-BE49-F238E27FC236}">
                <a16:creationId xmlns:a16="http://schemas.microsoft.com/office/drawing/2014/main" xmlns="" id="{B3A71297-AC7C-4EA5-887B-90EA16613D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015" y="1986609"/>
            <a:ext cx="631017" cy="602041"/>
          </a:xfrm>
          <a:prstGeom prst="rect">
            <a:avLst/>
          </a:prstGeom>
        </p:spPr>
      </p:pic>
      <p:pic>
        <p:nvPicPr>
          <p:cNvPr id="14" name="Picture 13">
            <a:extLst>
              <a:ext uri="{FF2B5EF4-FFF2-40B4-BE49-F238E27FC236}">
                <a16:creationId xmlns:a16="http://schemas.microsoft.com/office/drawing/2014/main" xmlns="" id="{C1CD6CCB-504C-4A36-BBB7-FF67D6AAB9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709" y="2678261"/>
            <a:ext cx="619842" cy="527302"/>
          </a:xfrm>
          <a:prstGeom prst="rect">
            <a:avLst/>
          </a:prstGeom>
        </p:spPr>
      </p:pic>
      <p:pic>
        <p:nvPicPr>
          <p:cNvPr id="15" name="Picture 14">
            <a:extLst>
              <a:ext uri="{FF2B5EF4-FFF2-40B4-BE49-F238E27FC236}">
                <a16:creationId xmlns:a16="http://schemas.microsoft.com/office/drawing/2014/main" xmlns="" id="{A7618FDB-6D00-4586-BC62-7CC8D33CBD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9534" y="4188351"/>
            <a:ext cx="619842" cy="619842"/>
          </a:xfrm>
          <a:prstGeom prst="rect">
            <a:avLst/>
          </a:prstGeom>
        </p:spPr>
      </p:pic>
      <p:pic>
        <p:nvPicPr>
          <p:cNvPr id="16" name="Picture 15">
            <a:extLst>
              <a:ext uri="{FF2B5EF4-FFF2-40B4-BE49-F238E27FC236}">
                <a16:creationId xmlns:a16="http://schemas.microsoft.com/office/drawing/2014/main" xmlns="" id="{A03ABDFE-C967-4573-A111-1BFBB8A614A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4350" y="4954357"/>
            <a:ext cx="576201" cy="539592"/>
          </a:xfrm>
          <a:prstGeom prst="rect">
            <a:avLst/>
          </a:prstGeom>
        </p:spPr>
      </p:pic>
      <p:pic>
        <p:nvPicPr>
          <p:cNvPr id="17" name="Picture 16">
            <a:extLst>
              <a:ext uri="{FF2B5EF4-FFF2-40B4-BE49-F238E27FC236}">
                <a16:creationId xmlns:a16="http://schemas.microsoft.com/office/drawing/2014/main" xmlns="" id="{7BFB10DF-734E-424B-9CE8-01169D00A08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0709" y="5591566"/>
            <a:ext cx="619842" cy="621403"/>
          </a:xfrm>
          <a:prstGeom prst="rect">
            <a:avLst/>
          </a:prstGeom>
        </p:spPr>
      </p:pic>
      <p:pic>
        <p:nvPicPr>
          <p:cNvPr id="18" name="Picture 17">
            <a:extLst>
              <a:ext uri="{FF2B5EF4-FFF2-40B4-BE49-F238E27FC236}">
                <a16:creationId xmlns:a16="http://schemas.microsoft.com/office/drawing/2014/main" xmlns="" id="{6D4BCC11-2E9C-475F-A246-F40A13C6ED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9374" y="3364858"/>
            <a:ext cx="619842" cy="625999"/>
          </a:xfrm>
          <a:prstGeom prst="rect">
            <a:avLst/>
          </a:prstGeom>
        </p:spPr>
      </p:pic>
      <p:pic>
        <p:nvPicPr>
          <p:cNvPr id="19" name="Content Placeholder 12">
            <a:extLst>
              <a:ext uri="{FF2B5EF4-FFF2-40B4-BE49-F238E27FC236}">
                <a16:creationId xmlns:a16="http://schemas.microsoft.com/office/drawing/2014/main" xmlns="" id="{F126E483-826E-4BE6-9CD5-83FA82B366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669" y="6436727"/>
            <a:ext cx="1854925" cy="381032"/>
          </a:xfrm>
          <a:prstGeom prst="rect">
            <a:avLst/>
          </a:prstGeom>
        </p:spPr>
      </p:pic>
      <p:cxnSp>
        <p:nvCxnSpPr>
          <p:cNvPr id="20" name="Straight Connector 19">
            <a:extLst>
              <a:ext uri="{FF2B5EF4-FFF2-40B4-BE49-F238E27FC236}">
                <a16:creationId xmlns:a16="http://schemas.microsoft.com/office/drawing/2014/main" xmlns="" id="{3785DE4E-9EBB-4B98-8EFB-84C1264FD526}"/>
              </a:ext>
            </a:extLst>
          </p:cNvPr>
          <p:cNvCxnSpPr>
            <a:cxnSpLocks/>
          </p:cNvCxnSpPr>
          <p:nvPr/>
        </p:nvCxnSpPr>
        <p:spPr>
          <a:xfrm>
            <a:off x="0" y="6339841"/>
            <a:ext cx="12192000" cy="0"/>
          </a:xfrm>
          <a:prstGeom prst="line">
            <a:avLst/>
          </a:prstGeom>
          <a:ln w="38100">
            <a:solidFill>
              <a:srgbClr val="0077BE"/>
            </a:solidFill>
          </a:ln>
        </p:spPr>
        <p:style>
          <a:lnRef idx="1">
            <a:schemeClr val="accent1"/>
          </a:lnRef>
          <a:fillRef idx="0">
            <a:schemeClr val="accent1"/>
          </a:fillRef>
          <a:effectRef idx="0">
            <a:schemeClr val="accent1"/>
          </a:effectRef>
          <a:fontRef idx="minor">
            <a:schemeClr val="tx1"/>
          </a:fontRef>
        </p:style>
      </p:cxnSp>
      <p:sp>
        <p:nvSpPr>
          <p:cNvPr id="21" name="Slide Number Placeholder 1">
            <a:extLst>
              <a:ext uri="{FF2B5EF4-FFF2-40B4-BE49-F238E27FC236}">
                <a16:creationId xmlns:a16="http://schemas.microsoft.com/office/drawing/2014/main" xmlns="" id="{719F308F-A50C-42DB-B533-685D59DFC14B}"/>
              </a:ext>
            </a:extLst>
          </p:cNvPr>
          <p:cNvSpPr>
            <a:spLocks noGrp="1"/>
          </p:cNvSpPr>
          <p:nvPr>
            <p:ph type="sldNum" sz="quarter" idx="12"/>
          </p:nvPr>
        </p:nvSpPr>
        <p:spPr>
          <a:xfrm>
            <a:off x="8696597" y="6444680"/>
            <a:ext cx="2743200" cy="365125"/>
          </a:xfrm>
        </p:spPr>
        <p:txBody>
          <a:bodyPr/>
          <a:lstStyle/>
          <a:p>
            <a:fld id="{279E5812-DC73-473E-B758-A0BCBA78F131}" type="slidenum">
              <a:rPr lang="en-AU" smtClean="0">
                <a:solidFill>
                  <a:srgbClr val="0077BE"/>
                </a:solidFill>
                <a:latin typeface="Arimo" panose="020B0604020202020204" pitchFamily="34" charset="0"/>
                <a:ea typeface="Arimo" panose="020B0604020202020204" pitchFamily="34" charset="0"/>
                <a:cs typeface="Arimo" panose="020B0604020202020204" pitchFamily="34" charset="0"/>
              </a:rPr>
              <a:pPr/>
              <a:t>4</a:t>
            </a:fld>
            <a:endParaRPr lang="en-AU" dirty="0">
              <a:solidFill>
                <a:srgbClr val="0077BE"/>
              </a:solidFill>
              <a:latin typeface="Arimo" panose="020B0604020202020204" pitchFamily="34" charset="0"/>
              <a:ea typeface="Arimo" panose="020B0604020202020204" pitchFamily="34" charset="0"/>
              <a:cs typeface="Arimo" panose="020B0604020202020204" pitchFamily="34" charset="0"/>
            </a:endParaRPr>
          </a:p>
        </p:txBody>
      </p:sp>
    </p:spTree>
    <p:extLst>
      <p:ext uri="{BB962C8B-B14F-4D97-AF65-F5344CB8AC3E}">
        <p14:creationId xmlns:p14="http://schemas.microsoft.com/office/powerpoint/2010/main" val="1923641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3524FC5F-D917-46FF-A857-5FE83ABFB45B}"/>
              </a:ext>
            </a:extLst>
          </p:cNvPr>
          <p:cNvPicPr>
            <a:picLocks noChangeAspect="1"/>
          </p:cNvPicPr>
          <p:nvPr/>
        </p:nvPicPr>
        <p:blipFill>
          <a:blip r:embed="rId2"/>
          <a:stretch>
            <a:fillRect/>
          </a:stretch>
        </p:blipFill>
        <p:spPr>
          <a:xfrm>
            <a:off x="0" y="-1143000"/>
            <a:ext cx="12192000" cy="9144000"/>
          </a:xfrm>
          <a:prstGeom prst="rect">
            <a:avLst/>
          </a:prstGeom>
        </p:spPr>
      </p:pic>
      <p:sp>
        <p:nvSpPr>
          <p:cNvPr id="5" name="Rectangle 4">
            <a:extLst>
              <a:ext uri="{FF2B5EF4-FFF2-40B4-BE49-F238E27FC236}">
                <a16:creationId xmlns:a16="http://schemas.microsoft.com/office/drawing/2014/main" xmlns="" id="{3CB0DC3E-5DB8-466F-8643-01AAF3E2B7F2}"/>
              </a:ext>
            </a:extLst>
          </p:cNvPr>
          <p:cNvSpPr/>
          <p:nvPr/>
        </p:nvSpPr>
        <p:spPr>
          <a:xfrm>
            <a:off x="0" y="2687637"/>
            <a:ext cx="12192000" cy="2124075"/>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b="1" i="1" dirty="0">
                <a:solidFill>
                  <a:schemeClr val="tx1"/>
                </a:solidFill>
                <a:latin typeface="Arimo" panose="020B0604020202020204"/>
              </a:rPr>
              <a:t>Setting up a new career, finding out all you need to know before you start.</a:t>
            </a:r>
          </a:p>
        </p:txBody>
      </p:sp>
    </p:spTree>
    <p:extLst>
      <p:ext uri="{BB962C8B-B14F-4D97-AF65-F5344CB8AC3E}">
        <p14:creationId xmlns:p14="http://schemas.microsoft.com/office/powerpoint/2010/main" val="3369386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AU" b="1" dirty="0">
                <a:solidFill>
                  <a:srgbClr val="0077BE"/>
                </a:solidFill>
                <a:latin typeface="Arimo" panose="020B0604020202020204" pitchFamily="34" charset="0"/>
                <a:ea typeface="Arimo" panose="020B0604020202020204" pitchFamily="34" charset="0"/>
                <a:cs typeface="Arimo" panose="020B0604020202020204" pitchFamily="34" charset="0"/>
              </a:rPr>
              <a:t>Influencers: What is career information?</a:t>
            </a:r>
            <a:endParaRPr lang="en-AU" b="1" dirty="0">
              <a:solidFill>
                <a:srgbClr val="0077BE"/>
              </a:solidFill>
              <a:latin typeface="Arimo" panose="020B0604020202020204"/>
            </a:endParaRPr>
          </a:p>
        </p:txBody>
      </p:sp>
      <p:sp>
        <p:nvSpPr>
          <p:cNvPr id="3" name="Content Placeholder 2"/>
          <p:cNvSpPr>
            <a:spLocks noGrp="1"/>
          </p:cNvSpPr>
          <p:nvPr>
            <p:ph idx="1"/>
          </p:nvPr>
        </p:nvSpPr>
        <p:spPr>
          <a:xfrm>
            <a:off x="838200" y="1177448"/>
            <a:ext cx="10515600" cy="4999515"/>
          </a:xfrm>
        </p:spPr>
        <p:txBody>
          <a:bodyPr>
            <a:normAutofit fontScale="92500" lnSpcReduction="10000"/>
          </a:bodyPr>
          <a:lstStyle/>
          <a:p>
            <a:pPr marL="0" indent="0">
              <a:lnSpc>
                <a:spcPct val="100000"/>
              </a:lnSpc>
              <a:spcAft>
                <a:spcPts val="1800"/>
              </a:spcAft>
              <a:buNone/>
            </a:pPr>
            <a:r>
              <a:rPr lang="en-AU" i="1" dirty="0">
                <a:latin typeface="Arimo"/>
              </a:rPr>
              <a:t>flyers or handouts that have information on them, also speaking to a career adviser</a:t>
            </a:r>
          </a:p>
          <a:p>
            <a:pPr marL="0" indent="0">
              <a:lnSpc>
                <a:spcPct val="100000"/>
              </a:lnSpc>
              <a:spcAft>
                <a:spcPts val="1800"/>
              </a:spcAft>
              <a:buNone/>
            </a:pPr>
            <a:r>
              <a:rPr lang="en-AU" dirty="0">
                <a:latin typeface="Arimo"/>
              </a:rPr>
              <a:t>on-line tools and assessments</a:t>
            </a:r>
          </a:p>
          <a:p>
            <a:pPr marL="0" indent="0">
              <a:lnSpc>
                <a:spcPct val="100000"/>
              </a:lnSpc>
              <a:spcAft>
                <a:spcPts val="1800"/>
              </a:spcAft>
              <a:buNone/>
            </a:pPr>
            <a:r>
              <a:rPr lang="en-AU" i="1" dirty="0">
                <a:latin typeface="Arimo"/>
              </a:rPr>
              <a:t>all published information available through every media format, it also includes personal experiences and family experiences</a:t>
            </a:r>
            <a:endParaRPr lang="en-AU" dirty="0">
              <a:latin typeface="Arimo"/>
            </a:endParaRPr>
          </a:p>
          <a:p>
            <a:pPr marL="0" indent="0">
              <a:lnSpc>
                <a:spcPct val="100000"/>
              </a:lnSpc>
              <a:spcAft>
                <a:spcPts val="1800"/>
              </a:spcAft>
              <a:buNone/>
            </a:pPr>
            <a:r>
              <a:rPr lang="en-AU" dirty="0">
                <a:latin typeface="Arimo"/>
              </a:rPr>
              <a:t>currently dominated by university marketing</a:t>
            </a:r>
          </a:p>
          <a:p>
            <a:pPr marL="0" indent="0">
              <a:lnSpc>
                <a:spcPct val="100000"/>
              </a:lnSpc>
              <a:spcAft>
                <a:spcPts val="1800"/>
              </a:spcAft>
              <a:buNone/>
            </a:pPr>
            <a:r>
              <a:rPr lang="en-AU" i="1" dirty="0">
                <a:latin typeface="Arimo"/>
              </a:rPr>
              <a:t>formal and informal information… case studies, experiences</a:t>
            </a:r>
          </a:p>
          <a:p>
            <a:pPr marL="0" indent="0">
              <a:lnSpc>
                <a:spcPct val="100000"/>
              </a:lnSpc>
              <a:spcAft>
                <a:spcPts val="1800"/>
              </a:spcAft>
              <a:buNone/>
            </a:pPr>
            <a:r>
              <a:rPr lang="en-AU" dirty="0">
                <a:latin typeface="Arimo"/>
              </a:rPr>
              <a:t>Must be a combination of formal information… and experiential activities</a:t>
            </a:r>
          </a:p>
        </p:txBody>
      </p:sp>
      <p:sp>
        <p:nvSpPr>
          <p:cNvPr id="4" name="Slide Number Placeholder 1">
            <a:extLst>
              <a:ext uri="{FF2B5EF4-FFF2-40B4-BE49-F238E27FC236}">
                <a16:creationId xmlns:a16="http://schemas.microsoft.com/office/drawing/2014/main" xmlns="" id="{DCC6A9FA-32BB-490B-9A59-29F15936C898}"/>
              </a:ext>
            </a:extLst>
          </p:cNvPr>
          <p:cNvSpPr>
            <a:spLocks noGrp="1"/>
          </p:cNvSpPr>
          <p:nvPr>
            <p:ph type="sldNum" sz="quarter" idx="12"/>
          </p:nvPr>
        </p:nvSpPr>
        <p:spPr>
          <a:xfrm>
            <a:off x="8696597" y="6444680"/>
            <a:ext cx="2743200" cy="365125"/>
          </a:xfrm>
        </p:spPr>
        <p:txBody>
          <a:bodyPr/>
          <a:lstStyle/>
          <a:p>
            <a:fld id="{279E5812-DC73-473E-B758-A0BCBA78F131}" type="slidenum">
              <a:rPr lang="en-AU" smtClean="0">
                <a:solidFill>
                  <a:srgbClr val="0077BE"/>
                </a:solidFill>
                <a:latin typeface="Arimo" panose="020B0604020202020204" pitchFamily="34" charset="0"/>
                <a:ea typeface="Arimo" panose="020B0604020202020204" pitchFamily="34" charset="0"/>
                <a:cs typeface="Arimo" panose="020B0604020202020204" pitchFamily="34" charset="0"/>
              </a:rPr>
              <a:pPr/>
              <a:t>6</a:t>
            </a:fld>
            <a:endParaRPr lang="en-AU" dirty="0">
              <a:solidFill>
                <a:srgbClr val="0077BE"/>
              </a:solidFill>
              <a:latin typeface="Arimo" panose="020B0604020202020204" pitchFamily="34" charset="0"/>
              <a:ea typeface="Arimo" panose="020B0604020202020204" pitchFamily="34" charset="0"/>
              <a:cs typeface="Arimo" panose="020B0604020202020204" pitchFamily="34" charset="0"/>
            </a:endParaRPr>
          </a:p>
        </p:txBody>
      </p:sp>
      <p:pic>
        <p:nvPicPr>
          <p:cNvPr id="5" name="Content Placeholder 12">
            <a:extLst>
              <a:ext uri="{FF2B5EF4-FFF2-40B4-BE49-F238E27FC236}">
                <a16:creationId xmlns:a16="http://schemas.microsoft.com/office/drawing/2014/main" xmlns="" id="{2FA4700F-4BA1-46F6-9A1D-8378DBC88E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69" y="6436727"/>
            <a:ext cx="1854925" cy="381032"/>
          </a:xfrm>
          <a:prstGeom prst="rect">
            <a:avLst/>
          </a:prstGeom>
        </p:spPr>
      </p:pic>
      <p:cxnSp>
        <p:nvCxnSpPr>
          <p:cNvPr id="6" name="Straight Connector 5">
            <a:extLst>
              <a:ext uri="{FF2B5EF4-FFF2-40B4-BE49-F238E27FC236}">
                <a16:creationId xmlns:a16="http://schemas.microsoft.com/office/drawing/2014/main" xmlns="" id="{009028FA-502F-4AF2-9099-59628828E66F}"/>
              </a:ext>
            </a:extLst>
          </p:cNvPr>
          <p:cNvCxnSpPr>
            <a:cxnSpLocks/>
          </p:cNvCxnSpPr>
          <p:nvPr/>
        </p:nvCxnSpPr>
        <p:spPr>
          <a:xfrm>
            <a:off x="0" y="6339841"/>
            <a:ext cx="12192000" cy="0"/>
          </a:xfrm>
          <a:prstGeom prst="line">
            <a:avLst/>
          </a:prstGeom>
          <a:ln w="38100">
            <a:solidFill>
              <a:srgbClr val="0077B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6568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AU" b="1" dirty="0">
                <a:solidFill>
                  <a:srgbClr val="0077BE"/>
                </a:solidFill>
                <a:latin typeface="Arimo" panose="020B0604020202020204" pitchFamily="34" charset="0"/>
                <a:ea typeface="Arimo" panose="020B0604020202020204" pitchFamily="34" charset="0"/>
                <a:cs typeface="Arimo" panose="020B0604020202020204" pitchFamily="34" charset="0"/>
              </a:rPr>
              <a:t>Youth: What is career information?</a:t>
            </a:r>
            <a:endParaRPr lang="en-AU" b="1" dirty="0">
              <a:solidFill>
                <a:srgbClr val="0077BE"/>
              </a:solidFill>
              <a:latin typeface="Arimo" panose="020B0604020202020204"/>
            </a:endParaRPr>
          </a:p>
        </p:txBody>
      </p:sp>
      <p:sp>
        <p:nvSpPr>
          <p:cNvPr id="3" name="Content Placeholder 2"/>
          <p:cNvSpPr>
            <a:spLocks noGrp="1"/>
          </p:cNvSpPr>
          <p:nvPr>
            <p:ph idx="1"/>
          </p:nvPr>
        </p:nvSpPr>
        <p:spPr>
          <a:xfrm>
            <a:off x="838200" y="1177448"/>
            <a:ext cx="10515600" cy="4999515"/>
          </a:xfrm>
        </p:spPr>
        <p:txBody>
          <a:bodyPr>
            <a:normAutofit fontScale="92500" lnSpcReduction="20000"/>
          </a:bodyPr>
          <a:lstStyle/>
          <a:p>
            <a:pPr marL="0" indent="0">
              <a:lnSpc>
                <a:spcPct val="100000"/>
              </a:lnSpc>
              <a:spcAft>
                <a:spcPts val="1800"/>
              </a:spcAft>
              <a:buNone/>
            </a:pPr>
            <a:r>
              <a:rPr lang="en-AU" i="1" dirty="0">
                <a:latin typeface="Arimo"/>
              </a:rPr>
              <a:t>how much you get paid</a:t>
            </a:r>
            <a:endParaRPr lang="en-AU" dirty="0">
              <a:latin typeface="Arimo"/>
            </a:endParaRPr>
          </a:p>
          <a:p>
            <a:pPr marL="0" indent="0">
              <a:lnSpc>
                <a:spcPct val="100000"/>
              </a:lnSpc>
              <a:spcAft>
                <a:spcPts val="1800"/>
              </a:spcAft>
              <a:buNone/>
            </a:pPr>
            <a:r>
              <a:rPr lang="en-AU" dirty="0">
                <a:latin typeface="Arimo"/>
              </a:rPr>
              <a:t>what can you do without your Ps?</a:t>
            </a:r>
          </a:p>
          <a:p>
            <a:pPr marL="0" indent="0">
              <a:lnSpc>
                <a:spcPct val="100000"/>
              </a:lnSpc>
              <a:spcAft>
                <a:spcPts val="1800"/>
              </a:spcAft>
              <a:buNone/>
            </a:pPr>
            <a:r>
              <a:rPr lang="en-AU" i="1" dirty="0">
                <a:latin typeface="Arimo"/>
              </a:rPr>
              <a:t>whatever my job person tells me</a:t>
            </a:r>
          </a:p>
          <a:p>
            <a:pPr marL="0" indent="0">
              <a:lnSpc>
                <a:spcPct val="100000"/>
              </a:lnSpc>
              <a:spcAft>
                <a:spcPts val="1800"/>
              </a:spcAft>
              <a:buNone/>
            </a:pPr>
            <a:r>
              <a:rPr lang="en-AU" dirty="0">
                <a:latin typeface="Arimo"/>
              </a:rPr>
              <a:t>looking at SEEK and Indeed</a:t>
            </a:r>
          </a:p>
          <a:p>
            <a:pPr marL="0" indent="0">
              <a:lnSpc>
                <a:spcPct val="100000"/>
              </a:lnSpc>
              <a:spcAft>
                <a:spcPts val="1800"/>
              </a:spcAft>
              <a:buNone/>
            </a:pPr>
            <a:r>
              <a:rPr lang="en-AU" i="1" dirty="0">
                <a:latin typeface="Arimo"/>
              </a:rPr>
              <a:t>putting stuff on your resume but then the boss finds out and you get sacked</a:t>
            </a:r>
          </a:p>
          <a:p>
            <a:pPr marL="0" indent="0">
              <a:lnSpc>
                <a:spcPct val="100000"/>
              </a:lnSpc>
              <a:spcAft>
                <a:spcPts val="1800"/>
              </a:spcAft>
              <a:buNone/>
            </a:pPr>
            <a:r>
              <a:rPr lang="en-AU" dirty="0">
                <a:latin typeface="Arimo"/>
              </a:rPr>
              <a:t>my friends sister helped me write my resume, ‘cos she’s good at that</a:t>
            </a:r>
          </a:p>
          <a:p>
            <a:pPr marL="0" indent="0">
              <a:lnSpc>
                <a:spcPct val="100000"/>
              </a:lnSpc>
              <a:spcAft>
                <a:spcPts val="1800"/>
              </a:spcAft>
              <a:buNone/>
            </a:pPr>
            <a:r>
              <a:rPr lang="en-AU" i="1" dirty="0">
                <a:latin typeface="Arimo"/>
              </a:rPr>
              <a:t>work experience is pretty good, but you can’t find a job and you don’t get paid for it</a:t>
            </a:r>
          </a:p>
        </p:txBody>
      </p:sp>
      <p:sp>
        <p:nvSpPr>
          <p:cNvPr id="4" name="Slide Number Placeholder 1">
            <a:extLst>
              <a:ext uri="{FF2B5EF4-FFF2-40B4-BE49-F238E27FC236}">
                <a16:creationId xmlns:a16="http://schemas.microsoft.com/office/drawing/2014/main" xmlns="" id="{DCC6A9FA-32BB-490B-9A59-29F15936C898}"/>
              </a:ext>
            </a:extLst>
          </p:cNvPr>
          <p:cNvSpPr>
            <a:spLocks noGrp="1"/>
          </p:cNvSpPr>
          <p:nvPr>
            <p:ph type="sldNum" sz="quarter" idx="12"/>
          </p:nvPr>
        </p:nvSpPr>
        <p:spPr>
          <a:xfrm>
            <a:off x="8696597" y="6444680"/>
            <a:ext cx="2743200" cy="365125"/>
          </a:xfrm>
        </p:spPr>
        <p:txBody>
          <a:bodyPr/>
          <a:lstStyle/>
          <a:p>
            <a:fld id="{279E5812-DC73-473E-B758-A0BCBA78F131}" type="slidenum">
              <a:rPr lang="en-AU" smtClean="0">
                <a:solidFill>
                  <a:srgbClr val="0077BE"/>
                </a:solidFill>
                <a:latin typeface="Arimo" panose="020B0604020202020204" pitchFamily="34" charset="0"/>
                <a:ea typeface="Arimo" panose="020B0604020202020204" pitchFamily="34" charset="0"/>
                <a:cs typeface="Arimo" panose="020B0604020202020204" pitchFamily="34" charset="0"/>
              </a:rPr>
              <a:pPr/>
              <a:t>7</a:t>
            </a:fld>
            <a:endParaRPr lang="en-AU" dirty="0">
              <a:solidFill>
                <a:srgbClr val="0077BE"/>
              </a:solidFill>
              <a:latin typeface="Arimo" panose="020B0604020202020204" pitchFamily="34" charset="0"/>
              <a:ea typeface="Arimo" panose="020B0604020202020204" pitchFamily="34" charset="0"/>
              <a:cs typeface="Arimo" panose="020B0604020202020204" pitchFamily="34" charset="0"/>
            </a:endParaRPr>
          </a:p>
        </p:txBody>
      </p:sp>
      <p:pic>
        <p:nvPicPr>
          <p:cNvPr id="5" name="Content Placeholder 12">
            <a:extLst>
              <a:ext uri="{FF2B5EF4-FFF2-40B4-BE49-F238E27FC236}">
                <a16:creationId xmlns:a16="http://schemas.microsoft.com/office/drawing/2014/main" xmlns="" id="{2FA4700F-4BA1-46F6-9A1D-8378DBC88E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69" y="6436727"/>
            <a:ext cx="1854925" cy="381032"/>
          </a:xfrm>
          <a:prstGeom prst="rect">
            <a:avLst/>
          </a:prstGeom>
        </p:spPr>
      </p:pic>
      <p:cxnSp>
        <p:nvCxnSpPr>
          <p:cNvPr id="6" name="Straight Connector 5">
            <a:extLst>
              <a:ext uri="{FF2B5EF4-FFF2-40B4-BE49-F238E27FC236}">
                <a16:creationId xmlns:a16="http://schemas.microsoft.com/office/drawing/2014/main" xmlns="" id="{009028FA-502F-4AF2-9099-59628828E66F}"/>
              </a:ext>
            </a:extLst>
          </p:cNvPr>
          <p:cNvCxnSpPr>
            <a:cxnSpLocks/>
          </p:cNvCxnSpPr>
          <p:nvPr/>
        </p:nvCxnSpPr>
        <p:spPr>
          <a:xfrm>
            <a:off x="0" y="6339841"/>
            <a:ext cx="12192000" cy="0"/>
          </a:xfrm>
          <a:prstGeom prst="line">
            <a:avLst/>
          </a:prstGeom>
          <a:ln w="38100">
            <a:solidFill>
              <a:srgbClr val="0077BE"/>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02AFE182-CF19-415B-B19B-A2E4E446B778}"/>
              </a:ext>
            </a:extLst>
          </p:cNvPr>
          <p:cNvPicPr>
            <a:picLocks noChangeAspect="1"/>
          </p:cNvPicPr>
          <p:nvPr/>
        </p:nvPicPr>
        <p:blipFill>
          <a:blip r:embed="rId2"/>
          <a:stretch>
            <a:fillRect/>
          </a:stretch>
        </p:blipFill>
        <p:spPr>
          <a:xfrm>
            <a:off x="0" y="-1475319"/>
            <a:ext cx="12192000" cy="9132231"/>
          </a:xfrm>
          <a:prstGeom prst="rect">
            <a:avLst/>
          </a:prstGeom>
        </p:spPr>
      </p:pic>
      <p:sp>
        <p:nvSpPr>
          <p:cNvPr id="11" name="Rectangle 10">
            <a:extLst>
              <a:ext uri="{FF2B5EF4-FFF2-40B4-BE49-F238E27FC236}">
                <a16:creationId xmlns:a16="http://schemas.microsoft.com/office/drawing/2014/main" xmlns="" id="{D5FAB198-7BE9-45BE-B2AC-87BB754EA4CD}"/>
              </a:ext>
            </a:extLst>
          </p:cNvPr>
          <p:cNvSpPr/>
          <p:nvPr/>
        </p:nvSpPr>
        <p:spPr>
          <a:xfrm>
            <a:off x="0" y="2687637"/>
            <a:ext cx="12192000" cy="2124075"/>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b="1" dirty="0">
                <a:solidFill>
                  <a:srgbClr val="0077BE"/>
                </a:solidFill>
                <a:latin typeface="Arimo" panose="020B0604020202020204" pitchFamily="34" charset="0"/>
                <a:ea typeface="Arimo" panose="020B0604020202020204" pitchFamily="34" charset="0"/>
                <a:cs typeface="Arimo" panose="020B0604020202020204" pitchFamily="34" charset="0"/>
              </a:rPr>
              <a:t>Printed materials</a:t>
            </a:r>
            <a:endParaRPr lang="en-AU" sz="4400" b="1" dirty="0">
              <a:solidFill>
                <a:srgbClr val="0077BE"/>
              </a:solidFill>
              <a:latin typeface="Arimo" panose="020B0604020202020204"/>
            </a:endParaRPr>
          </a:p>
        </p:txBody>
      </p:sp>
    </p:spTree>
    <p:extLst>
      <p:ext uri="{BB962C8B-B14F-4D97-AF65-F5344CB8AC3E}">
        <p14:creationId xmlns:p14="http://schemas.microsoft.com/office/powerpoint/2010/main" val="2946994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778"/>
            <a:ext cx="10515600" cy="1325563"/>
          </a:xfrm>
        </p:spPr>
        <p:txBody>
          <a:bodyPr/>
          <a:lstStyle/>
          <a:p>
            <a:pPr algn="ctr"/>
            <a:r>
              <a:rPr lang="en-AU" b="1" dirty="0">
                <a:solidFill>
                  <a:srgbClr val="0077BE"/>
                </a:solidFill>
                <a:latin typeface="Arimo" panose="020B0604020202020204"/>
              </a:rPr>
              <a:t>Printed materials</a:t>
            </a:r>
          </a:p>
        </p:txBody>
      </p:sp>
      <p:sp>
        <p:nvSpPr>
          <p:cNvPr id="4" name="Slide Number Placeholder 1">
            <a:extLst>
              <a:ext uri="{FF2B5EF4-FFF2-40B4-BE49-F238E27FC236}">
                <a16:creationId xmlns:a16="http://schemas.microsoft.com/office/drawing/2014/main" xmlns="" id="{DCC6A9FA-32BB-490B-9A59-29F15936C898}"/>
              </a:ext>
            </a:extLst>
          </p:cNvPr>
          <p:cNvSpPr>
            <a:spLocks noGrp="1"/>
          </p:cNvSpPr>
          <p:nvPr>
            <p:ph type="sldNum" sz="quarter" idx="12"/>
          </p:nvPr>
        </p:nvSpPr>
        <p:spPr>
          <a:xfrm>
            <a:off x="8696597" y="6444680"/>
            <a:ext cx="2743200" cy="365125"/>
          </a:xfrm>
        </p:spPr>
        <p:txBody>
          <a:bodyPr/>
          <a:lstStyle/>
          <a:p>
            <a:fld id="{279E5812-DC73-473E-B758-A0BCBA78F131}" type="slidenum">
              <a:rPr lang="en-AU" smtClean="0">
                <a:solidFill>
                  <a:srgbClr val="0077BE"/>
                </a:solidFill>
                <a:latin typeface="Arimo" panose="020B0604020202020204" pitchFamily="34" charset="0"/>
                <a:ea typeface="Arimo" panose="020B0604020202020204" pitchFamily="34" charset="0"/>
                <a:cs typeface="Arimo" panose="020B0604020202020204" pitchFamily="34" charset="0"/>
              </a:rPr>
              <a:pPr/>
              <a:t>9</a:t>
            </a:fld>
            <a:endParaRPr lang="en-AU" dirty="0">
              <a:solidFill>
                <a:srgbClr val="0077BE"/>
              </a:solidFill>
              <a:latin typeface="Arimo" panose="020B0604020202020204" pitchFamily="34" charset="0"/>
              <a:ea typeface="Arimo" panose="020B0604020202020204" pitchFamily="34" charset="0"/>
              <a:cs typeface="Arimo" panose="020B0604020202020204" pitchFamily="34" charset="0"/>
            </a:endParaRPr>
          </a:p>
        </p:txBody>
      </p:sp>
      <p:pic>
        <p:nvPicPr>
          <p:cNvPr id="5" name="Content Placeholder 12">
            <a:extLst>
              <a:ext uri="{FF2B5EF4-FFF2-40B4-BE49-F238E27FC236}">
                <a16:creationId xmlns:a16="http://schemas.microsoft.com/office/drawing/2014/main" xmlns="" id="{2FA4700F-4BA1-46F6-9A1D-8378DBC88E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69" y="6436727"/>
            <a:ext cx="1854925" cy="381032"/>
          </a:xfrm>
          <a:prstGeom prst="rect">
            <a:avLst/>
          </a:prstGeom>
        </p:spPr>
      </p:pic>
      <p:cxnSp>
        <p:nvCxnSpPr>
          <p:cNvPr id="6" name="Straight Connector 5">
            <a:extLst>
              <a:ext uri="{FF2B5EF4-FFF2-40B4-BE49-F238E27FC236}">
                <a16:creationId xmlns:a16="http://schemas.microsoft.com/office/drawing/2014/main" xmlns="" id="{009028FA-502F-4AF2-9099-59628828E66F}"/>
              </a:ext>
            </a:extLst>
          </p:cNvPr>
          <p:cNvCxnSpPr>
            <a:cxnSpLocks/>
          </p:cNvCxnSpPr>
          <p:nvPr/>
        </p:nvCxnSpPr>
        <p:spPr>
          <a:xfrm>
            <a:off x="0" y="6339841"/>
            <a:ext cx="12192000" cy="0"/>
          </a:xfrm>
          <a:prstGeom prst="line">
            <a:avLst/>
          </a:prstGeom>
          <a:ln w="38100">
            <a:solidFill>
              <a:srgbClr val="0077BE"/>
            </a:solidFill>
          </a:ln>
        </p:spPr>
        <p:style>
          <a:lnRef idx="1">
            <a:schemeClr val="accent1"/>
          </a:lnRef>
          <a:fillRef idx="0">
            <a:schemeClr val="accent1"/>
          </a:fillRef>
          <a:effectRef idx="0">
            <a:schemeClr val="accent1"/>
          </a:effectRef>
          <a:fontRef idx="minor">
            <a:schemeClr val="tx1"/>
          </a:fontRef>
        </p:style>
      </p:cxnSp>
      <p:graphicFrame>
        <p:nvGraphicFramePr>
          <p:cNvPr id="7" name="Chart 6">
            <a:extLst>
              <a:ext uri="{FF2B5EF4-FFF2-40B4-BE49-F238E27FC236}">
                <a16:creationId xmlns:a16="http://schemas.microsoft.com/office/drawing/2014/main" xmlns="" id="{724C677F-8EFE-4F55-B164-7A5974A136E0}"/>
              </a:ext>
            </a:extLst>
          </p:cNvPr>
          <p:cNvGraphicFramePr>
            <a:graphicFrameLocks/>
          </p:cNvGraphicFramePr>
          <p:nvPr>
            <p:extLst>
              <p:ext uri="{D42A27DB-BD31-4B8C-83A1-F6EECF244321}">
                <p14:modId xmlns:p14="http://schemas.microsoft.com/office/powerpoint/2010/main" val="1834680081"/>
              </p:ext>
            </p:extLst>
          </p:nvPr>
        </p:nvGraphicFramePr>
        <p:xfrm>
          <a:off x="69669" y="1152458"/>
          <a:ext cx="12005421" cy="50825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286858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BE3472B65A1143B982F7B2EE1D8377" ma:contentTypeVersion="13" ma:contentTypeDescription="Create a new document." ma:contentTypeScope="" ma:versionID="4ff8073c3b522eb8b9c748b39c812379">
  <xsd:schema xmlns:xsd="http://www.w3.org/2001/XMLSchema" xmlns:xs="http://www.w3.org/2001/XMLSchema" xmlns:p="http://schemas.microsoft.com/office/2006/metadata/properties" xmlns:ns2="fb404576-cde5-42a3-ab17-5103a495c61b" xmlns:ns3="bae00214-0dab-4a74-be3b-bfd7314de5f1" targetNamespace="http://schemas.microsoft.com/office/2006/metadata/properties" ma:root="true" ma:fieldsID="a183c1295684f7746251bca9af5f9e46" ns2:_="" ns3:_="">
    <xsd:import namespace="fb404576-cde5-42a3-ab17-5103a495c61b"/>
    <xsd:import namespace="bae00214-0dab-4a74-be3b-bfd7314de5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404576-cde5-42a3-ab17-5103a495c6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ae00214-0dab-4a74-be3b-bfd7314de5f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EDECB35-0BF9-4F64-9733-966D3ADF5826}"/>
</file>

<file path=customXml/itemProps2.xml><?xml version="1.0" encoding="utf-8"?>
<ds:datastoreItem xmlns:ds="http://schemas.openxmlformats.org/officeDocument/2006/customXml" ds:itemID="{76D08213-3E7E-4A97-90DA-0A6B89C23AF1}"/>
</file>

<file path=customXml/itemProps3.xml><?xml version="1.0" encoding="utf-8"?>
<ds:datastoreItem xmlns:ds="http://schemas.openxmlformats.org/officeDocument/2006/customXml" ds:itemID="{E68CC0B4-67F5-4805-8474-623598C2825C}"/>
</file>

<file path=docProps/app.xml><?xml version="1.0" encoding="utf-8"?>
<Properties xmlns="http://schemas.openxmlformats.org/officeDocument/2006/extended-properties" xmlns:vt="http://schemas.openxmlformats.org/officeDocument/2006/docPropsVTypes">
  <TotalTime>2380</TotalTime>
  <Words>871</Words>
  <Application>Microsoft Office PowerPoint</Application>
  <PresentationFormat>Widescreen</PresentationFormat>
  <Paragraphs>128</Paragraphs>
  <Slides>28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Arimo</vt:lpstr>
      <vt:lpstr>Calibri</vt:lpstr>
      <vt:lpstr>Calibri Light</vt:lpstr>
      <vt:lpstr>Office Theme</vt:lpstr>
      <vt:lpstr>Engaging youth with careers information: The risks and benefits of engagement platforms </vt:lpstr>
      <vt:lpstr>About AATIS</vt:lpstr>
      <vt:lpstr>PowerPoint Presentation</vt:lpstr>
      <vt:lpstr>Education and Employment Trends</vt:lpstr>
      <vt:lpstr>PowerPoint Presentation</vt:lpstr>
      <vt:lpstr>Influencers: What is career information?</vt:lpstr>
      <vt:lpstr>Youth: What is career information?</vt:lpstr>
      <vt:lpstr>PowerPoint Presentation</vt:lpstr>
      <vt:lpstr>Printed materials</vt:lpstr>
      <vt:lpstr>Printed materials</vt:lpstr>
      <vt:lpstr>Printed materials</vt:lpstr>
      <vt:lpstr>PowerPoint Presentation</vt:lpstr>
      <vt:lpstr>Web platforms</vt:lpstr>
      <vt:lpstr>Web platforms</vt:lpstr>
      <vt:lpstr>Web platforms</vt:lpstr>
      <vt:lpstr>PowerPoint Presentation</vt:lpstr>
      <vt:lpstr>Social media</vt:lpstr>
      <vt:lpstr>Social media</vt:lpstr>
      <vt:lpstr>Social media</vt:lpstr>
      <vt:lpstr>PowerPoint Presentation</vt:lpstr>
      <vt:lpstr>Who do youth talk to?</vt:lpstr>
      <vt:lpstr>PowerPoint Presentation</vt:lpstr>
      <vt:lpstr>What do young people hate?</vt:lpstr>
      <vt:lpstr>What do young people hate?</vt:lpstr>
      <vt:lpstr>PowerPoint Presentation</vt:lpstr>
      <vt:lpstr>What are the problems?</vt:lpstr>
      <vt:lpstr>You don’t know what you don’t know</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Peta Skujins</dc:creator>
  <cp:lastModifiedBy>Linda</cp:lastModifiedBy>
  <cp:revision>97</cp:revision>
  <dcterms:created xsi:type="dcterms:W3CDTF">2018-02-13T01:41:02Z</dcterms:created>
  <dcterms:modified xsi:type="dcterms:W3CDTF">2018-05-09T01:27:39Z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0x010100E8BE3472B65A1143B982F7B2EE1D8377</vt:lpwstr>
  </property>
</Properties>
</file>