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351" r:id="rId2"/>
    <p:sldId id="340" r:id="rId3"/>
    <p:sldId id="346" r:id="rId4"/>
    <p:sldId id="308" r:id="rId5"/>
    <p:sldId id="350" r:id="rId6"/>
    <p:sldId id="345" r:id="rId7"/>
    <p:sldId id="324" r:id="rId8"/>
    <p:sldId id="347" r:id="rId9"/>
    <p:sldId id="323" r:id="rId10"/>
    <p:sldId id="348" r:id="rId11"/>
    <p:sldId id="315" r:id="rId12"/>
    <p:sldId id="342" r:id="rId13"/>
    <p:sldId id="325" r:id="rId14"/>
    <p:sldId id="349" r:id="rId15"/>
    <p:sldId id="328" r:id="rId16"/>
    <p:sldId id="337" r:id="rId17"/>
    <p:sldId id="339" r:id="rId18"/>
    <p:sldId id="329" r:id="rId19"/>
    <p:sldId id="335" r:id="rId20"/>
    <p:sldId id="336" r:id="rId21"/>
    <p:sldId id="330" r:id="rId22"/>
    <p:sldId id="338" r:id="rId23"/>
  </p:sldIdLst>
  <p:sldSz cx="12192000" cy="6858000"/>
  <p:notesSz cx="6807200" cy="99393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56A0D3"/>
    <a:srgbClr val="5BBF21"/>
    <a:srgbClr val="00829B"/>
    <a:srgbClr val="D81E05"/>
    <a:srgbClr val="CE007C"/>
    <a:srgbClr val="5F6062"/>
    <a:srgbClr val="CC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20" autoAdjust="0"/>
    <p:restoredTop sz="77667" autoAdjust="0"/>
  </p:normalViewPr>
  <p:slideViewPr>
    <p:cSldViewPr snapToObjects="1">
      <p:cViewPr varScale="1">
        <p:scale>
          <a:sx n="80" d="100"/>
          <a:sy n="80" d="100"/>
        </p:scale>
        <p:origin x="132" y="8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30F5B-8DB6-4CE0-AD9E-B27344E1415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F717CC4-DBBC-4AE4-89F6-FC26DD2A3552}">
      <dgm:prSet phldrT="[Text]"/>
      <dgm:spPr/>
      <dgm:t>
        <a:bodyPr/>
        <a:lstStyle/>
        <a:p>
          <a:r>
            <a:rPr lang="en-AU" dirty="0"/>
            <a:t>Research and Innovation</a:t>
          </a:r>
        </a:p>
      </dgm:t>
    </dgm:pt>
    <dgm:pt modelId="{20BD77DE-7236-4F43-9D9A-48E54C72B196}" type="parTrans" cxnId="{DB8397F3-3BA7-49FA-925E-19CF6654E0BB}">
      <dgm:prSet/>
      <dgm:spPr/>
      <dgm:t>
        <a:bodyPr/>
        <a:lstStyle/>
        <a:p>
          <a:endParaRPr lang="en-AU"/>
        </a:p>
      </dgm:t>
    </dgm:pt>
    <dgm:pt modelId="{2E4329F8-E052-427C-8539-06F80C06791B}" type="sibTrans" cxnId="{DB8397F3-3BA7-49FA-925E-19CF6654E0BB}">
      <dgm:prSet/>
      <dgm:spPr/>
      <dgm:t>
        <a:bodyPr/>
        <a:lstStyle/>
        <a:p>
          <a:endParaRPr lang="en-AU"/>
        </a:p>
      </dgm:t>
    </dgm:pt>
    <dgm:pt modelId="{7F0088C7-7FB6-4184-920E-909FF6622EC5}">
      <dgm:prSet phldrT="[Text]"/>
      <dgm:spPr/>
      <dgm:t>
        <a:bodyPr/>
        <a:lstStyle/>
        <a:p>
          <a:r>
            <a:rPr lang="en-AU" dirty="0"/>
            <a:t>Organisational change</a:t>
          </a:r>
        </a:p>
      </dgm:t>
    </dgm:pt>
    <dgm:pt modelId="{BD208035-9E0B-4D93-B318-7084FB476C9A}" type="parTrans" cxnId="{924DD686-571A-416E-AB3B-9A52FC1342E0}">
      <dgm:prSet/>
      <dgm:spPr/>
      <dgm:t>
        <a:bodyPr/>
        <a:lstStyle/>
        <a:p>
          <a:endParaRPr lang="en-AU"/>
        </a:p>
      </dgm:t>
    </dgm:pt>
    <dgm:pt modelId="{E96EFB66-D74C-4E75-A519-F0949CE0997C}" type="sibTrans" cxnId="{924DD686-571A-416E-AB3B-9A52FC1342E0}">
      <dgm:prSet/>
      <dgm:spPr/>
      <dgm:t>
        <a:bodyPr/>
        <a:lstStyle/>
        <a:p>
          <a:endParaRPr lang="en-AU"/>
        </a:p>
      </dgm:t>
    </dgm:pt>
    <dgm:pt modelId="{1A7B24AF-4238-48E9-BFDE-36E50C99EA45}">
      <dgm:prSet phldrT="[Text]"/>
      <dgm:spPr/>
      <dgm:t>
        <a:bodyPr/>
        <a:lstStyle/>
        <a:p>
          <a:r>
            <a:rPr lang="en-AU" dirty="0"/>
            <a:t>Changes to work processes</a:t>
          </a:r>
        </a:p>
      </dgm:t>
    </dgm:pt>
    <dgm:pt modelId="{7CB369A3-0530-4A15-A376-F72980D38372}" type="parTrans" cxnId="{065F2213-C6E7-43AC-967B-8845638FF323}">
      <dgm:prSet/>
      <dgm:spPr/>
      <dgm:t>
        <a:bodyPr/>
        <a:lstStyle/>
        <a:p>
          <a:endParaRPr lang="en-AU"/>
        </a:p>
      </dgm:t>
    </dgm:pt>
    <dgm:pt modelId="{07114156-BE1B-411C-A503-E4923F8EDBD5}" type="sibTrans" cxnId="{065F2213-C6E7-43AC-967B-8845638FF323}">
      <dgm:prSet/>
      <dgm:spPr/>
      <dgm:t>
        <a:bodyPr/>
        <a:lstStyle/>
        <a:p>
          <a:endParaRPr lang="en-AU"/>
        </a:p>
      </dgm:t>
    </dgm:pt>
    <dgm:pt modelId="{36B2EC1C-BDAF-4249-9F56-199550FB8AF4}">
      <dgm:prSet phldrT="[Text]"/>
      <dgm:spPr/>
      <dgm:t>
        <a:bodyPr/>
        <a:lstStyle/>
        <a:p>
          <a:r>
            <a:rPr lang="en-AU" dirty="0"/>
            <a:t>Testing product for industry</a:t>
          </a:r>
        </a:p>
      </dgm:t>
    </dgm:pt>
    <dgm:pt modelId="{25E52152-B016-4D8A-B86F-4848C0E9FBC5}" type="parTrans" cxnId="{461E8F07-C57A-4095-9AB6-96EB88BA5ECC}">
      <dgm:prSet/>
      <dgm:spPr/>
      <dgm:t>
        <a:bodyPr/>
        <a:lstStyle/>
        <a:p>
          <a:endParaRPr lang="en-AU"/>
        </a:p>
      </dgm:t>
    </dgm:pt>
    <dgm:pt modelId="{E2D1CEE8-7951-4CB7-A622-5262A41FFE65}" type="sibTrans" cxnId="{461E8F07-C57A-4095-9AB6-96EB88BA5ECC}">
      <dgm:prSet/>
      <dgm:spPr/>
      <dgm:t>
        <a:bodyPr/>
        <a:lstStyle/>
        <a:p>
          <a:endParaRPr lang="en-AU"/>
        </a:p>
      </dgm:t>
    </dgm:pt>
    <dgm:pt modelId="{06BEA56A-34B6-4BEC-8F22-39226E1EF3A1}">
      <dgm:prSet phldrT="[Text]"/>
      <dgm:spPr/>
      <dgm:t>
        <a:bodyPr/>
        <a:lstStyle/>
        <a:p>
          <a:r>
            <a:rPr lang="en-AU" dirty="0"/>
            <a:t>Revised training to introduce these improvements</a:t>
          </a:r>
        </a:p>
      </dgm:t>
    </dgm:pt>
    <dgm:pt modelId="{09C1E4CD-50F7-4FB2-99AB-B15D06B17BFF}" type="parTrans" cxnId="{63503E48-8A61-4BCD-BD1B-EBC5B0FDAC32}">
      <dgm:prSet/>
      <dgm:spPr/>
      <dgm:t>
        <a:bodyPr/>
        <a:lstStyle/>
        <a:p>
          <a:endParaRPr lang="en-AU"/>
        </a:p>
      </dgm:t>
    </dgm:pt>
    <dgm:pt modelId="{B418DD85-EA1C-4ED3-B6B9-37A30790DD4F}" type="sibTrans" cxnId="{63503E48-8A61-4BCD-BD1B-EBC5B0FDAC32}">
      <dgm:prSet/>
      <dgm:spPr/>
      <dgm:t>
        <a:bodyPr/>
        <a:lstStyle/>
        <a:p>
          <a:endParaRPr lang="en-AU"/>
        </a:p>
      </dgm:t>
    </dgm:pt>
    <dgm:pt modelId="{BD9990FB-B903-4F7A-B762-51CBD71F80D8}" type="pres">
      <dgm:prSet presAssocID="{B4630F5B-8DB6-4CE0-AD9E-B27344E141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A8D50AC-560A-464A-835F-09EF43A98C75}" type="pres">
      <dgm:prSet presAssocID="{B4630F5B-8DB6-4CE0-AD9E-B27344E1415B}" presName="matrix" presStyleCnt="0"/>
      <dgm:spPr/>
    </dgm:pt>
    <dgm:pt modelId="{577C1503-36D5-4471-A467-FCCB912F1550}" type="pres">
      <dgm:prSet presAssocID="{B4630F5B-8DB6-4CE0-AD9E-B27344E1415B}" presName="tile1" presStyleLbl="node1" presStyleIdx="0" presStyleCnt="4" custLinFactNeighborX="-384" custLinFactNeighborY="-273"/>
      <dgm:spPr/>
      <dgm:t>
        <a:bodyPr/>
        <a:lstStyle/>
        <a:p>
          <a:endParaRPr lang="en-AU"/>
        </a:p>
      </dgm:t>
    </dgm:pt>
    <dgm:pt modelId="{7E41C531-85E7-4A08-B17E-C507D04A021D}" type="pres">
      <dgm:prSet presAssocID="{B4630F5B-8DB6-4CE0-AD9E-B27344E141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DC45FD3-5175-47E0-8C7B-F18310CC5A1F}" type="pres">
      <dgm:prSet presAssocID="{B4630F5B-8DB6-4CE0-AD9E-B27344E1415B}" presName="tile2" presStyleLbl="node1" presStyleIdx="1" presStyleCnt="4" custLinFactNeighborX="237" custLinFactNeighborY="0"/>
      <dgm:spPr/>
      <dgm:t>
        <a:bodyPr/>
        <a:lstStyle/>
        <a:p>
          <a:endParaRPr lang="en-AU"/>
        </a:p>
      </dgm:t>
    </dgm:pt>
    <dgm:pt modelId="{5B87FD02-B71D-40E7-B268-AF49E8D92066}" type="pres">
      <dgm:prSet presAssocID="{B4630F5B-8DB6-4CE0-AD9E-B27344E141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C0138A5-3089-464B-BC5B-56489E085504}" type="pres">
      <dgm:prSet presAssocID="{B4630F5B-8DB6-4CE0-AD9E-B27344E1415B}" presName="tile3" presStyleLbl="node1" presStyleIdx="2" presStyleCnt="4"/>
      <dgm:spPr/>
      <dgm:t>
        <a:bodyPr/>
        <a:lstStyle/>
        <a:p>
          <a:endParaRPr lang="en-AU"/>
        </a:p>
      </dgm:t>
    </dgm:pt>
    <dgm:pt modelId="{727240CB-77CB-4E8A-8852-FD92593F1D74}" type="pres">
      <dgm:prSet presAssocID="{B4630F5B-8DB6-4CE0-AD9E-B27344E141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B82BD49-F03A-4CF2-AEDD-304D4FCD78BF}" type="pres">
      <dgm:prSet presAssocID="{B4630F5B-8DB6-4CE0-AD9E-B27344E1415B}" presName="tile4" presStyleLbl="node1" presStyleIdx="3" presStyleCnt="4"/>
      <dgm:spPr/>
      <dgm:t>
        <a:bodyPr/>
        <a:lstStyle/>
        <a:p>
          <a:endParaRPr lang="en-AU"/>
        </a:p>
      </dgm:t>
    </dgm:pt>
    <dgm:pt modelId="{3870C650-1607-468D-9762-F9C97B9B9FD4}" type="pres">
      <dgm:prSet presAssocID="{B4630F5B-8DB6-4CE0-AD9E-B27344E141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E703D88-0F66-4E09-B225-B1DE4B25E2FC}" type="pres">
      <dgm:prSet presAssocID="{B4630F5B-8DB6-4CE0-AD9E-B27344E1415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</dgm:ptLst>
  <dgm:cxnLst>
    <dgm:cxn modelId="{1B82DB05-7CA3-489C-9DF3-13157B57B7D2}" type="presOf" srcId="{BF717CC4-DBBC-4AE4-89F6-FC26DD2A3552}" destId="{0E703D88-0F66-4E09-B225-B1DE4B25E2FC}" srcOrd="0" destOrd="0" presId="urn:microsoft.com/office/officeart/2005/8/layout/matrix1"/>
    <dgm:cxn modelId="{E80F9DB1-C7C8-4F8B-BEEF-F16FE84D195A}" type="presOf" srcId="{06BEA56A-34B6-4BEC-8F22-39226E1EF3A1}" destId="{8B82BD49-F03A-4CF2-AEDD-304D4FCD78BF}" srcOrd="0" destOrd="0" presId="urn:microsoft.com/office/officeart/2005/8/layout/matrix1"/>
    <dgm:cxn modelId="{DB8397F3-3BA7-49FA-925E-19CF6654E0BB}" srcId="{B4630F5B-8DB6-4CE0-AD9E-B27344E1415B}" destId="{BF717CC4-DBBC-4AE4-89F6-FC26DD2A3552}" srcOrd="0" destOrd="0" parTransId="{20BD77DE-7236-4F43-9D9A-48E54C72B196}" sibTransId="{2E4329F8-E052-427C-8539-06F80C06791B}"/>
    <dgm:cxn modelId="{924DD686-571A-416E-AB3B-9A52FC1342E0}" srcId="{BF717CC4-DBBC-4AE4-89F6-FC26DD2A3552}" destId="{7F0088C7-7FB6-4184-920E-909FF6622EC5}" srcOrd="0" destOrd="0" parTransId="{BD208035-9E0B-4D93-B318-7084FB476C9A}" sibTransId="{E96EFB66-D74C-4E75-A519-F0949CE0997C}"/>
    <dgm:cxn modelId="{B35624E1-47A4-4918-9AB2-54D088B3135F}" type="presOf" srcId="{7F0088C7-7FB6-4184-920E-909FF6622EC5}" destId="{577C1503-36D5-4471-A467-FCCB912F1550}" srcOrd="0" destOrd="0" presId="urn:microsoft.com/office/officeart/2005/8/layout/matrix1"/>
    <dgm:cxn modelId="{461E8F07-C57A-4095-9AB6-96EB88BA5ECC}" srcId="{BF717CC4-DBBC-4AE4-89F6-FC26DD2A3552}" destId="{36B2EC1C-BDAF-4249-9F56-199550FB8AF4}" srcOrd="2" destOrd="0" parTransId="{25E52152-B016-4D8A-B86F-4848C0E9FBC5}" sibTransId="{E2D1CEE8-7951-4CB7-A622-5262A41FFE65}"/>
    <dgm:cxn modelId="{7377936E-7902-4C1A-819C-AB12F2E1E3E1}" type="presOf" srcId="{B4630F5B-8DB6-4CE0-AD9E-B27344E1415B}" destId="{BD9990FB-B903-4F7A-B762-51CBD71F80D8}" srcOrd="0" destOrd="0" presId="urn:microsoft.com/office/officeart/2005/8/layout/matrix1"/>
    <dgm:cxn modelId="{8094352F-21E3-4E9F-A543-75101534C4A1}" type="presOf" srcId="{1A7B24AF-4238-48E9-BFDE-36E50C99EA45}" destId="{5B87FD02-B71D-40E7-B268-AF49E8D92066}" srcOrd="1" destOrd="0" presId="urn:microsoft.com/office/officeart/2005/8/layout/matrix1"/>
    <dgm:cxn modelId="{065F2213-C6E7-43AC-967B-8845638FF323}" srcId="{BF717CC4-DBBC-4AE4-89F6-FC26DD2A3552}" destId="{1A7B24AF-4238-48E9-BFDE-36E50C99EA45}" srcOrd="1" destOrd="0" parTransId="{7CB369A3-0530-4A15-A376-F72980D38372}" sibTransId="{07114156-BE1B-411C-A503-E4923F8EDBD5}"/>
    <dgm:cxn modelId="{DD9F0838-C0BF-44B6-A0FD-B59FB86AB6BD}" type="presOf" srcId="{7F0088C7-7FB6-4184-920E-909FF6622EC5}" destId="{7E41C531-85E7-4A08-B17E-C507D04A021D}" srcOrd="1" destOrd="0" presId="urn:microsoft.com/office/officeart/2005/8/layout/matrix1"/>
    <dgm:cxn modelId="{056C0DE0-38AE-439E-9A1A-31CB396CD2E0}" type="presOf" srcId="{36B2EC1C-BDAF-4249-9F56-199550FB8AF4}" destId="{727240CB-77CB-4E8A-8852-FD92593F1D74}" srcOrd="1" destOrd="0" presId="urn:microsoft.com/office/officeart/2005/8/layout/matrix1"/>
    <dgm:cxn modelId="{63503E48-8A61-4BCD-BD1B-EBC5B0FDAC32}" srcId="{BF717CC4-DBBC-4AE4-89F6-FC26DD2A3552}" destId="{06BEA56A-34B6-4BEC-8F22-39226E1EF3A1}" srcOrd="3" destOrd="0" parTransId="{09C1E4CD-50F7-4FB2-99AB-B15D06B17BFF}" sibTransId="{B418DD85-EA1C-4ED3-B6B9-37A30790DD4F}"/>
    <dgm:cxn modelId="{6E556E40-F8D4-4B54-B615-AF065FE4F0A3}" type="presOf" srcId="{1A7B24AF-4238-48E9-BFDE-36E50C99EA45}" destId="{5DC45FD3-5175-47E0-8C7B-F18310CC5A1F}" srcOrd="0" destOrd="0" presId="urn:microsoft.com/office/officeart/2005/8/layout/matrix1"/>
    <dgm:cxn modelId="{781B6E20-A0BE-469E-8D05-FCE2ED23784C}" type="presOf" srcId="{36B2EC1C-BDAF-4249-9F56-199550FB8AF4}" destId="{1C0138A5-3089-464B-BC5B-56489E085504}" srcOrd="0" destOrd="0" presId="urn:microsoft.com/office/officeart/2005/8/layout/matrix1"/>
    <dgm:cxn modelId="{13A1E78C-F46E-495D-B543-D157224CEC4D}" type="presOf" srcId="{06BEA56A-34B6-4BEC-8F22-39226E1EF3A1}" destId="{3870C650-1607-468D-9762-F9C97B9B9FD4}" srcOrd="1" destOrd="0" presId="urn:microsoft.com/office/officeart/2005/8/layout/matrix1"/>
    <dgm:cxn modelId="{526FC373-2D47-41C7-95EC-3688A5AAA295}" type="presParOf" srcId="{BD9990FB-B903-4F7A-B762-51CBD71F80D8}" destId="{0A8D50AC-560A-464A-835F-09EF43A98C75}" srcOrd="0" destOrd="0" presId="urn:microsoft.com/office/officeart/2005/8/layout/matrix1"/>
    <dgm:cxn modelId="{1A00513B-0614-4BF7-A8F2-43C3FF41A772}" type="presParOf" srcId="{0A8D50AC-560A-464A-835F-09EF43A98C75}" destId="{577C1503-36D5-4471-A467-FCCB912F1550}" srcOrd="0" destOrd="0" presId="urn:microsoft.com/office/officeart/2005/8/layout/matrix1"/>
    <dgm:cxn modelId="{14419B55-84E4-4D0D-BB57-71D199313CB5}" type="presParOf" srcId="{0A8D50AC-560A-464A-835F-09EF43A98C75}" destId="{7E41C531-85E7-4A08-B17E-C507D04A021D}" srcOrd="1" destOrd="0" presId="urn:microsoft.com/office/officeart/2005/8/layout/matrix1"/>
    <dgm:cxn modelId="{62B75F73-9D69-4666-84D6-66CC9C46BEA3}" type="presParOf" srcId="{0A8D50AC-560A-464A-835F-09EF43A98C75}" destId="{5DC45FD3-5175-47E0-8C7B-F18310CC5A1F}" srcOrd="2" destOrd="0" presId="urn:microsoft.com/office/officeart/2005/8/layout/matrix1"/>
    <dgm:cxn modelId="{15787BEB-9C69-4FA8-9AAB-387D32EEA9A8}" type="presParOf" srcId="{0A8D50AC-560A-464A-835F-09EF43A98C75}" destId="{5B87FD02-B71D-40E7-B268-AF49E8D92066}" srcOrd="3" destOrd="0" presId="urn:microsoft.com/office/officeart/2005/8/layout/matrix1"/>
    <dgm:cxn modelId="{50700E04-A3DE-4CFA-8BFF-66336EA0ECAF}" type="presParOf" srcId="{0A8D50AC-560A-464A-835F-09EF43A98C75}" destId="{1C0138A5-3089-464B-BC5B-56489E085504}" srcOrd="4" destOrd="0" presId="urn:microsoft.com/office/officeart/2005/8/layout/matrix1"/>
    <dgm:cxn modelId="{AC4D7B65-CC39-4375-86DC-CBAF0FC262B7}" type="presParOf" srcId="{0A8D50AC-560A-464A-835F-09EF43A98C75}" destId="{727240CB-77CB-4E8A-8852-FD92593F1D74}" srcOrd="5" destOrd="0" presId="urn:microsoft.com/office/officeart/2005/8/layout/matrix1"/>
    <dgm:cxn modelId="{E4F6F207-358F-4CE3-AD3E-9F88F6657B59}" type="presParOf" srcId="{0A8D50AC-560A-464A-835F-09EF43A98C75}" destId="{8B82BD49-F03A-4CF2-AEDD-304D4FCD78BF}" srcOrd="6" destOrd="0" presId="urn:microsoft.com/office/officeart/2005/8/layout/matrix1"/>
    <dgm:cxn modelId="{94AEA8A9-B4C4-47EC-9DAA-D37BD0D40471}" type="presParOf" srcId="{0A8D50AC-560A-464A-835F-09EF43A98C75}" destId="{3870C650-1607-468D-9762-F9C97B9B9FD4}" srcOrd="7" destOrd="0" presId="urn:microsoft.com/office/officeart/2005/8/layout/matrix1"/>
    <dgm:cxn modelId="{5A1B1524-7DE6-460D-B917-3EB8BF272749}" type="presParOf" srcId="{BD9990FB-B903-4F7A-B762-51CBD71F80D8}" destId="{0E703D88-0F66-4E09-B225-B1DE4B25E2F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5DCE9-B97F-460A-833E-ABB450B3790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AB62248-C90D-43B1-A800-0B88D8B5083E}">
      <dgm:prSet phldrT="[Text]" custT="1"/>
      <dgm:spPr/>
      <dgm:t>
        <a:bodyPr/>
        <a:lstStyle/>
        <a:p>
          <a:r>
            <a:rPr lang="en-AU" sz="2000" dirty="0"/>
            <a:t>Institute</a:t>
          </a:r>
        </a:p>
      </dgm:t>
    </dgm:pt>
    <dgm:pt modelId="{B2BF83B8-A416-4107-B68A-234AF48BCE69}" type="parTrans" cxnId="{46150300-94A0-4E09-972C-ED3228D8B806}">
      <dgm:prSet/>
      <dgm:spPr/>
      <dgm:t>
        <a:bodyPr/>
        <a:lstStyle/>
        <a:p>
          <a:endParaRPr lang="en-AU"/>
        </a:p>
      </dgm:t>
    </dgm:pt>
    <dgm:pt modelId="{A719C223-F905-4DA0-809F-E065CD53F635}" type="sibTrans" cxnId="{46150300-94A0-4E09-972C-ED3228D8B806}">
      <dgm:prSet/>
      <dgm:spPr/>
      <dgm:t>
        <a:bodyPr/>
        <a:lstStyle/>
        <a:p>
          <a:endParaRPr lang="en-AU"/>
        </a:p>
      </dgm:t>
    </dgm:pt>
    <dgm:pt modelId="{BE81C159-8C3C-47A4-8988-3897FF4123D9}">
      <dgm:prSet phldrT="[Text]" custT="1"/>
      <dgm:spPr/>
      <dgm:t>
        <a:bodyPr/>
        <a:lstStyle/>
        <a:p>
          <a:r>
            <a:rPr lang="en-AU" sz="2000" dirty="0"/>
            <a:t>industry</a:t>
          </a:r>
          <a:r>
            <a:rPr lang="en-AU" sz="1800" dirty="0"/>
            <a:t> </a:t>
          </a:r>
        </a:p>
      </dgm:t>
    </dgm:pt>
    <dgm:pt modelId="{3767B123-7FBE-4A40-91C8-593D5FB0E837}" type="parTrans" cxnId="{83D0DB9C-B9FC-4615-BBEE-D8D45B7ECE65}">
      <dgm:prSet/>
      <dgm:spPr/>
      <dgm:t>
        <a:bodyPr/>
        <a:lstStyle/>
        <a:p>
          <a:endParaRPr lang="en-AU"/>
        </a:p>
      </dgm:t>
    </dgm:pt>
    <dgm:pt modelId="{6D514FB2-9D6B-49F9-8C55-690B77A196FB}" type="sibTrans" cxnId="{83D0DB9C-B9FC-4615-BBEE-D8D45B7ECE65}">
      <dgm:prSet/>
      <dgm:spPr/>
      <dgm:t>
        <a:bodyPr/>
        <a:lstStyle/>
        <a:p>
          <a:endParaRPr lang="en-AU"/>
        </a:p>
      </dgm:t>
    </dgm:pt>
    <dgm:pt modelId="{2F671C06-E684-4131-B59E-E3046A77CAEE}">
      <dgm:prSet phldrT="[Text]" custT="1"/>
      <dgm:spPr/>
      <dgm:t>
        <a:bodyPr/>
        <a:lstStyle/>
        <a:p>
          <a:r>
            <a:rPr lang="en-AU" sz="1800" b="1" dirty="0"/>
            <a:t>government</a:t>
          </a:r>
          <a:r>
            <a:rPr lang="en-AU" sz="1800" dirty="0"/>
            <a:t> and community</a:t>
          </a:r>
        </a:p>
      </dgm:t>
    </dgm:pt>
    <dgm:pt modelId="{67B0A9EF-F87B-4F95-9E98-99731C517DDD}" type="parTrans" cxnId="{97A98370-75BE-4E57-B028-C3C8557013A5}">
      <dgm:prSet/>
      <dgm:spPr/>
      <dgm:t>
        <a:bodyPr/>
        <a:lstStyle/>
        <a:p>
          <a:endParaRPr lang="en-AU"/>
        </a:p>
      </dgm:t>
    </dgm:pt>
    <dgm:pt modelId="{CB282B58-960E-48BD-ABE9-342A659B9813}" type="sibTrans" cxnId="{97A98370-75BE-4E57-B028-C3C8557013A5}">
      <dgm:prSet/>
      <dgm:spPr/>
      <dgm:t>
        <a:bodyPr/>
        <a:lstStyle/>
        <a:p>
          <a:endParaRPr lang="en-AU"/>
        </a:p>
      </dgm:t>
    </dgm:pt>
    <dgm:pt modelId="{3FD058A2-D61C-426F-9086-610A920D4508}">
      <dgm:prSet phldrT="[Text]" custT="1"/>
      <dgm:spPr/>
      <dgm:t>
        <a:bodyPr/>
        <a:lstStyle/>
        <a:p>
          <a:r>
            <a:rPr lang="en-AU" sz="2000" dirty="0"/>
            <a:t>SMEs</a:t>
          </a:r>
        </a:p>
      </dgm:t>
    </dgm:pt>
    <dgm:pt modelId="{1D581D90-B8A0-4F46-9BE3-0AB2FA37392B}" type="parTrans" cxnId="{33D8A981-1893-4D25-AD6A-B9061D9D616B}">
      <dgm:prSet/>
      <dgm:spPr/>
      <dgm:t>
        <a:bodyPr/>
        <a:lstStyle/>
        <a:p>
          <a:endParaRPr lang="en-AU"/>
        </a:p>
      </dgm:t>
    </dgm:pt>
    <dgm:pt modelId="{B9C0CE4B-AF38-410A-B61A-EA674A213F98}" type="sibTrans" cxnId="{33D8A981-1893-4D25-AD6A-B9061D9D616B}">
      <dgm:prSet/>
      <dgm:spPr/>
      <dgm:t>
        <a:bodyPr/>
        <a:lstStyle/>
        <a:p>
          <a:endParaRPr lang="en-AU"/>
        </a:p>
      </dgm:t>
    </dgm:pt>
    <dgm:pt modelId="{B71C4251-430A-4F58-B37C-07199EAB98CE}">
      <dgm:prSet phldrT="[Text]" custT="1"/>
      <dgm:spPr/>
      <dgm:t>
        <a:bodyPr/>
        <a:lstStyle/>
        <a:p>
          <a:r>
            <a:rPr lang="en-AU" sz="1800" dirty="0"/>
            <a:t>University/ other education research partners</a:t>
          </a:r>
        </a:p>
      </dgm:t>
    </dgm:pt>
    <dgm:pt modelId="{B7551D86-431D-4FAE-AD14-F9887F108984}" type="parTrans" cxnId="{7D1218DC-ACC4-4019-873A-6C288EFDF32B}">
      <dgm:prSet/>
      <dgm:spPr/>
      <dgm:t>
        <a:bodyPr/>
        <a:lstStyle/>
        <a:p>
          <a:endParaRPr lang="en-AU"/>
        </a:p>
      </dgm:t>
    </dgm:pt>
    <dgm:pt modelId="{6B44A5EE-B6F0-4327-BD49-BB260C7ACA56}" type="sibTrans" cxnId="{7D1218DC-ACC4-4019-873A-6C288EFDF32B}">
      <dgm:prSet/>
      <dgm:spPr/>
      <dgm:t>
        <a:bodyPr/>
        <a:lstStyle/>
        <a:p>
          <a:endParaRPr lang="en-AU"/>
        </a:p>
      </dgm:t>
    </dgm:pt>
    <dgm:pt modelId="{6955941B-4D61-4504-8B3A-98F53A296D4A}" type="pres">
      <dgm:prSet presAssocID="{D7D5DCE9-B97F-460A-833E-ABB450B379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4062085-5214-4CB2-AFEC-F732B9A49FDB}" type="pres">
      <dgm:prSet presAssocID="{2AB62248-C90D-43B1-A800-0B88D8B5083E}" presName="centerShape" presStyleLbl="node0" presStyleIdx="0" presStyleCnt="1"/>
      <dgm:spPr/>
      <dgm:t>
        <a:bodyPr/>
        <a:lstStyle/>
        <a:p>
          <a:endParaRPr lang="en-AU"/>
        </a:p>
      </dgm:t>
    </dgm:pt>
    <dgm:pt modelId="{59DD9C9A-B89E-4561-AEB5-9023EFF63412}" type="pres">
      <dgm:prSet presAssocID="{3767B123-7FBE-4A40-91C8-593D5FB0E837}" presName="parTrans" presStyleLbl="bgSibTrans2D1" presStyleIdx="0" presStyleCnt="4"/>
      <dgm:spPr/>
      <dgm:t>
        <a:bodyPr/>
        <a:lstStyle/>
        <a:p>
          <a:endParaRPr lang="en-AU"/>
        </a:p>
      </dgm:t>
    </dgm:pt>
    <dgm:pt modelId="{DA01CC69-7193-4220-A41E-297E80DA2E91}" type="pres">
      <dgm:prSet presAssocID="{BE81C159-8C3C-47A4-8988-3897FF4123D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3C3DC50-4E45-40C4-8CDE-79D1B9F02D43}" type="pres">
      <dgm:prSet presAssocID="{67B0A9EF-F87B-4F95-9E98-99731C517DDD}" presName="parTrans" presStyleLbl="bgSibTrans2D1" presStyleIdx="1" presStyleCnt="4"/>
      <dgm:spPr/>
      <dgm:t>
        <a:bodyPr/>
        <a:lstStyle/>
        <a:p>
          <a:endParaRPr lang="en-AU"/>
        </a:p>
      </dgm:t>
    </dgm:pt>
    <dgm:pt modelId="{B4AEB0F5-DAED-4D4D-9B40-AB4DAA1DA6A6}" type="pres">
      <dgm:prSet presAssocID="{2F671C06-E684-4131-B59E-E3046A77CA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C774567-216D-44DF-A15E-AA0473D4AF71}" type="pres">
      <dgm:prSet presAssocID="{1D581D90-B8A0-4F46-9BE3-0AB2FA37392B}" presName="parTrans" presStyleLbl="bgSibTrans2D1" presStyleIdx="2" presStyleCnt="4"/>
      <dgm:spPr/>
      <dgm:t>
        <a:bodyPr/>
        <a:lstStyle/>
        <a:p>
          <a:endParaRPr lang="en-AU"/>
        </a:p>
      </dgm:t>
    </dgm:pt>
    <dgm:pt modelId="{C5FE0139-9AAC-406B-B587-1EFDF720CA83}" type="pres">
      <dgm:prSet presAssocID="{3FD058A2-D61C-426F-9086-610A920D45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2530D1-A6BF-45D2-8BDB-6FE51D45CF3F}" type="pres">
      <dgm:prSet presAssocID="{B7551D86-431D-4FAE-AD14-F9887F108984}" presName="parTrans" presStyleLbl="bgSibTrans2D1" presStyleIdx="3" presStyleCnt="4"/>
      <dgm:spPr/>
      <dgm:t>
        <a:bodyPr/>
        <a:lstStyle/>
        <a:p>
          <a:endParaRPr lang="en-AU"/>
        </a:p>
      </dgm:t>
    </dgm:pt>
    <dgm:pt modelId="{C94ED14E-BB6A-4C08-B517-9F9E41756047}" type="pres">
      <dgm:prSet presAssocID="{B71C4251-430A-4F58-B37C-07199EAB98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3F87C02-8EE7-4C49-9F9D-16286909E188}" type="presOf" srcId="{BE81C159-8C3C-47A4-8988-3897FF4123D9}" destId="{DA01CC69-7193-4220-A41E-297E80DA2E91}" srcOrd="0" destOrd="0" presId="urn:microsoft.com/office/officeart/2005/8/layout/radial4"/>
    <dgm:cxn modelId="{97A98370-75BE-4E57-B028-C3C8557013A5}" srcId="{2AB62248-C90D-43B1-A800-0B88D8B5083E}" destId="{2F671C06-E684-4131-B59E-E3046A77CAEE}" srcOrd="1" destOrd="0" parTransId="{67B0A9EF-F87B-4F95-9E98-99731C517DDD}" sibTransId="{CB282B58-960E-48BD-ABE9-342A659B9813}"/>
    <dgm:cxn modelId="{7D1218DC-ACC4-4019-873A-6C288EFDF32B}" srcId="{2AB62248-C90D-43B1-A800-0B88D8B5083E}" destId="{B71C4251-430A-4F58-B37C-07199EAB98CE}" srcOrd="3" destOrd="0" parTransId="{B7551D86-431D-4FAE-AD14-F9887F108984}" sibTransId="{6B44A5EE-B6F0-4327-BD49-BB260C7ACA56}"/>
    <dgm:cxn modelId="{2DA8F6A6-F179-4987-980B-18351EF09C9B}" type="presOf" srcId="{B7551D86-431D-4FAE-AD14-F9887F108984}" destId="{EF2530D1-A6BF-45D2-8BDB-6FE51D45CF3F}" srcOrd="0" destOrd="0" presId="urn:microsoft.com/office/officeart/2005/8/layout/radial4"/>
    <dgm:cxn modelId="{877E84D1-17CD-432D-88C3-D64A28695E21}" type="presOf" srcId="{1D581D90-B8A0-4F46-9BE3-0AB2FA37392B}" destId="{AC774567-216D-44DF-A15E-AA0473D4AF71}" srcOrd="0" destOrd="0" presId="urn:microsoft.com/office/officeart/2005/8/layout/radial4"/>
    <dgm:cxn modelId="{7C12B76C-7DBF-4120-AEF1-D32ACC6F2FDD}" type="presOf" srcId="{2F671C06-E684-4131-B59E-E3046A77CAEE}" destId="{B4AEB0F5-DAED-4D4D-9B40-AB4DAA1DA6A6}" srcOrd="0" destOrd="0" presId="urn:microsoft.com/office/officeart/2005/8/layout/radial4"/>
    <dgm:cxn modelId="{07CA3CA4-4B7E-4DDC-BA22-6649FA068DC6}" type="presOf" srcId="{D7D5DCE9-B97F-460A-833E-ABB450B37908}" destId="{6955941B-4D61-4504-8B3A-98F53A296D4A}" srcOrd="0" destOrd="0" presId="urn:microsoft.com/office/officeart/2005/8/layout/radial4"/>
    <dgm:cxn modelId="{83D0DB9C-B9FC-4615-BBEE-D8D45B7ECE65}" srcId="{2AB62248-C90D-43B1-A800-0B88D8B5083E}" destId="{BE81C159-8C3C-47A4-8988-3897FF4123D9}" srcOrd="0" destOrd="0" parTransId="{3767B123-7FBE-4A40-91C8-593D5FB0E837}" sibTransId="{6D514FB2-9D6B-49F9-8C55-690B77A196FB}"/>
    <dgm:cxn modelId="{CB9B411C-5F54-4AB3-A623-139BC5EA0069}" type="presOf" srcId="{67B0A9EF-F87B-4F95-9E98-99731C517DDD}" destId="{53C3DC50-4E45-40C4-8CDE-79D1B9F02D43}" srcOrd="0" destOrd="0" presId="urn:microsoft.com/office/officeart/2005/8/layout/radial4"/>
    <dgm:cxn modelId="{954DC767-E35D-4974-9DD4-9F6EAC740F7D}" type="presOf" srcId="{B71C4251-430A-4F58-B37C-07199EAB98CE}" destId="{C94ED14E-BB6A-4C08-B517-9F9E41756047}" srcOrd="0" destOrd="0" presId="urn:microsoft.com/office/officeart/2005/8/layout/radial4"/>
    <dgm:cxn modelId="{33D8A981-1893-4D25-AD6A-B9061D9D616B}" srcId="{2AB62248-C90D-43B1-A800-0B88D8B5083E}" destId="{3FD058A2-D61C-426F-9086-610A920D4508}" srcOrd="2" destOrd="0" parTransId="{1D581D90-B8A0-4F46-9BE3-0AB2FA37392B}" sibTransId="{B9C0CE4B-AF38-410A-B61A-EA674A213F98}"/>
    <dgm:cxn modelId="{1FFA5136-4876-4190-A6D1-31FA4B61155F}" type="presOf" srcId="{2AB62248-C90D-43B1-A800-0B88D8B5083E}" destId="{54062085-5214-4CB2-AFEC-F732B9A49FDB}" srcOrd="0" destOrd="0" presId="urn:microsoft.com/office/officeart/2005/8/layout/radial4"/>
    <dgm:cxn modelId="{162ABDE9-EE72-4CE7-83F6-BF6B8A3FE8C9}" type="presOf" srcId="{3767B123-7FBE-4A40-91C8-593D5FB0E837}" destId="{59DD9C9A-B89E-4561-AEB5-9023EFF63412}" srcOrd="0" destOrd="0" presId="urn:microsoft.com/office/officeart/2005/8/layout/radial4"/>
    <dgm:cxn modelId="{46150300-94A0-4E09-972C-ED3228D8B806}" srcId="{D7D5DCE9-B97F-460A-833E-ABB450B37908}" destId="{2AB62248-C90D-43B1-A800-0B88D8B5083E}" srcOrd="0" destOrd="0" parTransId="{B2BF83B8-A416-4107-B68A-234AF48BCE69}" sibTransId="{A719C223-F905-4DA0-809F-E065CD53F635}"/>
    <dgm:cxn modelId="{43304046-DE4B-4B1D-9F77-A68C1A6D5DB6}" type="presOf" srcId="{3FD058A2-D61C-426F-9086-610A920D4508}" destId="{C5FE0139-9AAC-406B-B587-1EFDF720CA83}" srcOrd="0" destOrd="0" presId="urn:microsoft.com/office/officeart/2005/8/layout/radial4"/>
    <dgm:cxn modelId="{EDF26742-C181-4D91-8752-C062F460DBBF}" type="presParOf" srcId="{6955941B-4D61-4504-8B3A-98F53A296D4A}" destId="{54062085-5214-4CB2-AFEC-F732B9A49FDB}" srcOrd="0" destOrd="0" presId="urn:microsoft.com/office/officeart/2005/8/layout/radial4"/>
    <dgm:cxn modelId="{570C2D58-288E-4A66-B9A8-4E8C02FF9E43}" type="presParOf" srcId="{6955941B-4D61-4504-8B3A-98F53A296D4A}" destId="{59DD9C9A-B89E-4561-AEB5-9023EFF63412}" srcOrd="1" destOrd="0" presId="urn:microsoft.com/office/officeart/2005/8/layout/radial4"/>
    <dgm:cxn modelId="{252159BB-B258-462F-89C9-DE38649B1FE1}" type="presParOf" srcId="{6955941B-4D61-4504-8B3A-98F53A296D4A}" destId="{DA01CC69-7193-4220-A41E-297E80DA2E91}" srcOrd="2" destOrd="0" presId="urn:microsoft.com/office/officeart/2005/8/layout/radial4"/>
    <dgm:cxn modelId="{97940B22-DFD5-42D6-A20D-8BA062959FB6}" type="presParOf" srcId="{6955941B-4D61-4504-8B3A-98F53A296D4A}" destId="{53C3DC50-4E45-40C4-8CDE-79D1B9F02D43}" srcOrd="3" destOrd="0" presId="urn:microsoft.com/office/officeart/2005/8/layout/radial4"/>
    <dgm:cxn modelId="{55A1CF3D-1301-4D20-9D4E-A2AE59526ACD}" type="presParOf" srcId="{6955941B-4D61-4504-8B3A-98F53A296D4A}" destId="{B4AEB0F5-DAED-4D4D-9B40-AB4DAA1DA6A6}" srcOrd="4" destOrd="0" presId="urn:microsoft.com/office/officeart/2005/8/layout/radial4"/>
    <dgm:cxn modelId="{CE6AF01E-2F09-45FB-A2AA-5FDA130E216A}" type="presParOf" srcId="{6955941B-4D61-4504-8B3A-98F53A296D4A}" destId="{AC774567-216D-44DF-A15E-AA0473D4AF71}" srcOrd="5" destOrd="0" presId="urn:microsoft.com/office/officeart/2005/8/layout/radial4"/>
    <dgm:cxn modelId="{7AA29119-D8AF-4F2B-A4DD-140E4845FA7E}" type="presParOf" srcId="{6955941B-4D61-4504-8B3A-98F53A296D4A}" destId="{C5FE0139-9AAC-406B-B587-1EFDF720CA83}" srcOrd="6" destOrd="0" presId="urn:microsoft.com/office/officeart/2005/8/layout/radial4"/>
    <dgm:cxn modelId="{61808CEE-DC7F-495A-BB63-902CF74EA288}" type="presParOf" srcId="{6955941B-4D61-4504-8B3A-98F53A296D4A}" destId="{EF2530D1-A6BF-45D2-8BDB-6FE51D45CF3F}" srcOrd="7" destOrd="0" presId="urn:microsoft.com/office/officeart/2005/8/layout/radial4"/>
    <dgm:cxn modelId="{2A450A3C-A072-4841-96B4-ACBD757B7050}" type="presParOf" srcId="{6955941B-4D61-4504-8B3A-98F53A296D4A}" destId="{C94ED14E-BB6A-4C08-B517-9F9E4175604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B3F07-7B5D-4ABB-BA16-8BC7C11822A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6457259-E424-4F8D-9DF4-1A8A37AF456F}">
      <dgm:prSet phldrT="[Text]"/>
      <dgm:spPr/>
      <dgm:t>
        <a:bodyPr/>
        <a:lstStyle/>
        <a:p>
          <a:r>
            <a:rPr lang="en-AU" dirty="0"/>
            <a:t>Problem identified</a:t>
          </a:r>
        </a:p>
      </dgm:t>
    </dgm:pt>
    <dgm:pt modelId="{FFE72114-B6F2-4452-A835-487F7F41544A}" type="parTrans" cxnId="{57A68DE6-F9A9-46F0-99B5-BFA05A3233E3}">
      <dgm:prSet/>
      <dgm:spPr/>
      <dgm:t>
        <a:bodyPr/>
        <a:lstStyle/>
        <a:p>
          <a:endParaRPr lang="en-AU"/>
        </a:p>
      </dgm:t>
    </dgm:pt>
    <dgm:pt modelId="{5D32C771-A84C-4E35-A4EB-42DFC8BEC358}" type="sibTrans" cxnId="{57A68DE6-F9A9-46F0-99B5-BFA05A3233E3}">
      <dgm:prSet/>
      <dgm:spPr/>
      <dgm:t>
        <a:bodyPr/>
        <a:lstStyle/>
        <a:p>
          <a:endParaRPr lang="en-AU"/>
        </a:p>
      </dgm:t>
    </dgm:pt>
    <dgm:pt modelId="{5CB25306-485E-4E93-A2D1-7DF3BA5A406B}">
      <dgm:prSet phldrT="[Text]"/>
      <dgm:spPr/>
      <dgm:t>
        <a:bodyPr/>
        <a:lstStyle/>
        <a:p>
          <a:r>
            <a:rPr lang="en-AU" dirty="0"/>
            <a:t>Partnerships established</a:t>
          </a:r>
        </a:p>
      </dgm:t>
    </dgm:pt>
    <dgm:pt modelId="{16800FF0-995B-4F58-8A42-43B879B54EDE}" type="parTrans" cxnId="{7055E6B3-BFB7-467A-85D7-BBF723FCE019}">
      <dgm:prSet/>
      <dgm:spPr/>
      <dgm:t>
        <a:bodyPr/>
        <a:lstStyle/>
        <a:p>
          <a:endParaRPr lang="en-AU"/>
        </a:p>
      </dgm:t>
    </dgm:pt>
    <dgm:pt modelId="{8235DE2F-9E5B-4195-9402-9E4CEB9CD64C}" type="sibTrans" cxnId="{7055E6B3-BFB7-467A-85D7-BBF723FCE019}">
      <dgm:prSet/>
      <dgm:spPr/>
      <dgm:t>
        <a:bodyPr/>
        <a:lstStyle/>
        <a:p>
          <a:endParaRPr lang="en-AU"/>
        </a:p>
      </dgm:t>
    </dgm:pt>
    <dgm:pt modelId="{52E9B920-E865-403E-8429-EFC42DC9F230}">
      <dgm:prSet phldrT="[Text]"/>
      <dgm:spPr/>
      <dgm:t>
        <a:bodyPr/>
        <a:lstStyle/>
        <a:p>
          <a:r>
            <a:rPr lang="en-AU" dirty="0"/>
            <a:t>Testing and modification of original design</a:t>
          </a:r>
        </a:p>
      </dgm:t>
    </dgm:pt>
    <dgm:pt modelId="{885E77AD-16FC-481C-98C9-1B8D238AADDD}" type="parTrans" cxnId="{8A420D77-8974-4286-9FEA-29878E6424A0}">
      <dgm:prSet/>
      <dgm:spPr/>
      <dgm:t>
        <a:bodyPr/>
        <a:lstStyle/>
        <a:p>
          <a:endParaRPr lang="en-AU"/>
        </a:p>
      </dgm:t>
    </dgm:pt>
    <dgm:pt modelId="{FCDECCC2-20DE-4972-8CFE-4C95A70E012D}" type="sibTrans" cxnId="{8A420D77-8974-4286-9FEA-29878E6424A0}">
      <dgm:prSet/>
      <dgm:spPr/>
      <dgm:t>
        <a:bodyPr/>
        <a:lstStyle/>
        <a:p>
          <a:endParaRPr lang="en-AU"/>
        </a:p>
      </dgm:t>
    </dgm:pt>
    <dgm:pt modelId="{33317270-0A93-45DD-9CE1-743CC3F617A7}">
      <dgm:prSet phldrT="[Text]"/>
      <dgm:spPr/>
      <dgm:t>
        <a:bodyPr/>
        <a:lstStyle/>
        <a:p>
          <a:r>
            <a:rPr lang="en-AU" dirty="0"/>
            <a:t>Build prototype</a:t>
          </a:r>
        </a:p>
      </dgm:t>
    </dgm:pt>
    <dgm:pt modelId="{BDC06433-B9D6-4A13-AC2F-842931A09D31}" type="parTrans" cxnId="{F9051A76-56A6-44C9-A26C-0957BA8D91DE}">
      <dgm:prSet/>
      <dgm:spPr/>
      <dgm:t>
        <a:bodyPr/>
        <a:lstStyle/>
        <a:p>
          <a:endParaRPr lang="en-AU"/>
        </a:p>
      </dgm:t>
    </dgm:pt>
    <dgm:pt modelId="{FE603CCC-FB1C-4F40-9E3D-0292E508D909}" type="sibTrans" cxnId="{F9051A76-56A6-44C9-A26C-0957BA8D91DE}">
      <dgm:prSet/>
      <dgm:spPr/>
      <dgm:t>
        <a:bodyPr/>
        <a:lstStyle/>
        <a:p>
          <a:endParaRPr lang="en-AU"/>
        </a:p>
      </dgm:t>
    </dgm:pt>
    <dgm:pt modelId="{8805898A-6893-4D79-ADA8-3A61CEAE3426}">
      <dgm:prSet phldrT="[Text]"/>
      <dgm:spPr/>
      <dgm:t>
        <a:bodyPr/>
        <a:lstStyle/>
        <a:p>
          <a:r>
            <a:rPr lang="en-AU" dirty="0"/>
            <a:t>Construction and installation of final product</a:t>
          </a:r>
        </a:p>
      </dgm:t>
    </dgm:pt>
    <dgm:pt modelId="{3372F799-2ABB-4292-88B3-D880AFE2BB00}" type="parTrans" cxnId="{9F69899B-4F88-46DE-B290-2B4718485AEA}">
      <dgm:prSet/>
      <dgm:spPr/>
      <dgm:t>
        <a:bodyPr/>
        <a:lstStyle/>
        <a:p>
          <a:endParaRPr lang="en-AU"/>
        </a:p>
      </dgm:t>
    </dgm:pt>
    <dgm:pt modelId="{C5BDB66C-DCA8-43E5-BF0F-A8065DCE85CB}" type="sibTrans" cxnId="{9F69899B-4F88-46DE-B290-2B4718485AEA}">
      <dgm:prSet/>
      <dgm:spPr/>
      <dgm:t>
        <a:bodyPr/>
        <a:lstStyle/>
        <a:p>
          <a:endParaRPr lang="en-AU"/>
        </a:p>
      </dgm:t>
    </dgm:pt>
    <dgm:pt modelId="{9487ECA9-38D8-43CF-86C4-2D9FF8AD6109}">
      <dgm:prSet phldrT="[Text]"/>
      <dgm:spPr/>
      <dgm:t>
        <a:bodyPr/>
        <a:lstStyle/>
        <a:p>
          <a:r>
            <a:rPr lang="en-AU" dirty="0"/>
            <a:t>Knowledge sharing and technology transfer</a:t>
          </a:r>
        </a:p>
      </dgm:t>
    </dgm:pt>
    <dgm:pt modelId="{D2CF5F44-8C94-4C38-BD33-8D958AE700EA}" type="parTrans" cxnId="{DBDA6629-83E8-4E91-AFE3-81A23E800DCF}">
      <dgm:prSet/>
      <dgm:spPr/>
      <dgm:t>
        <a:bodyPr/>
        <a:lstStyle/>
        <a:p>
          <a:endParaRPr lang="en-AU"/>
        </a:p>
      </dgm:t>
    </dgm:pt>
    <dgm:pt modelId="{C9072A11-847B-4438-B33D-57C1BF72CC7F}" type="sibTrans" cxnId="{DBDA6629-83E8-4E91-AFE3-81A23E800DCF}">
      <dgm:prSet/>
      <dgm:spPr/>
      <dgm:t>
        <a:bodyPr/>
        <a:lstStyle/>
        <a:p>
          <a:endParaRPr lang="en-AU"/>
        </a:p>
      </dgm:t>
    </dgm:pt>
    <dgm:pt modelId="{8B2AB74A-3FF8-4059-8569-4D783B2832C1}" type="pres">
      <dgm:prSet presAssocID="{7BAB3F07-7B5D-4ABB-BA16-8BC7C11822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D0B6279-F9C9-42A7-BB81-3CEADDC4460E}" type="pres">
      <dgm:prSet presAssocID="{7BAB3F07-7B5D-4ABB-BA16-8BC7C11822AE}" presName="cycle" presStyleCnt="0"/>
      <dgm:spPr/>
    </dgm:pt>
    <dgm:pt modelId="{78008230-85E9-4BD6-9373-C9D990CF0315}" type="pres">
      <dgm:prSet presAssocID="{B6457259-E424-4F8D-9DF4-1A8A37AF456F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9EA6166-AF70-40F3-BCD6-0E293D24EB03}" type="pres">
      <dgm:prSet presAssocID="{5D32C771-A84C-4E35-A4EB-42DFC8BEC358}" presName="sibTransFirstNode" presStyleLbl="bgShp" presStyleIdx="0" presStyleCnt="1"/>
      <dgm:spPr/>
      <dgm:t>
        <a:bodyPr/>
        <a:lstStyle/>
        <a:p>
          <a:endParaRPr lang="en-AU"/>
        </a:p>
      </dgm:t>
    </dgm:pt>
    <dgm:pt modelId="{D302052C-2C15-47F9-85F9-EA4F6928878E}" type="pres">
      <dgm:prSet presAssocID="{5CB25306-485E-4E93-A2D1-7DF3BA5A406B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3116DF-792C-4D2F-9D2F-1444F3CF04C7}" type="pres">
      <dgm:prSet presAssocID="{52E9B920-E865-403E-8429-EFC42DC9F230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740E339-1D43-466C-87A6-780145E50D81}" type="pres">
      <dgm:prSet presAssocID="{33317270-0A93-45DD-9CE1-743CC3F617A7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70B4BDB-C6E8-4352-B5D2-ADEFB58568EA}" type="pres">
      <dgm:prSet presAssocID="{8805898A-6893-4D79-ADA8-3A61CEAE3426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197F0E-C79C-44FA-A504-CB764F62FBFE}" type="pres">
      <dgm:prSet presAssocID="{9487ECA9-38D8-43CF-86C4-2D9FF8AD6109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7A68DE6-F9A9-46F0-99B5-BFA05A3233E3}" srcId="{7BAB3F07-7B5D-4ABB-BA16-8BC7C11822AE}" destId="{B6457259-E424-4F8D-9DF4-1A8A37AF456F}" srcOrd="0" destOrd="0" parTransId="{FFE72114-B6F2-4452-A835-487F7F41544A}" sibTransId="{5D32C771-A84C-4E35-A4EB-42DFC8BEC358}"/>
    <dgm:cxn modelId="{79CD1D29-C2CB-4444-A623-BEB682764DAF}" type="presOf" srcId="{33317270-0A93-45DD-9CE1-743CC3F617A7}" destId="{D740E339-1D43-466C-87A6-780145E50D81}" srcOrd="0" destOrd="0" presId="urn:microsoft.com/office/officeart/2005/8/layout/cycle3"/>
    <dgm:cxn modelId="{17373753-DE23-4268-9DD0-52B955A20D45}" type="presOf" srcId="{5D32C771-A84C-4E35-A4EB-42DFC8BEC358}" destId="{69EA6166-AF70-40F3-BCD6-0E293D24EB03}" srcOrd="0" destOrd="0" presId="urn:microsoft.com/office/officeart/2005/8/layout/cycle3"/>
    <dgm:cxn modelId="{425C42D7-CD96-4B3C-A02D-53226AB9BB4E}" type="presOf" srcId="{7BAB3F07-7B5D-4ABB-BA16-8BC7C11822AE}" destId="{8B2AB74A-3FF8-4059-8569-4D783B2832C1}" srcOrd="0" destOrd="0" presId="urn:microsoft.com/office/officeart/2005/8/layout/cycle3"/>
    <dgm:cxn modelId="{62EF9C6C-75DE-4483-8428-FD0C95C6BED4}" type="presOf" srcId="{8805898A-6893-4D79-ADA8-3A61CEAE3426}" destId="{070B4BDB-C6E8-4352-B5D2-ADEFB58568EA}" srcOrd="0" destOrd="0" presId="urn:microsoft.com/office/officeart/2005/8/layout/cycle3"/>
    <dgm:cxn modelId="{C4E42510-AFEB-4C16-8EE2-E8A3036BF5C7}" type="presOf" srcId="{B6457259-E424-4F8D-9DF4-1A8A37AF456F}" destId="{78008230-85E9-4BD6-9373-C9D990CF0315}" srcOrd="0" destOrd="0" presId="urn:microsoft.com/office/officeart/2005/8/layout/cycle3"/>
    <dgm:cxn modelId="{9F69899B-4F88-46DE-B290-2B4718485AEA}" srcId="{7BAB3F07-7B5D-4ABB-BA16-8BC7C11822AE}" destId="{8805898A-6893-4D79-ADA8-3A61CEAE3426}" srcOrd="4" destOrd="0" parTransId="{3372F799-2ABB-4292-88B3-D880AFE2BB00}" sibTransId="{C5BDB66C-DCA8-43E5-BF0F-A8065DCE85CB}"/>
    <dgm:cxn modelId="{7055E6B3-BFB7-467A-85D7-BBF723FCE019}" srcId="{7BAB3F07-7B5D-4ABB-BA16-8BC7C11822AE}" destId="{5CB25306-485E-4E93-A2D1-7DF3BA5A406B}" srcOrd="1" destOrd="0" parTransId="{16800FF0-995B-4F58-8A42-43B879B54EDE}" sibTransId="{8235DE2F-9E5B-4195-9402-9E4CEB9CD64C}"/>
    <dgm:cxn modelId="{08C1379C-8403-4ACE-AC60-11415B2BB7AD}" type="presOf" srcId="{52E9B920-E865-403E-8429-EFC42DC9F230}" destId="{9D3116DF-792C-4D2F-9D2F-1444F3CF04C7}" srcOrd="0" destOrd="0" presId="urn:microsoft.com/office/officeart/2005/8/layout/cycle3"/>
    <dgm:cxn modelId="{8A420D77-8974-4286-9FEA-29878E6424A0}" srcId="{7BAB3F07-7B5D-4ABB-BA16-8BC7C11822AE}" destId="{52E9B920-E865-403E-8429-EFC42DC9F230}" srcOrd="2" destOrd="0" parTransId="{885E77AD-16FC-481C-98C9-1B8D238AADDD}" sibTransId="{FCDECCC2-20DE-4972-8CFE-4C95A70E012D}"/>
    <dgm:cxn modelId="{6AE0BE3C-CB4D-4DA9-9F4F-14691E66D5C5}" type="presOf" srcId="{5CB25306-485E-4E93-A2D1-7DF3BA5A406B}" destId="{D302052C-2C15-47F9-85F9-EA4F6928878E}" srcOrd="0" destOrd="0" presId="urn:microsoft.com/office/officeart/2005/8/layout/cycle3"/>
    <dgm:cxn modelId="{F9051A76-56A6-44C9-A26C-0957BA8D91DE}" srcId="{7BAB3F07-7B5D-4ABB-BA16-8BC7C11822AE}" destId="{33317270-0A93-45DD-9CE1-743CC3F617A7}" srcOrd="3" destOrd="0" parTransId="{BDC06433-B9D6-4A13-AC2F-842931A09D31}" sibTransId="{FE603CCC-FB1C-4F40-9E3D-0292E508D909}"/>
    <dgm:cxn modelId="{DBDA6629-83E8-4E91-AFE3-81A23E800DCF}" srcId="{7BAB3F07-7B5D-4ABB-BA16-8BC7C11822AE}" destId="{9487ECA9-38D8-43CF-86C4-2D9FF8AD6109}" srcOrd="5" destOrd="0" parTransId="{D2CF5F44-8C94-4C38-BD33-8D958AE700EA}" sibTransId="{C9072A11-847B-4438-B33D-57C1BF72CC7F}"/>
    <dgm:cxn modelId="{B67AD309-C84C-4AE2-A259-494511E7D8C2}" type="presOf" srcId="{9487ECA9-38D8-43CF-86C4-2D9FF8AD6109}" destId="{90197F0E-C79C-44FA-A504-CB764F62FBFE}" srcOrd="0" destOrd="0" presId="urn:microsoft.com/office/officeart/2005/8/layout/cycle3"/>
    <dgm:cxn modelId="{52E84DAD-02E2-4AF0-828D-57091FCEC670}" type="presParOf" srcId="{8B2AB74A-3FF8-4059-8569-4D783B2832C1}" destId="{ED0B6279-F9C9-42A7-BB81-3CEADDC4460E}" srcOrd="0" destOrd="0" presId="urn:microsoft.com/office/officeart/2005/8/layout/cycle3"/>
    <dgm:cxn modelId="{8550AECD-C8AE-491F-B1EE-2F56AD202690}" type="presParOf" srcId="{ED0B6279-F9C9-42A7-BB81-3CEADDC4460E}" destId="{78008230-85E9-4BD6-9373-C9D990CF0315}" srcOrd="0" destOrd="0" presId="urn:microsoft.com/office/officeart/2005/8/layout/cycle3"/>
    <dgm:cxn modelId="{48C71305-B432-4711-90AD-BAFA8A914127}" type="presParOf" srcId="{ED0B6279-F9C9-42A7-BB81-3CEADDC4460E}" destId="{69EA6166-AF70-40F3-BCD6-0E293D24EB03}" srcOrd="1" destOrd="0" presId="urn:microsoft.com/office/officeart/2005/8/layout/cycle3"/>
    <dgm:cxn modelId="{314FDCF6-2C78-41E7-AD61-7D33064D4DFC}" type="presParOf" srcId="{ED0B6279-F9C9-42A7-BB81-3CEADDC4460E}" destId="{D302052C-2C15-47F9-85F9-EA4F6928878E}" srcOrd="2" destOrd="0" presId="urn:microsoft.com/office/officeart/2005/8/layout/cycle3"/>
    <dgm:cxn modelId="{68EBB04C-DAC9-48A0-B290-6E2B44469B5F}" type="presParOf" srcId="{ED0B6279-F9C9-42A7-BB81-3CEADDC4460E}" destId="{9D3116DF-792C-4D2F-9D2F-1444F3CF04C7}" srcOrd="3" destOrd="0" presId="urn:microsoft.com/office/officeart/2005/8/layout/cycle3"/>
    <dgm:cxn modelId="{026B0DA8-4D65-4B4D-AD99-B48EC9EDD54D}" type="presParOf" srcId="{ED0B6279-F9C9-42A7-BB81-3CEADDC4460E}" destId="{D740E339-1D43-466C-87A6-780145E50D81}" srcOrd="4" destOrd="0" presId="urn:microsoft.com/office/officeart/2005/8/layout/cycle3"/>
    <dgm:cxn modelId="{CAAC9DE8-6926-4E91-8019-62F6F3DECB3C}" type="presParOf" srcId="{ED0B6279-F9C9-42A7-BB81-3CEADDC4460E}" destId="{070B4BDB-C6E8-4352-B5D2-ADEFB58568EA}" srcOrd="5" destOrd="0" presId="urn:microsoft.com/office/officeart/2005/8/layout/cycle3"/>
    <dgm:cxn modelId="{77D6D277-22DB-4B50-AB2F-C8C53B1B1208}" type="presParOf" srcId="{ED0B6279-F9C9-42A7-BB81-3CEADDC4460E}" destId="{90197F0E-C79C-44FA-A504-CB764F62FBF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F17304A-8AE6-4B8F-BC51-6042B6C897B0}" type="datetime1">
              <a:rPr lang="en-AU"/>
              <a:pPr>
                <a:defRPr/>
              </a:pPr>
              <a:t>9/05/2018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6CAC372-13BC-4886-9A45-826534FF9D9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883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EAB2429-5BE2-4262-B1B4-BDC64C262D7A}" type="datetime1">
              <a:rPr lang="en-AU"/>
              <a:pPr>
                <a:defRPr/>
              </a:pPr>
              <a:t>9/05/2018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5420BDD-AC37-4C53-8FD7-803DA85FB7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275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20BDD-AC37-4C53-8FD7-803DA85FB7AF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98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20BDD-AC37-4C53-8FD7-803DA85FB7AF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67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20BDD-AC37-4C53-8FD7-803DA85FB7AF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826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20BDD-AC37-4C53-8FD7-803DA85FB7AF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86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20BDD-AC37-4C53-8FD7-803DA85FB7AF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94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20BDD-AC37-4C53-8FD7-803DA85FB7AF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98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20BDD-AC37-4C53-8FD7-803DA85FB7AF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24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20BDD-AC37-4C53-8FD7-803DA85FB7AF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55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0459" y="357166"/>
            <a:ext cx="11785600" cy="5334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99CC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0501" y="1142986"/>
            <a:ext cx="11785559" cy="478634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86502" y="1214439"/>
            <a:ext cx="5619749" cy="4643437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5751" y="1214439"/>
            <a:ext cx="5715000" cy="464343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0459" y="357166"/>
            <a:ext cx="11715792" cy="5334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99CC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90459" y="1214439"/>
            <a:ext cx="5619749" cy="4643437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91251" y="1214439"/>
            <a:ext cx="5715000" cy="464343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0459" y="357166"/>
            <a:ext cx="11715792" cy="5334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99CC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91251" y="1214439"/>
            <a:ext cx="5715000" cy="464343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0459" y="357166"/>
            <a:ext cx="11715792" cy="5334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99CC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90459" y="1214439"/>
            <a:ext cx="5715000" cy="464343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90458" y="357166"/>
            <a:ext cx="11811041" cy="5334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99CC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" y="1214439"/>
            <a:ext cx="11811000" cy="464343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 noGrp="1"/>
          </p:cNvSpPr>
          <p:nvPr/>
        </p:nvSpPr>
        <p:spPr bwMode="auto">
          <a:xfrm rot="5400000">
            <a:off x="5703103" y="369105"/>
            <a:ext cx="785796" cy="121920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" name="Picture 5" descr="Main_REV on transparent backgroun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10776" y="6000768"/>
            <a:ext cx="2095472" cy="734338"/>
          </a:xfrm>
          <a:prstGeom prst="rect">
            <a:avLst/>
          </a:prstGeom>
        </p:spPr>
      </p:pic>
      <p:sp>
        <p:nvSpPr>
          <p:cNvPr id="7" name="Line 7"/>
          <p:cNvSpPr>
            <a:spLocks noChangeShapeType="1"/>
          </p:cNvSpPr>
          <p:nvPr userDrawn="1"/>
        </p:nvSpPr>
        <p:spPr bwMode="auto">
          <a:xfrm flipH="1">
            <a:off x="190459" y="1000108"/>
            <a:ext cx="11785600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2" r:id="rId4"/>
    <p:sldLayoutId id="2147483659" r:id="rId5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9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1" y="357166"/>
            <a:ext cx="11785558" cy="479546"/>
          </a:xfrm>
        </p:spPr>
        <p:txBody>
          <a:bodyPr/>
          <a:lstStyle/>
          <a:p>
            <a:r>
              <a:rPr lang="en-AU" sz="2800" dirty="0"/>
              <a:t>The TAFE-Industry nexus</a:t>
            </a:r>
            <a:br>
              <a:rPr lang="en-AU" sz="2800" dirty="0"/>
            </a:br>
            <a:endParaRPr lang="en-AU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 smtClean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rgbClr val="0099CC"/>
                </a:solidFill>
              </a:rPr>
              <a:t> </a:t>
            </a:r>
            <a:r>
              <a:rPr lang="en-AU" sz="2400" b="1" dirty="0" smtClean="0">
                <a:solidFill>
                  <a:srgbClr val="0099CC"/>
                </a:solidFill>
              </a:rPr>
              <a:t>     </a:t>
            </a:r>
            <a:endParaRPr lang="en-AU" sz="28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2800" b="1" dirty="0" smtClean="0">
                <a:solidFill>
                  <a:srgbClr val="0099CC"/>
                </a:solidFill>
              </a:rPr>
              <a:t>      </a:t>
            </a:r>
          </a:p>
          <a:p>
            <a:pPr marL="0" indent="0">
              <a:buNone/>
            </a:pPr>
            <a:r>
              <a:rPr lang="en-AU" sz="2800" b="1" dirty="0">
                <a:solidFill>
                  <a:srgbClr val="0099CC"/>
                </a:solidFill>
              </a:rPr>
              <a:t>	</a:t>
            </a:r>
            <a:r>
              <a:rPr lang="en-AU" sz="2800" b="1" dirty="0" smtClean="0">
                <a:solidFill>
                  <a:srgbClr val="0099CC"/>
                </a:solidFill>
              </a:rPr>
              <a:t>		Developing </a:t>
            </a:r>
            <a:r>
              <a:rPr lang="en-AU" sz="2800" b="1" dirty="0">
                <a:solidFill>
                  <a:srgbClr val="0099CC"/>
                </a:solidFill>
              </a:rPr>
              <a:t>collaborative proposals for applied </a:t>
            </a:r>
            <a:r>
              <a:rPr lang="en-AU" sz="2800" b="1" dirty="0" smtClean="0">
                <a:solidFill>
                  <a:srgbClr val="0099CC"/>
                </a:solidFill>
              </a:rPr>
              <a:t>research</a:t>
            </a:r>
          </a:p>
          <a:p>
            <a:pPr marL="0" indent="0">
              <a:buNone/>
            </a:pPr>
            <a:endParaRPr lang="en-AU" sz="28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99CC"/>
                </a:solidFill>
              </a:rPr>
              <a:t> </a:t>
            </a:r>
          </a:p>
          <a:p>
            <a:pPr marL="0" indent="0">
              <a:buNone/>
            </a:pPr>
            <a:endParaRPr lang="en-AU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b="1" dirty="0" smtClean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b="1" dirty="0" smtClean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b="1" dirty="0" smtClean="0">
                <a:solidFill>
                  <a:srgbClr val="0099CC"/>
                </a:solidFill>
              </a:rPr>
              <a:t>																				</a:t>
            </a:r>
            <a:r>
              <a:rPr lang="en-AU" sz="2400" b="1" dirty="0" smtClean="0">
                <a:solidFill>
                  <a:srgbClr val="0099CC"/>
                </a:solidFill>
              </a:rPr>
              <a:t>Dr. Henry Pook</a:t>
            </a:r>
            <a:endParaRPr lang="en-AU" sz="24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B566B-C5E6-4767-9650-BAC2DECD8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/>
              <a:t>Partnering with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705E6C-83E3-40F2-A72F-FF4D7CBBA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sz="28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rgbClr val="0099CC"/>
                </a:solidFill>
              </a:rPr>
              <a:t>		Who are our industry partners? </a:t>
            </a:r>
          </a:p>
          <a:p>
            <a:pPr marL="0" indent="0">
              <a:buNone/>
            </a:pPr>
            <a:endParaRPr lang="en-AU" sz="36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rgbClr val="0099CC"/>
                </a:solidFill>
              </a:rPr>
              <a:t>		</a:t>
            </a:r>
          </a:p>
          <a:p>
            <a:pPr marL="0" indent="0">
              <a:buNone/>
            </a:pPr>
            <a:r>
              <a:rPr lang="en-AU" sz="3600" b="1" dirty="0">
                <a:solidFill>
                  <a:srgbClr val="0099CC"/>
                </a:solidFill>
              </a:rPr>
              <a:t>	    How do we develop partnerships with industry?</a:t>
            </a:r>
          </a:p>
          <a:p>
            <a:endParaRPr lang="en-AU" sz="28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2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/>
              <a:t>Industry and community partners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b="1" dirty="0">
                <a:solidFill>
                  <a:srgbClr val="0099CC"/>
                </a:solidFill>
              </a:rPr>
              <a:t>Applied research will be supported by collaborations and partnerships with industry, tertiary education providers and the community. </a:t>
            </a:r>
          </a:p>
          <a:p>
            <a:endParaRPr lang="en-AU" b="1" dirty="0">
              <a:solidFill>
                <a:srgbClr val="0099CC"/>
              </a:solidFill>
            </a:endParaRPr>
          </a:p>
          <a:p>
            <a:endParaRPr lang="en-AU" dirty="0">
              <a:solidFill>
                <a:srgbClr val="0099CC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7592025"/>
              </p:ext>
            </p:extLst>
          </p:nvPr>
        </p:nvGraphicFramePr>
        <p:xfrm>
          <a:off x="2783632" y="1844824"/>
          <a:ext cx="65527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22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 smtClean="0"/>
              <a:t>Exercise 1: Industry </a:t>
            </a:r>
            <a:r>
              <a:rPr lang="en-AU" sz="3200" dirty="0"/>
              <a:t>and community </a:t>
            </a:r>
            <a:r>
              <a:rPr lang="en-AU" sz="3200" dirty="0" smtClean="0"/>
              <a:t>partners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>
              <a:solidFill>
                <a:srgbClr val="0099CC"/>
              </a:solidFill>
            </a:endParaRPr>
          </a:p>
          <a:p>
            <a:r>
              <a:rPr lang="en-AU" sz="2400" b="1" dirty="0">
                <a:solidFill>
                  <a:srgbClr val="0099CC"/>
                </a:solidFill>
              </a:rPr>
              <a:t>Can you identify examples from each of the four categories that apply to your industry/discipline area?</a:t>
            </a:r>
          </a:p>
          <a:p>
            <a:endParaRPr lang="en-AU" sz="2400" b="1" dirty="0">
              <a:solidFill>
                <a:srgbClr val="0099CC"/>
              </a:solidFill>
            </a:endParaRPr>
          </a:p>
          <a:p>
            <a:r>
              <a:rPr lang="en-AU" sz="2400" b="1" dirty="0">
                <a:solidFill>
                  <a:srgbClr val="0099CC"/>
                </a:solidFill>
              </a:rPr>
              <a:t>What might  these institutions be looking for in a research partner from TAFE?</a:t>
            </a:r>
          </a:p>
          <a:p>
            <a:pPr marL="0" indent="0">
              <a:buNone/>
            </a:pPr>
            <a:endParaRPr lang="en-AU" sz="2400" b="1" dirty="0">
              <a:solidFill>
                <a:srgbClr val="0099CC"/>
              </a:solidFill>
            </a:endParaRPr>
          </a:p>
          <a:p>
            <a:r>
              <a:rPr lang="en-AU" sz="2400" b="1" dirty="0">
                <a:solidFill>
                  <a:srgbClr val="0099CC"/>
                </a:solidFill>
              </a:rPr>
              <a:t>What can they be expected to bring to the partnership? (e.g. funding, technical expertise, eligibility for research funding)</a:t>
            </a:r>
          </a:p>
          <a:p>
            <a:endParaRPr lang="en-AU" sz="2400" b="1" dirty="0">
              <a:solidFill>
                <a:srgbClr val="0099CC"/>
              </a:solidFill>
            </a:endParaRPr>
          </a:p>
          <a:p>
            <a:r>
              <a:rPr lang="en-AU" sz="2400" b="1" dirty="0">
                <a:solidFill>
                  <a:srgbClr val="0099CC"/>
                </a:solidFill>
              </a:rPr>
              <a:t>What can TAFE offer?</a:t>
            </a:r>
          </a:p>
          <a:p>
            <a:endParaRPr lang="en-AU" sz="24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sz="24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0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/>
              <a:t>Developing partnerships-a how to guide (?)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b="1" dirty="0">
                <a:solidFill>
                  <a:srgbClr val="0099CC"/>
                </a:solidFill>
              </a:rPr>
              <a:t>	Suggestions…?</a:t>
            </a:r>
          </a:p>
          <a:p>
            <a:r>
              <a:rPr lang="en-AU" sz="2400" b="1" dirty="0">
                <a:solidFill>
                  <a:srgbClr val="0099CC"/>
                </a:solidFill>
              </a:rPr>
              <a:t>		Develop and strengthening partnerships: active intervention from 					course leaders/industry liaison staff (industry visits, industry breakfasts)</a:t>
            </a:r>
          </a:p>
          <a:p>
            <a:r>
              <a:rPr lang="en-AU" sz="2400" b="1" dirty="0">
                <a:solidFill>
                  <a:srgbClr val="0099CC"/>
                </a:solidFill>
              </a:rPr>
              <a:t>	</a:t>
            </a:r>
            <a:r>
              <a:rPr lang="en-AU" sz="2400" dirty="0">
                <a:solidFill>
                  <a:srgbClr val="0099CC"/>
                </a:solidFill>
              </a:rPr>
              <a:t> 	</a:t>
            </a:r>
            <a:r>
              <a:rPr lang="en-AU" sz="2400" b="1" dirty="0">
                <a:solidFill>
                  <a:srgbClr val="0099CC"/>
                </a:solidFill>
              </a:rPr>
              <a:t>Establish</a:t>
            </a:r>
            <a:r>
              <a:rPr lang="en-AU" sz="2400" dirty="0">
                <a:solidFill>
                  <a:srgbClr val="0099CC"/>
                </a:solidFill>
              </a:rPr>
              <a:t> </a:t>
            </a:r>
            <a:r>
              <a:rPr lang="en-AU" sz="2400" b="1" dirty="0">
                <a:solidFill>
                  <a:srgbClr val="0099CC"/>
                </a:solidFill>
              </a:rPr>
              <a:t>research </a:t>
            </a:r>
            <a:r>
              <a:rPr lang="en-AU" sz="2400" dirty="0">
                <a:solidFill>
                  <a:srgbClr val="0099CC"/>
                </a:solidFill>
              </a:rPr>
              <a:t>a</a:t>
            </a:r>
            <a:r>
              <a:rPr lang="en-AU" sz="2400" b="1" dirty="0">
                <a:solidFill>
                  <a:srgbClr val="0099CC"/>
                </a:solidFill>
              </a:rPr>
              <a:t>dvisory bodies: secure the services of industry and 			professional leaders </a:t>
            </a:r>
          </a:p>
          <a:p>
            <a:r>
              <a:rPr lang="en-AU" sz="2400" b="1" dirty="0">
                <a:solidFill>
                  <a:srgbClr val="0099CC"/>
                </a:solidFill>
              </a:rPr>
              <a:t>		Facilitate industry mentorship and information-sharing; </a:t>
            </a:r>
          </a:p>
          <a:p>
            <a:r>
              <a:rPr lang="en-AU" sz="2400" b="1" dirty="0">
                <a:solidFill>
                  <a:srgbClr val="0099CC"/>
                </a:solidFill>
              </a:rPr>
              <a:t>		Seek support for jointly financed shared adjunct appointments or 			 		between TAFE and industry; </a:t>
            </a:r>
          </a:p>
          <a:p>
            <a:r>
              <a:rPr lang="en-AU" sz="2400" b="1" dirty="0">
                <a:solidFill>
                  <a:srgbClr val="0099CC"/>
                </a:solidFill>
              </a:rPr>
              <a:t> 		Source sponsorship funds for research and innovation projects; and</a:t>
            </a:r>
          </a:p>
          <a:p>
            <a:r>
              <a:rPr lang="en-AU" sz="2400" b="1" dirty="0">
                <a:solidFill>
                  <a:srgbClr val="0099CC"/>
                </a:solidFill>
              </a:rPr>
              <a:t>       Ensure that the partnership is maintained.</a:t>
            </a:r>
          </a:p>
          <a:p>
            <a:pPr marL="0" indent="0">
              <a:buNone/>
            </a:pPr>
            <a:endParaRPr lang="en-AU" sz="2400" b="1" dirty="0">
              <a:solidFill>
                <a:srgbClr val="0099CC"/>
              </a:solidFill>
            </a:endParaRPr>
          </a:p>
          <a:p>
            <a:endParaRPr lang="en-AU" sz="32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1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F73FB-1A07-445B-8C34-F5CBBE39B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402003"/>
            <a:ext cx="11785600" cy="533400"/>
          </a:xfrm>
        </p:spPr>
        <p:txBody>
          <a:bodyPr/>
          <a:lstStyle/>
          <a:p>
            <a:r>
              <a:rPr lang="en-AU" sz="3200" dirty="0"/>
              <a:t>Developing a research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6E5DA8-571B-4DEB-ABF3-EFAFE5419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sz="32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sz="32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sz="36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rgbClr val="0099CC"/>
                </a:solidFill>
              </a:rPr>
              <a:t>		How is a research proposal developed?</a:t>
            </a:r>
            <a:endParaRPr lang="en-AU" sz="32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1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800" dirty="0" smtClean="0"/>
              <a:t>Exercise 2-Developing </a:t>
            </a:r>
            <a:r>
              <a:rPr lang="en-AU" sz="2800" dirty="0"/>
              <a:t>applied research proposals with industry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solidFill>
                  <a:srgbClr val="0099CC"/>
                </a:solidFill>
              </a:rPr>
              <a:t>What is the potential for applied research in collaboration with external partners in your faculty and /or department?  What has been done already? </a:t>
            </a:r>
          </a:p>
          <a:p>
            <a:endParaRPr lang="en-AU" sz="2800" b="1" dirty="0">
              <a:solidFill>
                <a:srgbClr val="0099CC"/>
              </a:solidFill>
            </a:endParaRPr>
          </a:p>
          <a:p>
            <a:r>
              <a:rPr lang="en-AU" sz="2800" b="1" dirty="0">
                <a:solidFill>
                  <a:srgbClr val="0099CC"/>
                </a:solidFill>
              </a:rPr>
              <a:t>Barriers to developing applied research projects with industry or other external partners? How might these potential barriers be overcome? </a:t>
            </a:r>
          </a:p>
          <a:p>
            <a:endParaRPr lang="en-AU" sz="2800" b="1" dirty="0">
              <a:solidFill>
                <a:srgbClr val="0099CC"/>
              </a:solidFill>
            </a:endParaRPr>
          </a:p>
          <a:p>
            <a:r>
              <a:rPr lang="en-AU" sz="2800" b="1" dirty="0">
                <a:solidFill>
                  <a:srgbClr val="0099CC"/>
                </a:solidFill>
              </a:rPr>
              <a:t>Getting started… assume you have a partner-what are the steps to  develop a research proposal?</a:t>
            </a:r>
          </a:p>
          <a:p>
            <a:endParaRPr lang="en-AU" sz="2800" b="1" dirty="0">
              <a:solidFill>
                <a:srgbClr val="0099CC"/>
              </a:solidFill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1753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800" dirty="0" smtClean="0"/>
              <a:t>Exercise 3. </a:t>
            </a:r>
            <a:r>
              <a:rPr lang="en-AU" sz="2800" dirty="0"/>
              <a:t>Developing the proposal: some initial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1" indent="0" defTabSz="914400">
              <a:spcBef>
                <a:spcPct val="0"/>
              </a:spcBef>
              <a:buNone/>
            </a:pPr>
            <a:r>
              <a:rPr lang="en-AU" altLang="en-US" sz="2800" b="1" dirty="0">
                <a:solidFill>
                  <a:srgbClr val="0099CC"/>
                </a:solidFill>
                <a:ea typeface="Calibri" panose="020F0502020204030204" pitchFamily="34" charset="0"/>
                <a:cs typeface="URWPalladioL-Roma"/>
              </a:rPr>
              <a:t>Determine a key question and the target of the research.  </a:t>
            </a:r>
            <a:endParaRPr lang="en-AU" altLang="en-US" sz="2400" b="1" dirty="0">
              <a:solidFill>
                <a:srgbClr val="0099CC"/>
              </a:solidFill>
              <a:ea typeface="Calibri" panose="020F0502020204030204" pitchFamily="34" charset="0"/>
              <a:cs typeface="URWPalladioL-Roma"/>
            </a:endParaRPr>
          </a:p>
          <a:p>
            <a:pPr defTabSz="914400">
              <a:spcBef>
                <a:spcPct val="0"/>
              </a:spcBef>
            </a:pPr>
            <a:endParaRPr lang="en-AU" altLang="en-US" sz="2000" b="1" dirty="0">
              <a:solidFill>
                <a:srgbClr val="0099CC"/>
              </a:solidFill>
            </a:endParaRPr>
          </a:p>
          <a:p>
            <a:pPr marL="0" defTabSz="914400">
              <a:spcBef>
                <a:spcPct val="0"/>
              </a:spcBef>
            </a:pPr>
            <a:r>
              <a:rPr lang="en-AU" altLang="en-US" sz="2400" b="1" dirty="0">
                <a:solidFill>
                  <a:srgbClr val="0099CC"/>
                </a:solidFill>
                <a:ea typeface="Calibri" panose="020F0502020204030204" pitchFamily="34" charset="0"/>
              </a:rPr>
              <a:t>      Characterise your group’s proposed research in terms of: key questions, 	potential interested parties, likely competitors, expected outcomes.</a:t>
            </a:r>
          </a:p>
          <a:p>
            <a:pPr marL="0" indent="0" defTabSz="914400">
              <a:spcBef>
                <a:spcPct val="0"/>
              </a:spcBef>
              <a:buNone/>
            </a:pPr>
            <a:endParaRPr lang="en-AU" altLang="en-US" sz="2400" b="1" dirty="0">
              <a:solidFill>
                <a:srgbClr val="0099CC"/>
              </a:solidFill>
            </a:endParaRPr>
          </a:p>
          <a:p>
            <a:pPr marL="0" defTabSz="914400">
              <a:spcBef>
                <a:spcPct val="0"/>
              </a:spcBef>
            </a:pPr>
            <a:r>
              <a:rPr lang="en-AU" altLang="en-US" sz="2400" b="1" dirty="0">
                <a:solidFill>
                  <a:srgbClr val="0099CC"/>
                </a:solidFill>
                <a:ea typeface="Calibri" panose="020F0502020204030204" pitchFamily="34" charset="0"/>
                <a:cs typeface="URWPalladioL-Roma"/>
              </a:rPr>
              <a:t>        Identify resources needed: </a:t>
            </a:r>
            <a:r>
              <a:rPr lang="en-AU" altLang="en-US" sz="2400" b="1" dirty="0">
                <a:solidFill>
                  <a:srgbClr val="0099CC"/>
                </a:solidFill>
                <a:ea typeface="Calibri" panose="020F0502020204030204" pitchFamily="34" charset="0"/>
              </a:rPr>
              <a:t>develop a resource list for your field of 	interest in terms of:  journals, databases and other materials. </a:t>
            </a:r>
          </a:p>
          <a:p>
            <a:pPr marL="0" indent="0" defTabSz="914400">
              <a:spcBef>
                <a:spcPct val="0"/>
              </a:spcBef>
              <a:buNone/>
            </a:pPr>
            <a:endParaRPr lang="en-AU" altLang="en-US" sz="2400" b="1" dirty="0">
              <a:solidFill>
                <a:srgbClr val="0099CC"/>
              </a:solidFill>
              <a:ea typeface="Calibri" panose="020F0502020204030204" pitchFamily="34" charset="0"/>
            </a:endParaRPr>
          </a:p>
          <a:p>
            <a:pPr marL="0" defTabSz="914400">
              <a:spcBef>
                <a:spcPct val="0"/>
              </a:spcBef>
            </a:pPr>
            <a:r>
              <a:rPr lang="en-AU" altLang="en-US" sz="2400" b="1" dirty="0">
                <a:solidFill>
                  <a:srgbClr val="0099CC"/>
                </a:solidFill>
                <a:ea typeface="Calibri" panose="020F0502020204030204" pitchFamily="34" charset="0"/>
                <a:cs typeface="URWPalladioL-Roma"/>
              </a:rPr>
              <a:t>        Do we have the necessary expertise to undertake such a study: </a:t>
            </a:r>
          </a:p>
          <a:p>
            <a:pPr marL="0" indent="0" defTabSz="914400">
              <a:spcBef>
                <a:spcPct val="0"/>
              </a:spcBef>
              <a:buNone/>
            </a:pPr>
            <a:r>
              <a:rPr lang="en-AU" altLang="en-US" sz="2400" b="1" dirty="0">
                <a:solidFill>
                  <a:srgbClr val="0099CC"/>
                </a:solidFill>
                <a:ea typeface="Calibri" panose="020F0502020204030204" pitchFamily="34" charset="0"/>
                <a:cs typeface="URWPalladioL-Roma"/>
              </a:rPr>
              <a:t>            e.g. journals; web resources; facilities, and equipment?</a:t>
            </a:r>
          </a:p>
          <a:p>
            <a:pPr marL="0" indent="0" defTabSz="914400">
              <a:spcBef>
                <a:spcPct val="0"/>
              </a:spcBef>
              <a:buNone/>
            </a:pPr>
            <a:endParaRPr lang="en-AU" altLang="en-US" sz="2400" b="1" dirty="0">
              <a:solidFill>
                <a:srgbClr val="0099CC"/>
              </a:solidFill>
              <a:ea typeface="Calibri" panose="020F0502020204030204" pitchFamily="34" charset="0"/>
              <a:cs typeface="URWPalladioL-Roma"/>
            </a:endParaRPr>
          </a:p>
          <a:p>
            <a:pPr marL="0" defTabSz="914400">
              <a:spcBef>
                <a:spcPct val="0"/>
              </a:spcBef>
              <a:buNone/>
            </a:pPr>
            <a:r>
              <a:rPr lang="en-AU" altLang="en-US" sz="2400" b="1" dirty="0">
                <a:solidFill>
                  <a:srgbClr val="0099CC"/>
                </a:solidFill>
                <a:ea typeface="Calibri" panose="020F0502020204030204" pitchFamily="34" charset="0"/>
                <a:cs typeface="URWPalladioL-Roma"/>
              </a:rPr>
              <a:t> </a:t>
            </a:r>
            <a:endParaRPr lang="en-AU" altLang="en-US" sz="2400" b="1" dirty="0">
              <a:solidFill>
                <a:srgbClr val="0099CC"/>
              </a:solidFill>
            </a:endParaRPr>
          </a:p>
          <a:p>
            <a:pPr marL="0" defTabSz="914400">
              <a:spcBef>
                <a:spcPct val="0"/>
              </a:spcBef>
              <a:buNone/>
            </a:pPr>
            <a:endParaRPr lang="en-AU" altLang="en-US" sz="20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2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66" y="428128"/>
            <a:ext cx="11785600" cy="533400"/>
          </a:xfrm>
        </p:spPr>
        <p:txBody>
          <a:bodyPr/>
          <a:lstStyle/>
          <a:p>
            <a:r>
              <a:rPr lang="en-AU" sz="3200" dirty="0"/>
              <a:t>Developing a written proposal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400" b="1" dirty="0">
                <a:solidFill>
                  <a:srgbClr val="0099CC"/>
                </a:solidFill>
              </a:rPr>
              <a:t>Identify the project’s objective and the key issue or problem it would investigate.  Resolve IP issues</a:t>
            </a:r>
          </a:p>
          <a:p>
            <a:r>
              <a:rPr lang="en-AU" sz="2400" b="1" dirty="0">
                <a:solidFill>
                  <a:srgbClr val="0099CC"/>
                </a:solidFill>
              </a:rPr>
              <a:t>Outline the nature of the research collaboration, including information about proposed 	project, e.g. is it research and development or innovation (e.g. work process), the testing or validation of a product, </a:t>
            </a:r>
          </a:p>
          <a:p>
            <a:r>
              <a:rPr lang="en-AU" sz="2400" b="1" dirty="0">
                <a:solidFill>
                  <a:srgbClr val="0099CC"/>
                </a:solidFill>
              </a:rPr>
              <a:t>Determine whether student involvement is required or available, e.g. placement or internship.</a:t>
            </a:r>
          </a:p>
          <a:p>
            <a:pPr lvl="0"/>
            <a:r>
              <a:rPr lang="en-AU" sz="2400" b="1" dirty="0">
                <a:solidFill>
                  <a:srgbClr val="0099CC"/>
                </a:solidFill>
              </a:rPr>
              <a:t>Suggest benefits (i.e. outcomes) and challenges that such a project would bring to the company or organisation</a:t>
            </a:r>
          </a:p>
          <a:p>
            <a:pPr lvl="0"/>
            <a:r>
              <a:rPr lang="en-AU" sz="2400" b="1" dirty="0">
                <a:solidFill>
                  <a:srgbClr val="0099CC"/>
                </a:solidFill>
              </a:rPr>
              <a:t>Resources that the company or organisation might provide in support of the project</a:t>
            </a:r>
          </a:p>
          <a:p>
            <a:pPr lvl="0"/>
            <a:r>
              <a:rPr lang="en-AU" sz="2400" b="1" dirty="0">
                <a:solidFill>
                  <a:srgbClr val="0099CC"/>
                </a:solidFill>
              </a:rPr>
              <a:t>When would the project commence and when would it be completed?</a:t>
            </a:r>
          </a:p>
          <a:p>
            <a:endParaRPr lang="en-AU" sz="2400" b="1" dirty="0">
              <a:solidFill>
                <a:srgbClr val="0099CC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482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Case study-Partnering with industry: evolution of an applied research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400" b="1" dirty="0">
                <a:solidFill>
                  <a:srgbClr val="0099CC"/>
                </a:solidFill>
              </a:rPr>
              <a:t>Industry problem</a:t>
            </a:r>
            <a:r>
              <a:rPr lang="en-AU" sz="2400" dirty="0">
                <a:solidFill>
                  <a:srgbClr val="0099CC"/>
                </a:solidFill>
              </a:rPr>
              <a:t>-challenge to forest and wood products industry from pre-fabricated or alternative products-concrete slabs in place of timber floors and steel framing in place of timber.</a:t>
            </a:r>
          </a:p>
        </p:txBody>
      </p:sp>
      <p:pic>
        <p:nvPicPr>
          <p:cNvPr id="4" name="Content Placeholder 5" descr="F:\DCIM\102ND600\DSC_342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8500"/>
          <a:stretch>
            <a:fillRect/>
          </a:stretch>
        </p:blipFill>
        <p:spPr bwMode="auto">
          <a:xfrm>
            <a:off x="3975853" y="2285039"/>
            <a:ext cx="4214812" cy="3625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2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800" dirty="0"/>
              <a:t>Partnering with industry: evolution of an applied research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400" b="1" dirty="0">
                <a:solidFill>
                  <a:srgbClr val="0099CC"/>
                </a:solidFill>
              </a:rPr>
              <a:t>Industry response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0099CC"/>
                </a:solidFill>
              </a:rPr>
              <a:t>     Research project to develop an alternative to concrete slabs that could be used across a range of conditions.  Design and build a systems based, pre-fabricated ground floor system</a:t>
            </a:r>
          </a:p>
          <a:p>
            <a:pPr marL="0" indent="0">
              <a:buNone/>
            </a:pPr>
            <a:endParaRPr lang="en-AU" sz="2000" dirty="0">
              <a:solidFill>
                <a:srgbClr val="0099CC"/>
              </a:solidFill>
            </a:endParaRPr>
          </a:p>
        </p:txBody>
      </p:sp>
      <p:pic>
        <p:nvPicPr>
          <p:cNvPr id="4" name="Picture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5" b="14995"/>
          <a:stretch>
            <a:fillRect/>
          </a:stretch>
        </p:blipFill>
        <p:spPr bwMode="auto">
          <a:xfrm>
            <a:off x="3503712" y="2430194"/>
            <a:ext cx="5328592" cy="315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3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/>
              <a:t>The workshop: developing proposals for applied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sz="2400" b="1" dirty="0">
              <a:solidFill>
                <a:srgbClr val="0099CC"/>
              </a:solidFill>
            </a:endParaRPr>
          </a:p>
          <a:p>
            <a:r>
              <a:rPr lang="en-AU" sz="2800" b="1" dirty="0">
                <a:solidFill>
                  <a:srgbClr val="0099CC"/>
                </a:solidFill>
              </a:rPr>
              <a:t>Why work with industry on applied research?</a:t>
            </a:r>
          </a:p>
          <a:p>
            <a:endParaRPr lang="en-AU" sz="28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sz="2800" b="1" dirty="0">
              <a:solidFill>
                <a:srgbClr val="0099CC"/>
              </a:solidFill>
            </a:endParaRPr>
          </a:p>
          <a:p>
            <a:r>
              <a:rPr lang="en-AU" sz="2800" b="1" dirty="0">
                <a:solidFill>
                  <a:srgbClr val="0099CC"/>
                </a:solidFill>
              </a:rPr>
              <a:t>Who are our industry partners? How do we develop partnerships with industry?</a:t>
            </a:r>
          </a:p>
          <a:p>
            <a:endParaRPr lang="en-AU" sz="28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2800" b="1" dirty="0">
                <a:solidFill>
                  <a:srgbClr val="0099CC"/>
                </a:solidFill>
              </a:rPr>
              <a:t> </a:t>
            </a:r>
          </a:p>
          <a:p>
            <a:r>
              <a:rPr lang="en-AU" sz="2800" b="1" dirty="0">
                <a:solidFill>
                  <a:srgbClr val="0099CC"/>
                </a:solidFill>
              </a:rPr>
              <a:t>How is an applied research project developed?</a:t>
            </a:r>
          </a:p>
          <a:p>
            <a:pPr marL="0" indent="0">
              <a:buNone/>
            </a:pPr>
            <a:r>
              <a:rPr lang="en-AU" sz="2800" b="1" dirty="0">
                <a:solidFill>
                  <a:srgbClr val="0099CC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5265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800" dirty="0"/>
              <a:t>Developing the proposal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0099CC"/>
                </a:solidFill>
              </a:rPr>
              <a:t>	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0099CC"/>
                </a:solidFill>
              </a:rPr>
              <a:t>	</a:t>
            </a:r>
            <a:r>
              <a:rPr lang="en-AU" sz="2400" b="1" dirty="0">
                <a:solidFill>
                  <a:srgbClr val="0099CC"/>
                </a:solidFill>
              </a:rPr>
              <a:t>Partnerships:</a:t>
            </a:r>
            <a:r>
              <a:rPr lang="en-AU" sz="2400" dirty="0">
                <a:solidFill>
                  <a:srgbClr val="0099CC"/>
                </a:solidFill>
              </a:rPr>
              <a:t> truss and frame manufacturers, </a:t>
            </a:r>
            <a:r>
              <a:rPr lang="en-AU" sz="2400" dirty="0" smtClean="0">
                <a:solidFill>
                  <a:srgbClr val="0099CC"/>
                </a:solidFill>
              </a:rPr>
              <a:t>industry councils, design 								companies, </a:t>
            </a:r>
            <a:r>
              <a:rPr lang="en-AU" sz="2400" dirty="0">
                <a:solidFill>
                  <a:srgbClr val="0099CC"/>
                </a:solidFill>
              </a:rPr>
              <a:t>TAFE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0099CC"/>
                </a:solidFill>
              </a:rPr>
              <a:t>	</a:t>
            </a:r>
            <a:r>
              <a:rPr lang="en-AU" sz="2400" b="1" dirty="0">
                <a:solidFill>
                  <a:srgbClr val="0099CC"/>
                </a:solidFill>
              </a:rPr>
              <a:t>Resources:</a:t>
            </a:r>
            <a:r>
              <a:rPr lang="en-AU" sz="2400" dirty="0">
                <a:solidFill>
                  <a:srgbClr val="0099CC"/>
                </a:solidFill>
              </a:rPr>
              <a:t>   direct </a:t>
            </a:r>
            <a:r>
              <a:rPr lang="en-AU" sz="2400" dirty="0" smtClean="0">
                <a:solidFill>
                  <a:srgbClr val="0099CC"/>
                </a:solidFill>
              </a:rPr>
              <a:t>funding, building research laboratory, </a:t>
            </a:r>
            <a:r>
              <a:rPr lang="en-AU" sz="2400" dirty="0">
                <a:solidFill>
                  <a:srgbClr val="0099CC"/>
                </a:solidFill>
              </a:rPr>
              <a:t>in-kind industry support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0099CC"/>
                </a:solidFill>
              </a:rPr>
              <a:t>	</a:t>
            </a:r>
            <a:r>
              <a:rPr lang="en-AU" sz="2400" b="1" dirty="0">
                <a:solidFill>
                  <a:srgbClr val="0099CC"/>
                </a:solidFill>
              </a:rPr>
              <a:t>Research team: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0099CC"/>
                </a:solidFill>
              </a:rPr>
              <a:t>	                     </a:t>
            </a:r>
            <a:r>
              <a:rPr lang="en-AU" sz="2400" dirty="0" smtClean="0">
                <a:solidFill>
                  <a:srgbClr val="0099CC"/>
                </a:solidFill>
              </a:rPr>
              <a:t>design company</a:t>
            </a:r>
            <a:endParaRPr lang="en-AU" sz="2400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0099CC"/>
                </a:solidFill>
              </a:rPr>
              <a:t>	                     </a:t>
            </a:r>
            <a:r>
              <a:rPr lang="en-AU" sz="2400" dirty="0" smtClean="0">
                <a:solidFill>
                  <a:srgbClr val="0099CC"/>
                </a:solidFill>
              </a:rPr>
              <a:t>building research laboratory </a:t>
            </a:r>
            <a:r>
              <a:rPr lang="en-AU" sz="2400" dirty="0">
                <a:solidFill>
                  <a:srgbClr val="0099CC"/>
                </a:solidFill>
              </a:rPr>
              <a:t>laboratory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0099CC"/>
                </a:solidFill>
              </a:rPr>
              <a:t>	                     TAFE-provision of technical expertise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0099CC"/>
                </a:solidFill>
              </a:rPr>
              <a:t>	                     Builder-installation of prototype on site</a:t>
            </a:r>
          </a:p>
          <a:p>
            <a:endParaRPr lang="en-AU" dirty="0"/>
          </a:p>
          <a:p>
            <a:pPr marL="0" indent="0">
              <a:buNone/>
            </a:pPr>
            <a:endParaRPr lang="en-AU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8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/>
              <a:t>Cycle of applied research and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501" y="1142986"/>
            <a:ext cx="11785559" cy="4786345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rgbClr val="0099CC"/>
                </a:solidFill>
              </a:rPr>
              <a:t>Modular flooring: the process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0318859"/>
              </p:ext>
            </p:extLst>
          </p:nvPr>
        </p:nvGraphicFramePr>
        <p:xfrm>
          <a:off x="2495600" y="1125118"/>
          <a:ext cx="8128000" cy="478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29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800" dirty="0"/>
              <a:t>The workshop: applied research and industry projects- a re-cap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sz="24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rgbClr val="0099CC"/>
                </a:solidFill>
              </a:rPr>
              <a:t>Questions to consider…</a:t>
            </a:r>
          </a:p>
          <a:p>
            <a:r>
              <a:rPr lang="en-AU" sz="2400" b="1" dirty="0">
                <a:solidFill>
                  <a:srgbClr val="0099CC"/>
                </a:solidFill>
              </a:rPr>
              <a:t>What is the potential for applied research and innovation projects in collaboration with external partners in your faculty and /or department?  What has been done already? </a:t>
            </a:r>
          </a:p>
          <a:p>
            <a:endParaRPr lang="en-AU" sz="2400" b="1" dirty="0">
              <a:solidFill>
                <a:srgbClr val="0099CC"/>
              </a:solidFill>
            </a:endParaRPr>
          </a:p>
          <a:p>
            <a:r>
              <a:rPr lang="en-AU" sz="2400" b="1" dirty="0">
                <a:solidFill>
                  <a:srgbClr val="0099CC"/>
                </a:solidFill>
              </a:rPr>
              <a:t>Are there barriers to developing applied research projects with industry or other external partners? How might these potential barriers be overcome? </a:t>
            </a:r>
          </a:p>
          <a:p>
            <a:endParaRPr lang="en-AU" sz="2400" b="1" dirty="0">
              <a:solidFill>
                <a:srgbClr val="0099CC"/>
              </a:solidFill>
            </a:endParaRPr>
          </a:p>
          <a:p>
            <a:r>
              <a:rPr lang="en-AU" sz="2400" b="1" dirty="0">
                <a:solidFill>
                  <a:srgbClr val="0099CC"/>
                </a:solidFill>
              </a:rPr>
              <a:t>How do we get started in developing applied research and innovation projects with an industry/community link? What are the steps to be taken?</a:t>
            </a:r>
          </a:p>
          <a:p>
            <a:endParaRPr lang="en-AU" sz="2400" b="1" dirty="0">
              <a:solidFill>
                <a:srgbClr val="0099CC"/>
              </a:solidFill>
            </a:endParaRPr>
          </a:p>
          <a:p>
            <a:endParaRPr lang="en-AU" sz="2400" b="1" dirty="0">
              <a:solidFill>
                <a:srgbClr val="0099CC"/>
              </a:solidFill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4970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623F5-BDBA-4EE7-83B9-E81D742A0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 smtClean="0"/>
              <a:t>Firstly- a profile </a:t>
            </a:r>
            <a:r>
              <a:rPr lang="en-AU" sz="3200" dirty="0"/>
              <a:t>of our workshop participants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78F511-C4FB-40F6-B269-90F8AADAC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u="sng" dirty="0" smtClean="0">
                <a:solidFill>
                  <a:srgbClr val="0099CC"/>
                </a:solidFill>
              </a:rPr>
              <a:t>Your industry sector</a:t>
            </a:r>
            <a:r>
              <a:rPr lang="en-AU" sz="2800" b="1" dirty="0" smtClean="0">
                <a:solidFill>
                  <a:srgbClr val="0099CC"/>
                </a:solidFill>
              </a:rPr>
              <a:t>?</a:t>
            </a:r>
            <a:r>
              <a:rPr lang="en-AU" sz="2800" b="1" dirty="0">
                <a:solidFill>
                  <a:srgbClr val="0099CC"/>
                </a:solidFill>
              </a:rPr>
              <a:t>-</a:t>
            </a:r>
            <a:r>
              <a:rPr lang="en-AU" sz="2800" b="1" dirty="0" smtClean="0">
                <a:solidFill>
                  <a:srgbClr val="0099CC"/>
                </a:solidFill>
              </a:rPr>
              <a:t>Business</a:t>
            </a:r>
            <a:r>
              <a:rPr lang="en-AU" sz="2800" b="1" dirty="0">
                <a:solidFill>
                  <a:srgbClr val="0099CC"/>
                </a:solidFill>
              </a:rPr>
              <a:t>; Business Development; Building; Community Services; Design; Education and Training; Fitness; Health; Horticulture/Environment; Hospitality; IT.</a:t>
            </a:r>
          </a:p>
          <a:p>
            <a:endParaRPr lang="en-AU" sz="2800" b="1" dirty="0">
              <a:solidFill>
                <a:srgbClr val="0099CC"/>
              </a:solidFill>
            </a:endParaRPr>
          </a:p>
          <a:p>
            <a:r>
              <a:rPr lang="en-AU" sz="2800" b="1" u="sng" dirty="0">
                <a:solidFill>
                  <a:srgbClr val="0099CC"/>
                </a:solidFill>
              </a:rPr>
              <a:t>Your </a:t>
            </a:r>
            <a:r>
              <a:rPr lang="en-AU" sz="2800" b="1" u="sng" dirty="0" smtClean="0">
                <a:solidFill>
                  <a:srgbClr val="0099CC"/>
                </a:solidFill>
              </a:rPr>
              <a:t>organisation?</a:t>
            </a:r>
            <a:r>
              <a:rPr lang="en-AU" sz="2800" b="1" dirty="0" smtClean="0">
                <a:solidFill>
                  <a:srgbClr val="0099CC"/>
                </a:solidFill>
              </a:rPr>
              <a:t>-</a:t>
            </a:r>
            <a:r>
              <a:rPr lang="en-AU" sz="2800" b="1" dirty="0">
                <a:solidFill>
                  <a:srgbClr val="0099CC"/>
                </a:solidFill>
              </a:rPr>
              <a:t>Does it conduct applied research? Is it captured in a strategic plan? How is it carried out-project, individual, class based?</a:t>
            </a:r>
          </a:p>
          <a:p>
            <a:endParaRPr lang="en-AU" sz="2800" b="1" dirty="0">
              <a:solidFill>
                <a:srgbClr val="0099CC"/>
              </a:solidFill>
            </a:endParaRPr>
          </a:p>
          <a:p>
            <a:r>
              <a:rPr lang="en-AU" sz="2800" b="1" dirty="0">
                <a:solidFill>
                  <a:srgbClr val="0099CC"/>
                </a:solidFill>
              </a:rPr>
              <a:t>Is industry involved in </a:t>
            </a:r>
            <a:r>
              <a:rPr lang="en-AU" sz="2800" b="1" dirty="0" smtClean="0">
                <a:solidFill>
                  <a:srgbClr val="0099CC"/>
                </a:solidFill>
              </a:rPr>
              <a:t>applied </a:t>
            </a:r>
            <a:r>
              <a:rPr lang="en-AU" sz="2800" b="1" dirty="0">
                <a:solidFill>
                  <a:srgbClr val="0099CC"/>
                </a:solidFill>
              </a:rPr>
              <a:t>research?  How?</a:t>
            </a:r>
          </a:p>
          <a:p>
            <a:pPr marL="0" indent="0">
              <a:buNone/>
            </a:pPr>
            <a:endParaRPr lang="en-AU" sz="28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6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 smtClean="0"/>
              <a:t>Applied Research</a:t>
            </a:r>
            <a:r>
              <a:rPr lang="en-AU" sz="3200" dirty="0"/>
              <a:t>:</a:t>
            </a:r>
            <a:r>
              <a:rPr lang="en-AU" sz="3200" dirty="0" smtClean="0"/>
              <a:t> what is it?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rgbClr val="00B0F0"/>
                </a:solidFill>
                <a:cs typeface="Times New Roman" panose="02020603050405020304" pitchFamily="18" charset="0"/>
              </a:rPr>
              <a:t>		</a:t>
            </a:r>
            <a:endParaRPr lang="en-AU" dirty="0">
              <a:solidFill>
                <a:srgbClr val="0099CC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4777744"/>
              </p:ext>
            </p:extLst>
          </p:nvPr>
        </p:nvGraphicFramePr>
        <p:xfrm>
          <a:off x="1055440" y="1241876"/>
          <a:ext cx="5832648" cy="458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22EC62-6345-4CA9-B538-E55F4807D178}"/>
              </a:ext>
            </a:extLst>
          </p:cNvPr>
          <p:cNvSpPr/>
          <p:nvPr/>
        </p:nvSpPr>
        <p:spPr>
          <a:xfrm>
            <a:off x="7176120" y="2828836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u="sng" dirty="0">
                <a:solidFill>
                  <a:srgbClr val="0099CC"/>
                </a:solidFill>
              </a:rPr>
              <a:t>applied research</a:t>
            </a:r>
            <a:r>
              <a:rPr lang="en-AU" sz="2400" b="1" dirty="0">
                <a:solidFill>
                  <a:srgbClr val="0099CC"/>
                </a:solidFill>
              </a:rPr>
              <a:t>: the systematic application of existing or new research/knowledge to the production/improvement of new  materials, products, services, devices, policies or systems.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5786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812EF-2CFC-47DE-BFF3-4C076BCF8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/>
              <a:t>Universities and TAFE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CD958C-A0DF-415D-B423-B60BED5D88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  <a:p>
            <a:pPr marL="0" indent="0">
              <a:buNone/>
            </a:pPr>
            <a:endParaRPr lang="en-AU" sz="36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sz="36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rgbClr val="0099CC"/>
                </a:solidFill>
              </a:rPr>
              <a:t>					A study of two systems</a:t>
            </a:r>
          </a:p>
        </p:txBody>
      </p:sp>
    </p:spTree>
    <p:extLst>
      <p:ext uri="{BB962C8B-B14F-4D97-AF65-F5344CB8AC3E}">
        <p14:creationId xmlns:p14="http://schemas.microsoft.com/office/powerpoint/2010/main" val="264686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54047-052A-4B8E-AD94-ED5D87BF6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/>
              <a:t>Universities Australia  and ‘Clever Collaborations</a:t>
            </a:r>
            <a:r>
              <a:rPr lang="en-AU" sz="3200" dirty="0" smtClean="0"/>
              <a:t>’ 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B1322C-FBA1-47FF-983E-CC88075A4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099CC"/>
                </a:solidFill>
              </a:rPr>
              <a:t>University applied research and </a:t>
            </a:r>
            <a:r>
              <a:rPr lang="en-AU" sz="2800" b="1" dirty="0" smtClean="0">
                <a:solidFill>
                  <a:srgbClr val="0099CC"/>
                </a:solidFill>
              </a:rPr>
              <a:t>industry</a:t>
            </a:r>
          </a:p>
          <a:p>
            <a:pPr marL="0" indent="0">
              <a:buNone/>
            </a:pPr>
            <a:endParaRPr lang="en-AU" sz="2400" b="1" dirty="0" smtClean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2400" b="1" dirty="0" smtClean="0">
                <a:solidFill>
                  <a:srgbClr val="0099CC"/>
                </a:solidFill>
              </a:rPr>
              <a:t>‘( Universities)…are a vast resource of research and innovation for both business and community groups.’</a:t>
            </a:r>
          </a:p>
          <a:p>
            <a:pPr marL="0" indent="0">
              <a:buNone/>
            </a:pPr>
            <a:endParaRPr lang="en-AU" sz="24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AU" sz="2400" b="1" dirty="0" smtClean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2400" b="1" dirty="0" smtClean="0">
                <a:solidFill>
                  <a:srgbClr val="0099CC"/>
                </a:solidFill>
              </a:rPr>
              <a:t>‘…if you have a complex challenge…come and talk to one of Australia’s world class universities about how we can work together.’</a:t>
            </a:r>
          </a:p>
          <a:p>
            <a:pPr marL="0" indent="0">
              <a:buNone/>
            </a:pPr>
            <a:endParaRPr lang="en-AU" sz="2400" b="1" dirty="0" smtClean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rgbClr val="0099CC"/>
                </a:solidFill>
              </a:rPr>
              <a:t>	</a:t>
            </a:r>
            <a:r>
              <a:rPr lang="en-AU" sz="2400" b="1" dirty="0" smtClean="0">
                <a:solidFill>
                  <a:srgbClr val="0099CC"/>
                </a:solidFill>
              </a:rPr>
              <a:t>								(Universities Australia, </a:t>
            </a:r>
            <a:r>
              <a:rPr lang="en-AU" sz="2400" b="1" i="1" dirty="0" smtClean="0">
                <a:solidFill>
                  <a:srgbClr val="0099CC"/>
                </a:solidFill>
              </a:rPr>
              <a:t>Clever Collaborations, p.5</a:t>
            </a:r>
            <a:r>
              <a:rPr lang="en-AU" sz="2400" b="1" i="1" dirty="0">
                <a:solidFill>
                  <a:srgbClr val="0099CC"/>
                </a:solidFill>
              </a:rPr>
              <a:t> </a:t>
            </a:r>
            <a:r>
              <a:rPr lang="en-AU" sz="2400" b="1" i="1" dirty="0" smtClean="0">
                <a:solidFill>
                  <a:srgbClr val="0099CC"/>
                </a:solidFill>
              </a:rPr>
              <a:t>)</a:t>
            </a:r>
            <a:r>
              <a:rPr lang="en-AU" sz="2400" b="1" dirty="0" smtClean="0">
                <a:solidFill>
                  <a:srgbClr val="0099CC"/>
                </a:solidFill>
              </a:rPr>
              <a:t> </a:t>
            </a:r>
            <a:endParaRPr lang="en-AU" sz="24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59" y="116632"/>
            <a:ext cx="11785600" cy="864096"/>
          </a:xfrm>
        </p:spPr>
        <p:txBody>
          <a:bodyPr/>
          <a:lstStyle/>
          <a:p>
            <a:r>
              <a:rPr lang="en-AU" sz="2800" dirty="0"/>
              <a:t>TAFE </a:t>
            </a:r>
            <a:r>
              <a:rPr lang="en-AU" sz="2800" dirty="0" smtClean="0"/>
              <a:t>applied research and </a:t>
            </a:r>
            <a:r>
              <a:rPr lang="en-AU" sz="2800" dirty="0"/>
              <a:t>industry: </a:t>
            </a:r>
            <a:r>
              <a:rPr lang="en-AU" sz="2800" dirty="0" smtClean="0"/>
              <a:t>the scope for ‘clever </a:t>
            </a:r>
            <a:r>
              <a:rPr lang="en-AU" sz="2800" dirty="0"/>
              <a:t>collaborations’?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sz="2400" b="1" i="1" dirty="0">
              <a:solidFill>
                <a:srgbClr val="0099CC"/>
              </a:solidFill>
            </a:endParaRPr>
          </a:p>
          <a:p>
            <a:r>
              <a:rPr lang="en-AU" sz="2800" b="1" dirty="0">
                <a:solidFill>
                  <a:srgbClr val="0099CC"/>
                </a:solidFill>
              </a:rPr>
              <a:t>TAFE prides itself on past collaborations with employers, industry and professional bodies, Commonwealth and State Governments and local communities.</a:t>
            </a:r>
          </a:p>
          <a:p>
            <a:pPr marL="0" indent="0">
              <a:buNone/>
            </a:pPr>
            <a:endParaRPr lang="en-AU" sz="2800" b="1" dirty="0">
              <a:solidFill>
                <a:srgbClr val="0099CC"/>
              </a:solidFill>
            </a:endParaRPr>
          </a:p>
          <a:p>
            <a:r>
              <a:rPr lang="en-AU" sz="2800" b="1" dirty="0">
                <a:solidFill>
                  <a:srgbClr val="0099CC"/>
                </a:solidFill>
              </a:rPr>
              <a:t>Policy imperative to further applied research and to establish industry partnerships and collaborations to help secure the future of vocational education and training</a:t>
            </a:r>
          </a:p>
          <a:p>
            <a:endParaRPr lang="en-AU" sz="24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1772F-BFA6-41C9-961A-AD81C2A47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/>
              <a:t>Why work with industry on applied research?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AC4489-15DA-4246-A302-55BF1A51D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sz="28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rgbClr val="0099CC"/>
                </a:solidFill>
              </a:rPr>
              <a:t>			</a:t>
            </a:r>
          </a:p>
          <a:p>
            <a:pPr marL="0" indent="0">
              <a:buNone/>
            </a:pPr>
            <a:r>
              <a:rPr lang="en-AU" sz="3600" b="1" dirty="0">
                <a:solidFill>
                  <a:srgbClr val="0099CC"/>
                </a:solidFill>
              </a:rPr>
              <a:t>		   How does it benefit TAFE? </a:t>
            </a:r>
          </a:p>
          <a:p>
            <a:pPr marL="0" indent="0">
              <a:buNone/>
            </a:pPr>
            <a:endParaRPr lang="en-AU" sz="3600" b="1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rgbClr val="0099CC"/>
                </a:solidFill>
              </a:rPr>
              <a:t>			Some thoughts…</a:t>
            </a:r>
          </a:p>
        </p:txBody>
      </p:sp>
    </p:spTree>
    <p:extLst>
      <p:ext uri="{BB962C8B-B14F-4D97-AF65-F5344CB8AC3E}">
        <p14:creationId xmlns:p14="http://schemas.microsoft.com/office/powerpoint/2010/main" val="53439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 smtClean="0"/>
              <a:t>What some of the benefits?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sz="2000" b="1" dirty="0">
              <a:solidFill>
                <a:srgbClr val="0099CC"/>
              </a:solidFill>
            </a:endParaRPr>
          </a:p>
          <a:p>
            <a:r>
              <a:rPr lang="en-AU" sz="2800" b="1" dirty="0">
                <a:solidFill>
                  <a:srgbClr val="0099CC"/>
                </a:solidFill>
              </a:rPr>
              <a:t>course development, staff development through engagement with the research and innovation process,</a:t>
            </a:r>
          </a:p>
          <a:p>
            <a:r>
              <a:rPr lang="en-AU" sz="2800" b="1" dirty="0">
                <a:solidFill>
                  <a:srgbClr val="0099CC"/>
                </a:solidFill>
              </a:rPr>
              <a:t>development of student skills and capabilities as a consequence through: work with research projects, exposure to ‘real work’, and the development of investigative and entrepreneurial skills.</a:t>
            </a:r>
          </a:p>
          <a:p>
            <a:r>
              <a:rPr lang="en-AU" sz="2800" b="1" dirty="0">
                <a:solidFill>
                  <a:srgbClr val="0099CC"/>
                </a:solidFill>
              </a:rPr>
              <a:t>effective promotion and publication of research </a:t>
            </a:r>
            <a:r>
              <a:rPr lang="en-AU" sz="2800" b="1" dirty="0" smtClean="0">
                <a:solidFill>
                  <a:srgbClr val="0099CC"/>
                </a:solidFill>
              </a:rPr>
              <a:t>efforts </a:t>
            </a:r>
            <a:r>
              <a:rPr lang="en-AU" sz="2800" b="1" dirty="0">
                <a:solidFill>
                  <a:srgbClr val="0099CC"/>
                </a:solidFill>
              </a:rPr>
              <a:t>contributes to  research profile that has the potential to enhance TAFE’s standing: to provide a ‘leading edge’.</a:t>
            </a:r>
          </a:p>
          <a:p>
            <a:r>
              <a:rPr lang="en-AU" sz="2800" b="1" dirty="0">
                <a:solidFill>
                  <a:srgbClr val="0099CC"/>
                </a:solidFill>
              </a:rPr>
              <a:t>other? </a:t>
            </a:r>
            <a:r>
              <a:rPr lang="en-AU" sz="2800" b="1" dirty="0" smtClean="0">
                <a:solidFill>
                  <a:srgbClr val="0099CC"/>
                </a:solidFill>
              </a:rPr>
              <a:t>financial </a:t>
            </a:r>
            <a:r>
              <a:rPr lang="en-AU" sz="2800" b="1" dirty="0">
                <a:solidFill>
                  <a:srgbClr val="0099CC"/>
                </a:solidFill>
              </a:rPr>
              <a:t>support for </a:t>
            </a:r>
            <a:r>
              <a:rPr lang="en-AU" sz="2800" b="1" dirty="0" smtClean="0">
                <a:solidFill>
                  <a:srgbClr val="0099CC"/>
                </a:solidFill>
              </a:rPr>
              <a:t>an </a:t>
            </a:r>
            <a:r>
              <a:rPr lang="en-AU" sz="2800" b="1" dirty="0">
                <a:solidFill>
                  <a:srgbClr val="0099CC"/>
                </a:solidFill>
              </a:rPr>
              <a:t>Institute?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7027495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E3472B65A1143B982F7B2EE1D8377" ma:contentTypeVersion="13" ma:contentTypeDescription="Create a new document." ma:contentTypeScope="" ma:versionID="4ff8073c3b522eb8b9c748b39c812379">
  <xsd:schema xmlns:xsd="http://www.w3.org/2001/XMLSchema" xmlns:xs="http://www.w3.org/2001/XMLSchema" xmlns:p="http://schemas.microsoft.com/office/2006/metadata/properties" xmlns:ns2="fb404576-cde5-42a3-ab17-5103a495c61b" xmlns:ns3="bae00214-0dab-4a74-be3b-bfd7314de5f1" targetNamespace="http://schemas.microsoft.com/office/2006/metadata/properties" ma:root="true" ma:fieldsID="a183c1295684f7746251bca9af5f9e46" ns2:_="" ns3:_="">
    <xsd:import namespace="fb404576-cde5-42a3-ab17-5103a495c61b"/>
    <xsd:import namespace="bae00214-0dab-4a74-be3b-bfd7314de5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04576-cde5-42a3-ab17-5103a495c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00214-0dab-4a74-be3b-bfd7314de5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586720-A30E-4E46-861B-32EA79DD7ECC}"/>
</file>

<file path=customXml/itemProps2.xml><?xml version="1.0" encoding="utf-8"?>
<ds:datastoreItem xmlns:ds="http://schemas.openxmlformats.org/officeDocument/2006/customXml" ds:itemID="{6ADD3CFF-C75D-4F87-BF4D-8451D14C604F}"/>
</file>

<file path=customXml/itemProps3.xml><?xml version="1.0" encoding="utf-8"?>
<ds:datastoreItem xmlns:ds="http://schemas.openxmlformats.org/officeDocument/2006/customXml" ds:itemID="{26925DDE-79DB-476C-BDFD-56FABA0E6670}"/>
</file>

<file path=docProps/app.xml><?xml version="1.0" encoding="utf-8"?>
<Properties xmlns="http://schemas.openxmlformats.org/officeDocument/2006/extended-properties" xmlns:vt="http://schemas.openxmlformats.org/officeDocument/2006/docPropsVTypes">
  <Template>Holmesglen Presentation New</Template>
  <TotalTime>1656</TotalTime>
  <Words>850</Words>
  <Application>Microsoft Office PowerPoint</Application>
  <PresentationFormat>Widescreen</PresentationFormat>
  <Paragraphs>167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URWPalladioL-Roma</vt:lpstr>
      <vt:lpstr>Wingdings</vt:lpstr>
      <vt:lpstr>Content Master</vt:lpstr>
      <vt:lpstr>The TAFE-Industry nexus </vt:lpstr>
      <vt:lpstr>The workshop: developing proposals for applied research</vt:lpstr>
      <vt:lpstr>Firstly- a profile of our workshop participants</vt:lpstr>
      <vt:lpstr>Applied Research: what is it?</vt:lpstr>
      <vt:lpstr>Universities and TAFE</vt:lpstr>
      <vt:lpstr>Universities Australia  and ‘Clever Collaborations’ </vt:lpstr>
      <vt:lpstr>TAFE applied research and industry: the scope for ‘clever collaborations’?</vt:lpstr>
      <vt:lpstr>Why work with industry on applied research?</vt:lpstr>
      <vt:lpstr>What some of the benefits?</vt:lpstr>
      <vt:lpstr>Partnering with industry</vt:lpstr>
      <vt:lpstr>Industry and community partners </vt:lpstr>
      <vt:lpstr>Exercise 1: Industry and community partners</vt:lpstr>
      <vt:lpstr>Developing partnerships-a how to guide (?)</vt:lpstr>
      <vt:lpstr>Developing a research proposal</vt:lpstr>
      <vt:lpstr>Exercise 2-Developing applied research proposals with industry</vt:lpstr>
      <vt:lpstr>Exercise 3. Developing the proposal: some initial steps</vt:lpstr>
      <vt:lpstr>Developing a written proposal</vt:lpstr>
      <vt:lpstr>Case study-Partnering with industry: evolution of an applied research project</vt:lpstr>
      <vt:lpstr>Partnering with industry: evolution of an applied research project</vt:lpstr>
      <vt:lpstr>Developing the proposal</vt:lpstr>
      <vt:lpstr>Cycle of applied research and development</vt:lpstr>
      <vt:lpstr>The workshop: applied research and industry projects- a re-cap</vt:lpstr>
    </vt:vector>
  </TitlesOfParts>
  <Company>Holmesglen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Frills Powerpoint</dc:title>
  <dc:creator>Henry Pook</dc:creator>
  <cp:lastModifiedBy>Linda</cp:lastModifiedBy>
  <cp:revision>200</cp:revision>
  <cp:lastPrinted>2017-09-14T04:57:45Z</cp:lastPrinted>
  <dcterms:created xsi:type="dcterms:W3CDTF">2017-05-25T03:49:59Z</dcterms:created>
  <dcterms:modified xsi:type="dcterms:W3CDTF">2018-05-09T07:43:38Z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0x010100E8BE3472B65A1143B982F7B2EE1D8377</vt:lpwstr>
  </property>
</Properties>
</file>